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8" r:id="rId7"/>
    <p:sldId id="257" r:id="rId8"/>
    <p:sldId id="259" r:id="rId9"/>
    <p:sldId id="260" r:id="rId10"/>
    <p:sldId id="262" r:id="rId11"/>
    <p:sldId id="261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FF"/>
    <a:srgbClr val="00153E"/>
    <a:srgbClr val="66FFFF"/>
    <a:srgbClr val="000099"/>
    <a:srgbClr val="FFCCCC"/>
    <a:srgbClr val="009999"/>
    <a:srgbClr val="FF5050"/>
    <a:srgbClr val="777777"/>
    <a:srgbClr val="D7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307" y="5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7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2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7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4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28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8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0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2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8AFC-E3D4-4FD4-8B88-7E9C422FC770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B5B8-F314-4F68-86AC-5AC1D4EC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7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5.jpeg"/><Relationship Id="rId5" Type="http://schemas.openxmlformats.org/officeDocument/2006/relationships/slide" Target="slide6.xml"/><Relationship Id="rId10" Type="http://schemas.openxmlformats.org/officeDocument/2006/relationships/image" Target="../media/image4.jpeg"/><Relationship Id="rId4" Type="http://schemas.openxmlformats.org/officeDocument/2006/relationships/slide" Target="slide4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slide" Target="slide8.xml"/><Relationship Id="rId21" Type="http://schemas.openxmlformats.org/officeDocument/2006/relationships/image" Target="../media/image62.jpeg"/><Relationship Id="rId7" Type="http://schemas.openxmlformats.org/officeDocument/2006/relationships/slide" Target="slide1.xml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" Type="http://schemas.openxmlformats.org/officeDocument/2006/relationships/image" Target="../media/image18.jp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52.jpg"/><Relationship Id="rId5" Type="http://schemas.openxmlformats.org/officeDocument/2006/relationships/slide" Target="slide9.xml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slide" Target="slide11.xml"/><Relationship Id="rId9" Type="http://schemas.openxmlformats.org/officeDocument/2006/relationships/image" Target="../media/image1.gif"/><Relationship Id="rId14" Type="http://schemas.openxmlformats.org/officeDocument/2006/relationships/image" Target="../media/image5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3.jpeg"/><Relationship Id="rId7" Type="http://schemas.openxmlformats.org/officeDocument/2006/relationships/slide" Target="slide8.xml"/><Relationship Id="rId12" Type="http://schemas.openxmlformats.org/officeDocument/2006/relationships/image" Target="../media/image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.gif"/><Relationship Id="rId5" Type="http://schemas.openxmlformats.org/officeDocument/2006/relationships/image" Target="../media/image65.jpeg"/><Relationship Id="rId10" Type="http://schemas.openxmlformats.org/officeDocument/2006/relationships/slide" Target="slide1.xml"/><Relationship Id="rId4" Type="http://schemas.openxmlformats.org/officeDocument/2006/relationships/image" Target="../media/image64.jpe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1.gif"/><Relationship Id="rId3" Type="http://schemas.openxmlformats.org/officeDocument/2006/relationships/slide" Target="slide10.xml"/><Relationship Id="rId7" Type="http://schemas.openxmlformats.org/officeDocument/2006/relationships/slide" Target="slide1.xml"/><Relationship Id="rId12" Type="http://schemas.openxmlformats.org/officeDocument/2006/relationships/image" Target="../media/image2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69.jpg"/><Relationship Id="rId5" Type="http://schemas.openxmlformats.org/officeDocument/2006/relationships/slide" Target="slide11.xml"/><Relationship Id="rId10" Type="http://schemas.openxmlformats.org/officeDocument/2006/relationships/image" Target="../media/image68.jpeg"/><Relationship Id="rId4" Type="http://schemas.openxmlformats.org/officeDocument/2006/relationships/slide" Target="slide8.xml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suir.by/online/tnj2/one_article.jsp?PageID=88970&amp;resID=100229&amp;lang=ru&amp;tnj_type=2&amp;rid=-1&amp;tnj_id=11411&amp;pid=100229" TargetMode="External"/><Relationship Id="rId13" Type="http://schemas.openxmlformats.org/officeDocument/2006/relationships/slide" Target="slide3.xml"/><Relationship Id="rId3" Type="http://schemas.openxmlformats.org/officeDocument/2006/relationships/image" Target="../media/image2.gif"/><Relationship Id="rId7" Type="http://schemas.openxmlformats.org/officeDocument/2006/relationships/hyperlink" Target="http://www.bsuir.by/online/tnj2/one_article.jsp?PageID=88970&amp;resID=100229&amp;lang=ru&amp;tnj_type=2&amp;rid=-1&amp;tnj_id=11027&amp;pid=100229" TargetMode="External"/><Relationship Id="rId12" Type="http://schemas.openxmlformats.org/officeDocument/2006/relationships/slide" Target="slide1.xml"/><Relationship Id="rId2" Type="http://schemas.openxmlformats.org/officeDocument/2006/relationships/image" Target="../media/image1.gif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suir.by/online/tnj2/one_article.jsp?PageID=88970&amp;resID=100229&amp;lang=ru&amp;tnj_type=2&amp;rid=-1&amp;tnj_id=11147&amp;pid=100229" TargetMode="External"/><Relationship Id="rId11" Type="http://schemas.openxmlformats.org/officeDocument/2006/relationships/slide" Target="slide6.xml"/><Relationship Id="rId5" Type="http://schemas.openxmlformats.org/officeDocument/2006/relationships/hyperlink" Target="http://www.bsuir.by/online/tnj2/one_article.jsp?PageID=88970&amp;resID=100229&amp;lang=ru&amp;tnj_type=2&amp;rid=-1&amp;tnj_id=11388&amp;pid=100229" TargetMode="External"/><Relationship Id="rId15" Type="http://schemas.openxmlformats.org/officeDocument/2006/relationships/image" Target="../media/image7.jpeg"/><Relationship Id="rId10" Type="http://schemas.openxmlformats.org/officeDocument/2006/relationships/slide" Target="slide4.xml"/><Relationship Id="rId4" Type="http://schemas.openxmlformats.org/officeDocument/2006/relationships/hyperlink" Target="http://www.bsuir.by/online/tnj2/one_article.jsp?PageID=88970&amp;resID=100229&amp;lang=ru&amp;tnj_type=2&amp;rid=-1&amp;tnj_id=11606&amp;pid=100229" TargetMode="External"/><Relationship Id="rId9" Type="http://schemas.openxmlformats.org/officeDocument/2006/relationships/slide" Target="slide7.xml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gif"/><Relationship Id="rId7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1.jpeg"/><Relationship Id="rId5" Type="http://schemas.openxmlformats.org/officeDocument/2006/relationships/slide" Target="slide4.xml"/><Relationship Id="rId10" Type="http://schemas.openxmlformats.org/officeDocument/2006/relationships/image" Target="../media/image10.jpeg"/><Relationship Id="rId4" Type="http://schemas.openxmlformats.org/officeDocument/2006/relationships/slide" Target="slide7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gif"/><Relationship Id="rId7" Type="http://schemas.openxmlformats.org/officeDocument/2006/relationships/slide" Target="slide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5.xml"/><Relationship Id="rId5" Type="http://schemas.openxmlformats.org/officeDocument/2006/relationships/slide" Target="slide6.xml"/><Relationship Id="rId10" Type="http://schemas.openxmlformats.org/officeDocument/2006/relationships/image" Target="../media/image13.jpeg"/><Relationship Id="rId4" Type="http://schemas.openxmlformats.org/officeDocument/2006/relationships/slide" Target="slide7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gif"/><Relationship Id="rId7" Type="http://schemas.openxmlformats.org/officeDocument/2006/relationships/slide" Target="slide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10" Type="http://schemas.openxmlformats.org/officeDocument/2006/relationships/image" Target="../media/image15.jpeg"/><Relationship Id="rId4" Type="http://schemas.openxmlformats.org/officeDocument/2006/relationships/slide" Target="slide7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gif"/><Relationship Id="rId7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10" Type="http://schemas.openxmlformats.org/officeDocument/2006/relationships/image" Target="../media/image17.jpg"/><Relationship Id="rId4" Type="http://schemas.openxmlformats.org/officeDocument/2006/relationships/slide" Target="slide7.xml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11.xml"/><Relationship Id="rId18" Type="http://schemas.openxmlformats.org/officeDocument/2006/relationships/image" Target="../media/image22.jpg"/><Relationship Id="rId3" Type="http://schemas.openxmlformats.org/officeDocument/2006/relationships/slide" Target="slide4.xml"/><Relationship Id="rId21" Type="http://schemas.openxmlformats.org/officeDocument/2006/relationships/image" Target="../media/image25.jpeg"/><Relationship Id="rId7" Type="http://schemas.openxmlformats.org/officeDocument/2006/relationships/slide" Target="slide3.xml"/><Relationship Id="rId12" Type="http://schemas.openxmlformats.org/officeDocument/2006/relationships/image" Target="../media/image19.jpg"/><Relationship Id="rId17" Type="http://schemas.openxmlformats.org/officeDocument/2006/relationships/slide" Target="slide12.xml"/><Relationship Id="rId2" Type="http://schemas.openxmlformats.org/officeDocument/2006/relationships/image" Target="../media/image1.gif"/><Relationship Id="rId16" Type="http://schemas.openxmlformats.org/officeDocument/2006/relationships/image" Target="../media/image21.jp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9.xml"/><Relationship Id="rId10" Type="http://schemas.openxmlformats.org/officeDocument/2006/relationships/image" Target="../media/image18.jpg"/><Relationship Id="rId19" Type="http://schemas.openxmlformats.org/officeDocument/2006/relationships/image" Target="../media/image23.jpeg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9.jpg"/><Relationship Id="rId18" Type="http://schemas.openxmlformats.org/officeDocument/2006/relationships/image" Target="../media/image34.jpeg"/><Relationship Id="rId3" Type="http://schemas.openxmlformats.org/officeDocument/2006/relationships/image" Target="../media/image2.gif"/><Relationship Id="rId21" Type="http://schemas.openxmlformats.org/officeDocument/2006/relationships/image" Target="../media/image37.jpeg"/><Relationship Id="rId7" Type="http://schemas.openxmlformats.org/officeDocument/2006/relationships/slide" Target="slide10.xml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9.jp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slide" Target="slide1.xml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10" Type="http://schemas.openxmlformats.org/officeDocument/2006/relationships/slide" Target="slide12.xml"/><Relationship Id="rId19" Type="http://schemas.openxmlformats.org/officeDocument/2006/relationships/image" Target="../media/image35.jpeg"/><Relationship Id="rId4" Type="http://schemas.openxmlformats.org/officeDocument/2006/relationships/image" Target="../media/image1.gif"/><Relationship Id="rId9" Type="http://schemas.openxmlformats.org/officeDocument/2006/relationships/slide" Target="slide9.xml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slide" Target="slide10.xml"/><Relationship Id="rId21" Type="http://schemas.openxmlformats.org/officeDocument/2006/relationships/image" Target="../media/image50.jpeg"/><Relationship Id="rId7" Type="http://schemas.openxmlformats.org/officeDocument/2006/relationships/slide" Target="slide1.xml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8.jpg"/><Relationship Id="rId16" Type="http://schemas.openxmlformats.org/officeDocument/2006/relationships/image" Target="../media/image45.jpeg"/><Relationship Id="rId20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40.jpeg"/><Relationship Id="rId5" Type="http://schemas.openxmlformats.org/officeDocument/2006/relationships/slide" Target="slide11.xml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48.jpeg"/><Relationship Id="rId4" Type="http://schemas.openxmlformats.org/officeDocument/2006/relationships/slide" Target="slide8.xml"/><Relationship Id="rId9" Type="http://schemas.openxmlformats.org/officeDocument/2006/relationships/image" Target="../media/image1.gif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52000">
              <a:srgbClr val="D7E5F7"/>
            </a:gs>
            <a:gs pos="84000">
              <a:schemeClr val="accent5">
                <a:lumMod val="75000"/>
              </a:schemeClr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4893"/>
            <a:ext cx="9144000" cy="15439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Волонтерская группа БГУИР</a:t>
            </a:r>
            <a: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5300" dirty="0" smtClean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«Созвездие»</a:t>
            </a:r>
            <a:endParaRPr lang="ru-RU" sz="53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4632" y="5606321"/>
            <a:ext cx="7262735" cy="996845"/>
          </a:xfrm>
          <a:noFill/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spc="50" dirty="0" smtClean="0">
                <a:ln w="952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glow rad="266700">
                    <a:schemeClr val="accent1"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Тот, кто ничего не делает для других,</a:t>
            </a:r>
          </a:p>
          <a:p>
            <a:r>
              <a:rPr lang="ru-RU" b="1" spc="50" dirty="0" smtClean="0">
                <a:ln w="9525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glow rad="266700">
                    <a:schemeClr val="accent1">
                      <a:alpha val="40000"/>
                    </a:schemeClr>
                  </a:glow>
                </a:effectLst>
                <a:latin typeface="Gabriola" panose="04040605051002020D02" pitchFamily="82" charset="0"/>
              </a:rPr>
              <a:t>		 ничего не делает для себя…						                                 В. И. Гёте</a:t>
            </a:r>
            <a:endParaRPr lang="ru-RU" b="1" spc="50" dirty="0">
              <a:ln w="9525" cmpd="sng">
                <a:solidFill>
                  <a:srgbClr val="000099"/>
                </a:solidFill>
                <a:prstDash val="solid"/>
              </a:ln>
              <a:solidFill>
                <a:srgbClr val="000099"/>
              </a:solidFill>
              <a:effectLst>
                <a:glow rad="266700">
                  <a:schemeClr val="accent1">
                    <a:alpha val="40000"/>
                  </a:schemeClr>
                </a:glow>
              </a:effectLst>
              <a:latin typeface="Gabriola" panose="04040605051002020D02" pitchFamily="8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0" y="407233"/>
            <a:ext cx="1322493" cy="112514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4" name="Нашивка 13"/>
          <p:cNvSpPr/>
          <p:nvPr/>
        </p:nvSpPr>
        <p:spPr>
          <a:xfrm>
            <a:off x="344773" y="2773181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660268" y="3180295"/>
            <a:ext cx="1573266" cy="267443"/>
          </a:xfrm>
          <a:prstGeom prst="roundRect">
            <a:avLst/>
          </a:prstGeom>
          <a:solidFill>
            <a:srgbClr val="66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355819" y="3185175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362262" y="3667880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362262" y="4109803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>
            <a:hlinkClick r:id="rId4" action="ppaction://hlinksldjump"/>
          </p:cNvPr>
          <p:cNvSpPr/>
          <p:nvPr/>
        </p:nvSpPr>
        <p:spPr>
          <a:xfrm>
            <a:off x="678030" y="3630404"/>
            <a:ext cx="1555504" cy="282029"/>
          </a:xfrm>
          <a:prstGeom prst="roundRect">
            <a:avLst/>
          </a:prstGeom>
          <a:solidFill>
            <a:srgbClr val="66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Впечатления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Скругленный прямоугольник 33">
            <a:hlinkClick r:id="rId5" action="ppaction://hlinksldjump"/>
          </p:cNvPr>
          <p:cNvSpPr/>
          <p:nvPr/>
        </p:nvSpPr>
        <p:spPr>
          <a:xfrm>
            <a:off x="678030" y="4079823"/>
            <a:ext cx="1555504" cy="267326"/>
          </a:xfrm>
          <a:prstGeom prst="roundRect">
            <a:avLst/>
          </a:prstGeom>
          <a:solidFill>
            <a:srgbClr val="66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Скругленный прямоугольник 34">
            <a:hlinkClick r:id="rId6" action="ppaction://hlinksldjump"/>
          </p:cNvPr>
          <p:cNvSpPr/>
          <p:nvPr/>
        </p:nvSpPr>
        <p:spPr>
          <a:xfrm>
            <a:off x="685878" y="4539756"/>
            <a:ext cx="1562646" cy="272087"/>
          </a:xfrm>
          <a:prstGeom prst="roundRect">
            <a:avLst/>
          </a:prstGeom>
          <a:solidFill>
            <a:srgbClr val="66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нас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Скругленный прямоугольник 36">
            <a:hlinkClick r:id="rId7" action="ppaction://hlinksldjump"/>
          </p:cNvPr>
          <p:cNvSpPr/>
          <p:nvPr/>
        </p:nvSpPr>
        <p:spPr>
          <a:xfrm>
            <a:off x="634582" y="2733207"/>
            <a:ext cx="1583961" cy="279817"/>
          </a:xfrm>
          <a:prstGeom prst="roundRect">
            <a:avLst/>
          </a:prstGeom>
          <a:solidFill>
            <a:srgbClr val="66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группе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379750" y="4561942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44" y="584511"/>
            <a:ext cx="8364511" cy="60094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5477" cy="204859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16" y="1617343"/>
            <a:ext cx="2368446" cy="1578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450">
            <a:off x="9538413" y="3175410"/>
            <a:ext cx="2449052" cy="183423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956" y="4362139"/>
            <a:ext cx="2475162" cy="165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52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13007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  <a:latin typeface="Gabriola" panose="04040605051002020D02" pitchFamily="82" charset="0"/>
              </a:rPr>
              <a:t>Проект</a:t>
            </a:r>
            <a:r>
              <a:rPr lang="ru-RU" sz="4800" dirty="0">
                <a:solidFill>
                  <a:srgbClr val="00153E"/>
                </a:solidFill>
                <a:latin typeface="Arial Black" panose="020B0A04020102020204" pitchFamily="34" charset="0"/>
              </a:rPr>
              <a:t/>
            </a:r>
            <a:br>
              <a:rPr lang="ru-RU" sz="4800" dirty="0">
                <a:solidFill>
                  <a:srgbClr val="00153E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«Вместе»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7908" y="1303156"/>
            <a:ext cx="7160654" cy="4266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Garamond" panose="02020404030301010803" pitchFamily="18" charset="0"/>
              </a:rPr>
              <a:t>Завершающий проект направлен на популяризацию волонтёрского движения среди студентов как в рамках факультетов и университета, так и за их пределами. В его рамках проводятся рекламные акции для информирования студентов о деятельности волонтёрской группы. Ребята делают буклеты, презентации, фотографии, пишут статьи в газеты, снимают видеоролики, поддерживают собственную страничку в интернете. Кроме того, они помогают друг другу в учёбе и активно участвуют в посвященных </a:t>
            </a:r>
            <a:r>
              <a:rPr lang="ru-RU" sz="2000" b="1" dirty="0" err="1">
                <a:latin typeface="Garamond" panose="02020404030301010803" pitchFamily="18" charset="0"/>
              </a:rPr>
              <a:t>волонтёрству</a:t>
            </a:r>
            <a:r>
              <a:rPr lang="ru-RU" sz="2000" b="1" dirty="0">
                <a:latin typeface="Garamond" panose="02020404030301010803" pitchFamily="18" charset="0"/>
              </a:rPr>
              <a:t> семинарах и тренингах не только в Беларуси, но также в Германии, на Украине, в России.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174653" y="2126339"/>
            <a:ext cx="1562646" cy="272087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Нашивка 5"/>
          <p:cNvSpPr/>
          <p:nvPr/>
        </p:nvSpPr>
        <p:spPr>
          <a:xfrm flipH="1">
            <a:off x="11862217" y="2133536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147171" y="259353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Дороги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Нашивка 7"/>
          <p:cNvSpPr/>
          <p:nvPr/>
        </p:nvSpPr>
        <p:spPr>
          <a:xfrm flipH="1">
            <a:off x="11834735" y="260072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10147171" y="3013257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Поколения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Нашивка 9"/>
          <p:cNvSpPr/>
          <p:nvPr/>
        </p:nvSpPr>
        <p:spPr>
          <a:xfrm flipH="1">
            <a:off x="11834735" y="3020454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10147171" y="3429000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1+1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Нашивка 11"/>
          <p:cNvSpPr/>
          <p:nvPr/>
        </p:nvSpPr>
        <p:spPr>
          <a:xfrm flipH="1">
            <a:off x="11834735" y="3436197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10162161" y="3867696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Welcome!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Нашивка 13"/>
          <p:cNvSpPr/>
          <p:nvPr/>
        </p:nvSpPr>
        <p:spPr>
          <a:xfrm flipH="1">
            <a:off x="11849725" y="3874893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10162161" y="4752116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12" y="0"/>
            <a:ext cx="2377034" cy="17801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95" y="212360"/>
            <a:ext cx="1297508" cy="11038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" y="2697029"/>
            <a:ext cx="2376284" cy="158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2" y="4636395"/>
            <a:ext cx="2447254" cy="1645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86" y="5129330"/>
            <a:ext cx="2416810" cy="161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5125792"/>
            <a:ext cx="2292439" cy="160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9" b="34085"/>
          <a:stretch/>
        </p:blipFill>
        <p:spPr>
          <a:xfrm>
            <a:off x="151285" y="2597464"/>
            <a:ext cx="2295700" cy="159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8" y="4597757"/>
            <a:ext cx="2440278" cy="1733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5" y="5128523"/>
            <a:ext cx="2311871" cy="154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20" y="5112913"/>
            <a:ext cx="2442568" cy="162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2594310"/>
            <a:ext cx="2395470" cy="159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9" y="4610637"/>
            <a:ext cx="2551014" cy="170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23" y="5145110"/>
            <a:ext cx="2519966" cy="158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39" y="5074276"/>
            <a:ext cx="2526806" cy="168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8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"/>
                            </p:stCondLst>
                            <p:childTnLst>
                              <p:par>
                                <p:cTn id="7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"/>
                            </p:stCondLst>
                            <p:childTnLst>
                              <p:par>
                                <p:cTn id="7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300"/>
                            </p:stCondLst>
                            <p:childTnLst>
                              <p:par>
                                <p:cTn id="9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153E"/>
                </a:solidFill>
                <a:latin typeface="Gabriola" panose="04040605051002020D02" pitchFamily="82" charset="0"/>
              </a:rPr>
              <a:t>Проект</a:t>
            </a:r>
            <a:r>
              <a:rPr lang="ru-RU" dirty="0">
                <a:solidFill>
                  <a:srgbClr val="00153E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153E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«Поколения»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9994" y="2083203"/>
            <a:ext cx="627201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Garamond" panose="02020404030301010803" pitchFamily="18" charset="0"/>
              </a:rPr>
              <a:t>Пожилые люди, ветераны... Не так уж редко мы замечаем то, что этим людям зачастую не хватает простого человеческого общения, и они оказываются один на один со своими проблемами. Проект «Поколение» был выделен для того, чтобы волонтёры не забыли уделить внимание этому социально незащищённому слою населения. Ребята помогают ветеранам и пожилым людям в уборке квартир и приусадебных участков, поздравляют с праздниками, обучают основам работы с ПК, проводят совместные беседы на различные темы – делают всё, чтобы люди в возрасте не чувствовали себя одинокими.</a:t>
            </a:r>
          </a:p>
          <a:p>
            <a:pPr marL="0" indent="0" algn="ctr">
              <a:buNone/>
            </a:pPr>
            <a:endParaRPr lang="ru-RU" sz="2000" b="1" dirty="0">
              <a:latin typeface="Garamond" panose="02020404030301010803" pitchFamily="18" charset="0"/>
            </a:endParaRPr>
          </a:p>
        </p:txBody>
      </p:sp>
      <p:pic>
        <p:nvPicPr>
          <p:cNvPr id="4" name="Рисунок 13" descr="D:\Созвездие\Photo\2004201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3410">
            <a:off x="318553" y="4725346"/>
            <a:ext cx="2071702" cy="1555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15" descr="DSCF0222.JPG"/>
          <p:cNvPicPr>
            <a:picLocks noChangeAspect="1" noChangeArrowheads="1"/>
          </p:cNvPicPr>
          <p:nvPr/>
        </p:nvPicPr>
        <p:blipFill>
          <a:blip r:embed="rId4" cstate="print"/>
          <a:srcRect l="11090" b="16203"/>
          <a:stretch>
            <a:fillRect/>
          </a:stretch>
        </p:blipFill>
        <p:spPr bwMode="auto">
          <a:xfrm>
            <a:off x="204234" y="1787525"/>
            <a:ext cx="2276475" cy="1604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" descr="D:\Созвездие\Photo\DSC00007.JPG"/>
          <p:cNvPicPr>
            <a:picLocks noChangeAspect="1" noChangeArrowheads="1"/>
          </p:cNvPicPr>
          <p:nvPr/>
        </p:nvPicPr>
        <p:blipFill>
          <a:blip r:embed="rId5" cstate="print"/>
          <a:srcRect l="13636" r="18181"/>
          <a:stretch>
            <a:fillRect/>
          </a:stretch>
        </p:blipFill>
        <p:spPr bwMode="auto">
          <a:xfrm rot="630462">
            <a:off x="593430" y="3185948"/>
            <a:ext cx="1428760" cy="1571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10174653" y="2126339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Нашивка 7"/>
          <p:cNvSpPr/>
          <p:nvPr/>
        </p:nvSpPr>
        <p:spPr>
          <a:xfrm flipH="1">
            <a:off x="11862217" y="2133536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rId7" action="ppaction://hlinksldjump"/>
          </p:cNvPr>
          <p:cNvSpPr/>
          <p:nvPr/>
        </p:nvSpPr>
        <p:spPr>
          <a:xfrm>
            <a:off x="10147171" y="259353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Дороги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Нашивка 9"/>
          <p:cNvSpPr/>
          <p:nvPr/>
        </p:nvSpPr>
        <p:spPr>
          <a:xfrm flipH="1">
            <a:off x="11834735" y="260072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147171" y="3013257"/>
            <a:ext cx="1562646" cy="272087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Поколения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Нашивка 11"/>
          <p:cNvSpPr/>
          <p:nvPr/>
        </p:nvSpPr>
        <p:spPr>
          <a:xfrm flipH="1">
            <a:off x="11834735" y="3020454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>
            <a:hlinkClick r:id="rId8" action="ppaction://hlinksldjump"/>
          </p:cNvPr>
          <p:cNvSpPr/>
          <p:nvPr/>
        </p:nvSpPr>
        <p:spPr>
          <a:xfrm>
            <a:off x="10147171" y="3429000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1+1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Нашивка 13"/>
          <p:cNvSpPr/>
          <p:nvPr/>
        </p:nvSpPr>
        <p:spPr>
          <a:xfrm flipH="1">
            <a:off x="11834735" y="3436197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9" action="ppaction://hlinksldjump"/>
          </p:cNvPr>
          <p:cNvSpPr/>
          <p:nvPr/>
        </p:nvSpPr>
        <p:spPr>
          <a:xfrm>
            <a:off x="10162161" y="3867696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Welcome!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Нашивка 15"/>
          <p:cNvSpPr/>
          <p:nvPr/>
        </p:nvSpPr>
        <p:spPr>
          <a:xfrm flipH="1">
            <a:off x="11849725" y="3874893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hlinkClick r:id="rId10" action="ppaction://hlinksldjump"/>
          </p:cNvPr>
          <p:cNvSpPr/>
          <p:nvPr/>
        </p:nvSpPr>
        <p:spPr>
          <a:xfrm>
            <a:off x="10162161" y="4752116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12" y="0"/>
            <a:ext cx="2377034" cy="17801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95" y="212360"/>
            <a:ext cx="1297508" cy="11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153E"/>
                </a:solidFill>
                <a:latin typeface="Gabriola" panose="04040605051002020D02" pitchFamily="82" charset="0"/>
              </a:rPr>
              <a:t>Проект</a:t>
            </a:r>
            <a:r>
              <a:rPr lang="ru-RU" dirty="0">
                <a:solidFill>
                  <a:srgbClr val="00153E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00153E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</a:t>
            </a:r>
            <a:r>
              <a:rPr lang="en-US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Welcome!</a:t>
            </a:r>
            <a:r>
              <a:rPr lang="ru-RU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879" y="1806632"/>
            <a:ext cx="8510789" cy="4459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Garamond" panose="02020404030301010803" pitchFamily="18" charset="0"/>
              </a:rPr>
              <a:t>Новый проект,  который подразумевает помощь и организацию культурно-развлекательной деятельности для иностранцев, обучающихся в нашем университете. Ребята из других стран обычно общаются только с ограниченным кругом людей, поэтому мы стараемся помочь им найти новых друзей и стать таковыми, а также облегчить языковой барьер при общении с преподавателями. Мы организуем для них небольшие экскурсии не только в Минске, да и по всей Беларуси, и  просто весело проводим время, не забывая развивать навыки общения на иностранном языке.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0174653" y="2126339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 flipH="1">
            <a:off x="11862217" y="2133536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0147171" y="259353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Дороги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Нашивка 6"/>
          <p:cNvSpPr/>
          <p:nvPr/>
        </p:nvSpPr>
        <p:spPr>
          <a:xfrm flipH="1">
            <a:off x="11834735" y="260072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10147171" y="3013257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Поколения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Нашивка 8"/>
          <p:cNvSpPr/>
          <p:nvPr/>
        </p:nvSpPr>
        <p:spPr>
          <a:xfrm flipH="1">
            <a:off x="11834735" y="3020454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10147171" y="3429000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1+1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Нашивка 10"/>
          <p:cNvSpPr/>
          <p:nvPr/>
        </p:nvSpPr>
        <p:spPr>
          <a:xfrm flipH="1">
            <a:off x="11834735" y="3436197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62161" y="3867696"/>
            <a:ext cx="1562646" cy="272087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Welcome!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Нашивка 12"/>
          <p:cNvSpPr/>
          <p:nvPr/>
        </p:nvSpPr>
        <p:spPr>
          <a:xfrm flipH="1">
            <a:off x="11849725" y="3874893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rId7" action="ppaction://hlinksldjump"/>
          </p:cNvPr>
          <p:cNvSpPr/>
          <p:nvPr/>
        </p:nvSpPr>
        <p:spPr>
          <a:xfrm>
            <a:off x="10162161" y="4752116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37" y="4636394"/>
            <a:ext cx="2674513" cy="200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85" y="4550894"/>
            <a:ext cx="1730330" cy="2307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85" y="4610636"/>
            <a:ext cx="2700270" cy="202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52" y="4524420"/>
            <a:ext cx="1750185" cy="2333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12" y="0"/>
            <a:ext cx="2377034" cy="17801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95" y="212360"/>
            <a:ext cx="1297508" cy="11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52000">
              <a:srgbClr val="D7E5F7"/>
            </a:gs>
            <a:gs pos="84000">
              <a:schemeClr val="accent5">
                <a:lumMod val="75000"/>
              </a:schemeClr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4893"/>
            <a:ext cx="9144000" cy="15439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Волонтерская группа БГУИР</a:t>
            </a:r>
            <a:r>
              <a:rPr lang="en-US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 </a:t>
            </a:r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«Созвездие»</a:t>
            </a:r>
            <a: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О нас пишут</a:t>
            </a:r>
            <a:endParaRPr lang="ru-RU" sz="48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0" y="407233"/>
            <a:ext cx="1322493" cy="112514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5477" cy="204859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573311" y="1993692"/>
            <a:ext cx="704537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latin typeface="Garamond" panose="02020404030301010803" pitchFamily="18" charset="0"/>
              </a:rPr>
              <a:t> </a:t>
            </a:r>
            <a:r>
              <a:rPr lang="ru-RU" sz="2100" b="1" dirty="0" smtClean="0">
                <a:latin typeface="Garamond" panose="02020404030301010803" pitchFamily="18" charset="0"/>
                <a:hlinkClick r:id="rId4"/>
              </a:rPr>
              <a:t>«Весенняя неделя добра», Дарим друг другу счастье вместе с «Созвездием»</a:t>
            </a:r>
            <a:endParaRPr lang="ru-RU" sz="2100" b="1" dirty="0" smtClean="0">
              <a:latin typeface="Garamond" panose="02020404030301010803" pitchFamily="18" charset="0"/>
            </a:endParaRPr>
          </a:p>
          <a:p>
            <a:endParaRPr lang="ru-RU" sz="2100" b="1" dirty="0">
              <a:latin typeface="Garamond" panose="02020404030301010803" pitchFamily="18" charset="0"/>
            </a:endParaRPr>
          </a:p>
          <a:p>
            <a:pPr algn="ctr"/>
            <a:r>
              <a:rPr lang="ru-RU" sz="2100" b="1" dirty="0" smtClean="0">
                <a:latin typeface="Garamond" panose="02020404030301010803" pitchFamily="18" charset="0"/>
              </a:rPr>
              <a:t> </a:t>
            </a:r>
            <a:r>
              <a:rPr lang="ru-RU" sz="2100" b="1" dirty="0" smtClean="0">
                <a:latin typeface="Garamond" panose="02020404030301010803" pitchFamily="18" charset="0"/>
                <a:hlinkClick r:id="rId5"/>
              </a:rPr>
              <a:t>Волонтеры группы «</a:t>
            </a:r>
            <a:r>
              <a:rPr lang="en-US" sz="2100" b="1" dirty="0" smtClean="0">
                <a:latin typeface="Garamond" panose="02020404030301010803" pitchFamily="18" charset="0"/>
                <a:hlinkClick r:id="rId5"/>
              </a:rPr>
              <a:t>C</a:t>
            </a:r>
            <a:r>
              <a:rPr lang="ru-RU" sz="2100" b="1" dirty="0" err="1" smtClean="0">
                <a:latin typeface="Garamond" panose="02020404030301010803" pitchFamily="18" charset="0"/>
                <a:hlinkClick r:id="rId5"/>
              </a:rPr>
              <a:t>озвездие</a:t>
            </a:r>
            <a:r>
              <a:rPr lang="ru-RU" sz="2100" b="1" dirty="0" smtClean="0">
                <a:latin typeface="Garamond" panose="02020404030301010803" pitchFamily="18" charset="0"/>
                <a:hlinkClick r:id="rId5"/>
              </a:rPr>
              <a:t>» исполняют детские мечты</a:t>
            </a:r>
            <a:endParaRPr lang="ru-RU" sz="2100" b="1" dirty="0" smtClean="0">
              <a:latin typeface="Garamond" panose="02020404030301010803" pitchFamily="18" charset="0"/>
            </a:endParaRPr>
          </a:p>
          <a:p>
            <a:endParaRPr lang="ru-RU" sz="2100" b="1" dirty="0">
              <a:latin typeface="Garamond" panose="02020404030301010803" pitchFamily="18" charset="0"/>
            </a:endParaRPr>
          </a:p>
          <a:p>
            <a:pPr algn="ctr"/>
            <a:r>
              <a:rPr lang="ru-RU" sz="2100" b="1" dirty="0" smtClean="0">
                <a:latin typeface="Garamond" panose="02020404030301010803" pitchFamily="18" charset="0"/>
                <a:hlinkClick r:id="rId6"/>
              </a:rPr>
              <a:t>Весенние акции волонтерской группы БГУИР «Созвездие»</a:t>
            </a:r>
            <a:endParaRPr lang="ru-RU" sz="2100" b="1" dirty="0" smtClean="0">
              <a:latin typeface="Garamond" panose="02020404030301010803" pitchFamily="18" charset="0"/>
            </a:endParaRPr>
          </a:p>
          <a:p>
            <a:pPr algn="ctr"/>
            <a:endParaRPr lang="ru-RU" sz="21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100" b="1" dirty="0" smtClean="0">
                <a:latin typeface="Garamond" panose="02020404030301010803" pitchFamily="18" charset="0"/>
                <a:hlinkClick r:id="rId7"/>
              </a:rPr>
              <a:t>БГУИР получил 7 наград на конкурсе «Лидер года» Советского района</a:t>
            </a:r>
            <a:endParaRPr lang="ru-RU" sz="2100" b="1" dirty="0" smtClean="0">
              <a:latin typeface="Garamond" panose="02020404030301010803" pitchFamily="18" charset="0"/>
            </a:endParaRPr>
          </a:p>
          <a:p>
            <a:pPr algn="ctr"/>
            <a:endParaRPr lang="ru-RU" sz="2100" b="1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100" b="1" dirty="0" smtClean="0">
                <a:latin typeface="Garamond" panose="02020404030301010803" pitchFamily="18" charset="0"/>
                <a:hlinkClick r:id="rId8"/>
              </a:rPr>
              <a:t>Волонтеры БГУИР подарили праздник детям-инвалидам</a:t>
            </a:r>
            <a:endParaRPr lang="ru-RU" sz="2100" b="1" dirty="0">
              <a:latin typeface="Garamond" panose="02020404030301010803" pitchFamily="18" charset="0"/>
            </a:endParaRPr>
          </a:p>
        </p:txBody>
      </p:sp>
      <p:sp>
        <p:nvSpPr>
          <p:cNvPr id="57" name="Нашивка 56"/>
          <p:cNvSpPr/>
          <p:nvPr/>
        </p:nvSpPr>
        <p:spPr>
          <a:xfrm>
            <a:off x="404735" y="2443397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кругленный прямоугольник 57">
            <a:hlinkClick r:id="rId9" action="ppaction://hlinksldjump"/>
          </p:cNvPr>
          <p:cNvSpPr/>
          <p:nvPr/>
        </p:nvSpPr>
        <p:spPr>
          <a:xfrm>
            <a:off x="705239" y="2880492"/>
            <a:ext cx="1573266" cy="267443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Нашивка 58"/>
          <p:cNvSpPr/>
          <p:nvPr/>
        </p:nvSpPr>
        <p:spPr>
          <a:xfrm>
            <a:off x="430770" y="2915352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407233" y="3368076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Нашивка 61"/>
          <p:cNvSpPr/>
          <p:nvPr/>
        </p:nvSpPr>
        <p:spPr>
          <a:xfrm>
            <a:off x="407233" y="380999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>
            <a:hlinkClick r:id="rId10" action="ppaction://hlinksldjump"/>
          </p:cNvPr>
          <p:cNvSpPr/>
          <p:nvPr/>
        </p:nvSpPr>
        <p:spPr>
          <a:xfrm>
            <a:off x="723001" y="3330600"/>
            <a:ext cx="1555504" cy="282029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Впечатления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Скругленный прямоугольник 64">
            <a:hlinkClick r:id="rId11" action="ppaction://hlinksldjump"/>
          </p:cNvPr>
          <p:cNvSpPr/>
          <p:nvPr/>
        </p:nvSpPr>
        <p:spPr>
          <a:xfrm>
            <a:off x="723001" y="3780019"/>
            <a:ext cx="1555504" cy="267326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30849" y="4239952"/>
            <a:ext cx="1562646" cy="272087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нас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Скругленный прямоугольник 66">
            <a:hlinkClick r:id="rId12" action="ppaction://hlinksldjump"/>
          </p:cNvPr>
          <p:cNvSpPr/>
          <p:nvPr/>
        </p:nvSpPr>
        <p:spPr>
          <a:xfrm>
            <a:off x="739787" y="4994341"/>
            <a:ext cx="1568697" cy="252218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Скругленный прямоугольник 67">
            <a:hlinkClick r:id="rId13" action="ppaction://hlinksldjump"/>
          </p:cNvPr>
          <p:cNvSpPr/>
          <p:nvPr/>
        </p:nvSpPr>
        <p:spPr>
          <a:xfrm>
            <a:off x="694543" y="2418413"/>
            <a:ext cx="1583961" cy="27981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группе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Нашивка 68"/>
          <p:cNvSpPr/>
          <p:nvPr/>
        </p:nvSpPr>
        <p:spPr>
          <a:xfrm>
            <a:off x="424721" y="4262138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579">
            <a:off x="9367542" y="1690655"/>
            <a:ext cx="2726810" cy="181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23" y="3094222"/>
            <a:ext cx="2883108" cy="192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29180"/>
          <a:stretch/>
        </p:blipFill>
        <p:spPr>
          <a:xfrm rot="589825">
            <a:off x="9381204" y="4536156"/>
            <a:ext cx="2650031" cy="211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00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52000">
              <a:srgbClr val="D7E5F7"/>
            </a:gs>
            <a:gs pos="84000">
              <a:schemeClr val="accent5">
                <a:lumMod val="75000"/>
              </a:schemeClr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5439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Волонтерская группа БГУИР</a:t>
            </a:r>
            <a: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«Созвездие»</a:t>
            </a:r>
            <a:endParaRPr lang="ru-RU" sz="48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0" y="407233"/>
            <a:ext cx="1322493" cy="112514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5477" cy="204859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573311" y="1723870"/>
            <a:ext cx="70453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Garamond" panose="02020404030301010803" pitchFamily="18" charset="0"/>
                <a:ea typeface="Verdana" pitchFamily="34" charset="0"/>
                <a:cs typeface="Verdana" pitchFamily="34" charset="0"/>
              </a:rPr>
              <a:t> С течением времени среди студентов университета наблюдалось повышение интереса к волонтёрскому движению: многие ребята с удовольствием вливались в волонтёрскую группу «Созвездие», образованную ещё в 2006 году, и уже совместно организовывали весёлые, интересные мероприятия для детей из социальных приютов и детских домов.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Garamond" panose="02020404030301010803" pitchFamily="18" charset="0"/>
                <a:ea typeface="Verdana" pitchFamily="34" charset="0"/>
                <a:cs typeface="Verdana" pitchFamily="34" charset="0"/>
              </a:rPr>
              <a:t>     Но на этом ребята</a:t>
            </a:r>
            <a:r>
              <a:rPr lang="ru-RU" b="1" dirty="0">
                <a:solidFill>
                  <a:srgbClr val="FF0000"/>
                </a:solidFill>
                <a:latin typeface="Garamond" panose="02020404030301010803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latin typeface="Garamond" panose="02020404030301010803" pitchFamily="18" charset="0"/>
                <a:ea typeface="Verdana" pitchFamily="34" charset="0"/>
                <a:cs typeface="Verdana" pitchFamily="34" charset="0"/>
              </a:rPr>
              <a:t>решили не останавливаться, и после небольшой структуризации волонтёрской группы мы выделили проекты: так называемые секторы, работающие каждый в своём  направлении и со своей целевой группой людей.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Garamond" panose="02020404030301010803" pitchFamily="18" charset="0"/>
                <a:ea typeface="Verdana" pitchFamily="34" charset="0"/>
                <a:cs typeface="Verdana" pitchFamily="34" charset="0"/>
              </a:rPr>
              <a:t>     И на данный момент все проекты «Созвездия» направлены на осуществление добровольной и безвозмездной помощи людям самых разных возрастов: как маленьким детям, находящимся в детских домах, так и пожилым людям, в силу жизненных обстоятельств и возраста оказавшимся в одиночестве. 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19725" y="2488367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720229" y="2910472"/>
            <a:ext cx="1573266" cy="267443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12698" y="294146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07233" y="3368076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407233" y="380999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>
            <a:hlinkClick r:id="rId5" action="ppaction://hlinksldjump"/>
          </p:cNvPr>
          <p:cNvSpPr/>
          <p:nvPr/>
        </p:nvSpPr>
        <p:spPr>
          <a:xfrm>
            <a:off x="723001" y="3330600"/>
            <a:ext cx="1555504" cy="282029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Впечатления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6" action="ppaction://hlinksldjump"/>
          </p:cNvPr>
          <p:cNvSpPr/>
          <p:nvPr/>
        </p:nvSpPr>
        <p:spPr>
          <a:xfrm>
            <a:off x="723001" y="3780019"/>
            <a:ext cx="1555504" cy="267326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Скругленный прямоугольник 31">
            <a:hlinkClick r:id="rId7" action="ppaction://hlinksldjump"/>
          </p:cNvPr>
          <p:cNvSpPr/>
          <p:nvPr/>
        </p:nvSpPr>
        <p:spPr>
          <a:xfrm>
            <a:off x="730849" y="423995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нас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8" action="ppaction://hlinksldjump"/>
          </p:cNvPr>
          <p:cNvSpPr/>
          <p:nvPr/>
        </p:nvSpPr>
        <p:spPr>
          <a:xfrm>
            <a:off x="739787" y="5024321"/>
            <a:ext cx="1568697" cy="252218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4523" y="2433403"/>
            <a:ext cx="1583961" cy="279817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группе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24721" y="426213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" b="48853"/>
          <a:stretch/>
        </p:blipFill>
        <p:spPr>
          <a:xfrm>
            <a:off x="9803567" y="1669465"/>
            <a:ext cx="2268511" cy="150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037" y="3257576"/>
            <a:ext cx="2283032" cy="1723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66" y="5024321"/>
            <a:ext cx="2268511" cy="169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408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52000">
              <a:srgbClr val="D7E5F7"/>
            </a:gs>
            <a:gs pos="84000">
              <a:schemeClr val="accent5">
                <a:lumMod val="75000"/>
              </a:schemeClr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0" y="407233"/>
            <a:ext cx="1322493" cy="112514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5477" cy="204859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3" name="Нашивка 22"/>
          <p:cNvSpPr/>
          <p:nvPr/>
        </p:nvSpPr>
        <p:spPr>
          <a:xfrm>
            <a:off x="374755" y="245838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705239" y="2895481"/>
            <a:ext cx="1573266" cy="267443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385799" y="2930342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07233" y="3368076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407233" y="380999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001" y="3330600"/>
            <a:ext cx="1555504" cy="282029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Впечатления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723001" y="3780019"/>
            <a:ext cx="1555504" cy="267326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730849" y="423995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нас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739787" y="5039310"/>
            <a:ext cx="1568697" cy="252218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679553" y="2418413"/>
            <a:ext cx="1583961" cy="27981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группе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24721" y="426213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524000" y="164893"/>
            <a:ext cx="9144000" cy="15439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Волонтерская группа БГУИР</a:t>
            </a:r>
            <a:r>
              <a:rPr lang="en-US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 </a:t>
            </a:r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«Созвездие»</a:t>
            </a:r>
            <a: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4800" dirty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Н</a:t>
            </a:r>
            <a:r>
              <a:rPr lang="ru-RU" sz="4800" dirty="0" smtClean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аши впечатления</a:t>
            </a:r>
            <a:endParaRPr lang="ru-RU" sz="48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3390" y="2038662"/>
            <a:ext cx="728521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Начиная с подготовки мероприятия и заканчивая его выполнением все время находишься в приподнятом настроении. Что-то придумаешь, ищешь, делаешь, и все это в прекрасной команде. Каждое мероприятие приносит что-то новое и это дает тебе задор на выполнение следующих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.</a:t>
            </a:r>
          </a:p>
          <a:p>
            <a:pPr algn="ctr">
              <a:lnSpc>
                <a:spcPts val="1600"/>
              </a:lnSpc>
            </a:pP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А если кратко, то это просто невообразимая зарядка положительными эмоциями!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807">
            <a:off x="10062923" y="1804210"/>
            <a:ext cx="1551581" cy="2103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527028" y="4079664"/>
            <a:ext cx="7315202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Волонтер - это небезразличный, ответственный человек с активной жизненной позицией! Почему я этим занимаюсь? Наверное, просто хочется быть полезной обществу, особенно детям из приютов, которые так нуждаются во внимании. Это непередаваемые ощущения, когда ты возвращаешься с очередной поездки из детского приюта с кучей эмоций, впечатлений, мыслей, планов и хорошего настроения. Быть волонтером не означает, что вы должны посвятить этому всю свою жизнь, иногда достаточно и часа в месяц вашей помощи. Ведь дорога в километр начинается с одного шага.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619">
            <a:off x="2428526" y="4005486"/>
            <a:ext cx="2129876" cy="230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Скругленный прямоугольник 41">
            <a:hlinkClick r:id="rId6" action="ppaction://hlinksldjump"/>
          </p:cNvPr>
          <p:cNvSpPr/>
          <p:nvPr/>
        </p:nvSpPr>
        <p:spPr>
          <a:xfrm>
            <a:off x="10342043" y="6401033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1" action="ppaction://hlinksldjump"/>
              </a:rPr>
              <a:t>Далее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2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2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9" grpId="0"/>
      <p:bldP spid="1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52000">
              <a:srgbClr val="D7E5F7"/>
            </a:gs>
            <a:gs pos="84000">
              <a:schemeClr val="accent5">
                <a:lumMod val="75000"/>
              </a:schemeClr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0" y="407233"/>
            <a:ext cx="1322493" cy="112514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5477" cy="204859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3" name="Нашивка 22"/>
          <p:cNvSpPr/>
          <p:nvPr/>
        </p:nvSpPr>
        <p:spPr>
          <a:xfrm>
            <a:off x="374755" y="245838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705239" y="2895481"/>
            <a:ext cx="1573266" cy="267443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385799" y="2930342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07233" y="3368076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407233" y="380999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23001" y="3330600"/>
            <a:ext cx="1555504" cy="282029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Впечатления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Скругленный прямоугольник 30">
            <a:hlinkClick r:id="rId5" action="ppaction://hlinksldjump"/>
          </p:cNvPr>
          <p:cNvSpPr/>
          <p:nvPr/>
        </p:nvSpPr>
        <p:spPr>
          <a:xfrm>
            <a:off x="723001" y="3780019"/>
            <a:ext cx="1555504" cy="267326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Скругленный прямоугольник 31">
            <a:hlinkClick r:id="rId6" action="ppaction://hlinksldjump"/>
          </p:cNvPr>
          <p:cNvSpPr/>
          <p:nvPr/>
        </p:nvSpPr>
        <p:spPr>
          <a:xfrm>
            <a:off x="730849" y="423995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нас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Скругленный прямоугольник 32">
            <a:hlinkClick r:id="rId7" action="ppaction://hlinksldjump"/>
          </p:cNvPr>
          <p:cNvSpPr/>
          <p:nvPr/>
        </p:nvSpPr>
        <p:spPr>
          <a:xfrm>
            <a:off x="739787" y="5039310"/>
            <a:ext cx="1568697" cy="252218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Скругленный прямоугольник 33">
            <a:hlinkClick r:id="rId8" action="ppaction://hlinksldjump"/>
          </p:cNvPr>
          <p:cNvSpPr/>
          <p:nvPr/>
        </p:nvSpPr>
        <p:spPr>
          <a:xfrm>
            <a:off x="679553" y="2418413"/>
            <a:ext cx="1583961" cy="27981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группе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24721" y="426213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524000" y="164893"/>
            <a:ext cx="9144000" cy="15439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Волонтерская группа БГУИР</a:t>
            </a:r>
            <a:r>
              <a:rPr lang="en-US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 </a:t>
            </a:r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«Созвездие»</a:t>
            </a:r>
            <a: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4900" dirty="0" smtClean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4800" dirty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Н</a:t>
            </a:r>
            <a:r>
              <a:rPr lang="ru-RU" sz="4800" dirty="0" smtClean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аши впечатления</a:t>
            </a:r>
            <a:endParaRPr lang="ru-RU" sz="48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589">
            <a:off x="9280826" y="1750042"/>
            <a:ext cx="1648002" cy="2469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78503" y="1888761"/>
            <a:ext cx="7285221" cy="217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endParaRPr lang="ru-RU" sz="28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>
              <a:lnSpc>
                <a:spcPts val="1600"/>
              </a:lnSpc>
            </a:pP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В древности созвездиями назывались фигуры, образуемые яркими звёздами. Наше Созвездие образованно яркими людьми, которые вносят радость в жизнь людей, стремятся подарить им частичку своего мира, душевной теплоты и заботы. Каждое мероприятие или праздник, которое организовывает Созвездие, уникально и неповторимо. А самой большой </a:t>
            </a:r>
            <a:r>
              <a:rPr lang="ru-RU" sz="28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наградой </a:t>
            </a:r>
            <a:r>
              <a:rPr lang="ru-RU" sz="2800" dirty="0">
                <a:solidFill>
                  <a:srgbClr val="002060"/>
                </a:solidFill>
                <a:latin typeface="Gabriola" panose="04040605051002020D02" pitchFamily="82" charset="0"/>
              </a:rPr>
              <a:t>для нас являются счастливые глаза и улыбки детишек.</a:t>
            </a:r>
          </a:p>
          <a:p>
            <a:pPr>
              <a:lnSpc>
                <a:spcPts val="1600"/>
              </a:lnSpc>
            </a:pPr>
            <a:endParaRPr lang="ru-RU" sz="28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1645" y="4306888"/>
            <a:ext cx="6026047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>
              <a:lnSpc>
                <a:spcPts val="1600"/>
              </a:lnSpc>
            </a:pP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>
              <a:lnSpc>
                <a:spcPts val="1600"/>
              </a:lnSpc>
            </a:pP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Искренние эмоции не купишь за деньги. С 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«Созвездием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" я их получал, работая с хорошими людьми, делая добрые вещи. Каждое мероприятие 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дарило </a:t>
            </a:r>
            <a:r>
              <a:rPr lang="ru-RU" sz="2800" b="1" dirty="0">
                <a:solidFill>
                  <a:srgbClr val="002060"/>
                </a:solidFill>
                <a:latin typeface="Gabriola" panose="04040605051002020D02" pitchFamily="82" charset="0"/>
              </a:rPr>
              <a:t>мне отличное настроение, позитивные эмоции. Это нельзя описать словами, надо </a:t>
            </a:r>
            <a:r>
              <a:rPr lang="ru-RU" sz="2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попробовать!</a:t>
            </a: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>
              <a:lnSpc>
                <a:spcPts val="1600"/>
              </a:lnSpc>
            </a:pP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ctr">
              <a:lnSpc>
                <a:spcPts val="1600"/>
              </a:lnSpc>
            </a:pPr>
            <a:endParaRPr lang="ru-RU" sz="2800" b="1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>
              <a:lnSpc>
                <a:spcPts val="1600"/>
              </a:lnSpc>
            </a:pP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427">
            <a:off x="2536863" y="4413591"/>
            <a:ext cx="2392573" cy="15965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8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5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5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27416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Волонтерская группа БГУИР «Созвездие»</a:t>
            </a:r>
            <a:r>
              <a:rPr lang="ru-RU" sz="4900" dirty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4900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Контакты</a:t>
            </a:r>
            <a:endParaRPr lang="ru-RU" sz="48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56" y="152401"/>
            <a:ext cx="1077655" cy="9168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4" name="Нашивка 13"/>
          <p:cNvSpPr/>
          <p:nvPr/>
        </p:nvSpPr>
        <p:spPr>
          <a:xfrm>
            <a:off x="419725" y="245838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>
            <a:hlinkClick r:id="rId4" action="ppaction://hlinksldjump"/>
          </p:cNvPr>
          <p:cNvSpPr/>
          <p:nvPr/>
        </p:nvSpPr>
        <p:spPr>
          <a:xfrm>
            <a:off x="705239" y="2880492"/>
            <a:ext cx="1573266" cy="267443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00789" y="2915352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07233" y="3368076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07233" y="3809999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>
            <a:hlinkClick r:id="rId5" action="ppaction://hlinksldjump"/>
          </p:cNvPr>
          <p:cNvSpPr/>
          <p:nvPr/>
        </p:nvSpPr>
        <p:spPr>
          <a:xfrm>
            <a:off x="723001" y="3330600"/>
            <a:ext cx="1555504" cy="282029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Впечатления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23001" y="3780019"/>
            <a:ext cx="1555504" cy="267326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Скругленный прямоугольник 34">
            <a:hlinkClick r:id="rId6" action="ppaction://hlinksldjump"/>
          </p:cNvPr>
          <p:cNvSpPr/>
          <p:nvPr/>
        </p:nvSpPr>
        <p:spPr>
          <a:xfrm>
            <a:off x="730849" y="423995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нас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Скругленный прямоугольник 35">
            <a:hlinkClick r:id="rId7" action="ppaction://hlinksldjump"/>
          </p:cNvPr>
          <p:cNvSpPr/>
          <p:nvPr/>
        </p:nvSpPr>
        <p:spPr>
          <a:xfrm>
            <a:off x="739787" y="4994340"/>
            <a:ext cx="1568697" cy="252218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Скругленный прямоугольник 36">
            <a:hlinkClick r:id="rId8" action="ppaction://hlinksldjump"/>
          </p:cNvPr>
          <p:cNvSpPr/>
          <p:nvPr/>
        </p:nvSpPr>
        <p:spPr>
          <a:xfrm>
            <a:off x="709533" y="2433402"/>
            <a:ext cx="1583961" cy="27981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группе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24721" y="4262138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-179881"/>
            <a:ext cx="2241823" cy="1678898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41552" y="5672668"/>
            <a:ext cx="5141626" cy="70009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Вконтакте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vk.com/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sozvezdie_bsuir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475322" y="1340583"/>
            <a:ext cx="4925518" cy="3394986"/>
          </a:xfrm>
          <a:prstGeom prst="round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4000"/>
              </a:lnSpc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Руководитель волонтёрской группы:</a:t>
            </a:r>
          </a:p>
          <a:p>
            <a:pPr marL="342900" lvl="0" indent="-342900" algn="ctr">
              <a:lnSpc>
                <a:spcPts val="2000"/>
              </a:lnSpc>
              <a:spcBef>
                <a:spcPct val="20000"/>
              </a:spcBef>
              <a:defRPr/>
            </a:pPr>
            <a:endParaRPr lang="en-US" sz="28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ctr">
              <a:lnSpc>
                <a:spcPts val="2000"/>
              </a:lnSpc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Ангелина</a:t>
            </a:r>
          </a:p>
          <a:p>
            <a:pPr marL="342900" lvl="0" indent="-342900" algn="ctr">
              <a:lnSpc>
                <a:spcPts val="2000"/>
              </a:lnSpc>
              <a:spcBef>
                <a:spcPct val="20000"/>
              </a:spcBef>
              <a:defRPr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 Шикунова</a:t>
            </a:r>
            <a:endParaRPr lang="en-US" sz="54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ctr">
              <a:lnSpc>
                <a:spcPts val="2000"/>
              </a:lnSpc>
              <a:spcBef>
                <a:spcPct val="20000"/>
              </a:spcBef>
              <a:defRPr/>
            </a:pPr>
            <a:endParaRPr lang="ru-RU" sz="54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Тел: </a:t>
            </a:r>
            <a:r>
              <a:rPr lang="ru-RU" sz="200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+375-44-796-2775-09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lnSpc>
                <a:spcPts val="13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https://vk.com/lina_shikunova</a:t>
            </a:r>
            <a:endParaRPr lang="ru-R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t="11200" r="33556" b="39467"/>
          <a:stretch/>
        </p:blipFill>
        <p:spPr>
          <a:xfrm>
            <a:off x="8577871" y="1314581"/>
            <a:ext cx="283464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52000">
              <a:srgbClr val="D7E5F7"/>
            </a:gs>
            <a:gs pos="84000">
              <a:schemeClr val="accent5">
                <a:lumMod val="75000"/>
              </a:schemeClr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4893"/>
            <a:ext cx="9144000" cy="154398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0099"/>
                </a:solidFill>
                <a:latin typeface="Gabriola" panose="04040605051002020D02" pitchFamily="82" charset="0"/>
              </a:rPr>
              <a:t>Волонтерская группа БГУИР «Созвездие»</a:t>
            </a:r>
            <a:r>
              <a:rPr lang="ru-RU" sz="4900" dirty="0">
                <a:solidFill>
                  <a:srgbClr val="000099"/>
                </a:solidFill>
                <a:latin typeface="Arial Black" panose="020B0A04020102020204" pitchFamily="34" charset="0"/>
              </a:rPr>
              <a:t/>
            </a:r>
            <a:br>
              <a:rPr lang="ru-RU" sz="4900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Наши проекты</a:t>
            </a:r>
            <a:endParaRPr lang="ru-RU" sz="48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860" y="407233"/>
            <a:ext cx="1322493" cy="1125140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14" name="Нашивка 13"/>
          <p:cNvSpPr/>
          <p:nvPr/>
        </p:nvSpPr>
        <p:spPr>
          <a:xfrm>
            <a:off x="419725" y="2443397"/>
            <a:ext cx="209862" cy="194873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5239" y="2895481"/>
            <a:ext cx="1573266" cy="267443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415780" y="2915351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07233" y="3368076"/>
            <a:ext cx="209862" cy="194873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07233" y="3809999"/>
            <a:ext cx="209862" cy="194873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>
            <a:hlinkClick r:id="rId3" action="ppaction://hlinksldjump"/>
          </p:cNvPr>
          <p:cNvSpPr/>
          <p:nvPr/>
        </p:nvSpPr>
        <p:spPr>
          <a:xfrm>
            <a:off x="723001" y="3330600"/>
            <a:ext cx="1555504" cy="282029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Впечатления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Скругленный прямоугольник 33">
            <a:hlinkClick r:id="rId4" action="ppaction://hlinksldjump"/>
          </p:cNvPr>
          <p:cNvSpPr/>
          <p:nvPr/>
        </p:nvSpPr>
        <p:spPr>
          <a:xfrm>
            <a:off x="723001" y="3780019"/>
            <a:ext cx="1555504" cy="267326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Скругленный прямоугольник 34">
            <a:hlinkClick r:id="rId5" action="ppaction://hlinksldjump"/>
          </p:cNvPr>
          <p:cNvSpPr/>
          <p:nvPr/>
        </p:nvSpPr>
        <p:spPr>
          <a:xfrm>
            <a:off x="730849" y="423995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нас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Скругленный прямоугольник 35">
            <a:hlinkClick r:id="rId6" action="ppaction://hlinksldjump"/>
          </p:cNvPr>
          <p:cNvSpPr/>
          <p:nvPr/>
        </p:nvSpPr>
        <p:spPr>
          <a:xfrm>
            <a:off x="724797" y="5024321"/>
            <a:ext cx="1568697" cy="252218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Скругленный прямоугольник 36">
            <a:hlinkClick r:id="rId7" action="ppaction://hlinksldjump"/>
          </p:cNvPr>
          <p:cNvSpPr/>
          <p:nvPr/>
        </p:nvSpPr>
        <p:spPr>
          <a:xfrm>
            <a:off x="694543" y="2433402"/>
            <a:ext cx="1583961" cy="27981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группе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24721" y="4262138"/>
            <a:ext cx="209862" cy="194873"/>
          </a:xfrm>
          <a:prstGeom prst="chevr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35477" cy="2048595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grpSp>
        <p:nvGrpSpPr>
          <p:cNvPr id="3" name="Группа 2"/>
          <p:cNvGrpSpPr/>
          <p:nvPr/>
        </p:nvGrpSpPr>
        <p:grpSpPr>
          <a:xfrm>
            <a:off x="2652981" y="1154244"/>
            <a:ext cx="6886038" cy="5438688"/>
            <a:chOff x="2652981" y="1154244"/>
            <a:chExt cx="6886038" cy="5438688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981" y="1154244"/>
              <a:ext cx="6886038" cy="4744282"/>
            </a:xfrm>
            <a:prstGeom prst="rect">
              <a:avLst/>
            </a:prstGeom>
          </p:spPr>
        </p:pic>
        <p:sp>
          <p:nvSpPr>
            <p:cNvPr id="4" name="Сердце 3">
              <a:hlinkClick r:id="rId9" action="ppaction://hlinksldjump"/>
            </p:cNvPr>
            <p:cNvSpPr/>
            <p:nvPr/>
          </p:nvSpPr>
          <p:spPr>
            <a:xfrm>
              <a:off x="2730321" y="2395470"/>
              <a:ext cx="1429555" cy="1223493"/>
            </a:xfrm>
            <a:prstGeom prst="heart">
              <a:avLst/>
            </a:prstGeom>
            <a:blipFill>
              <a:blip r:embed="rId10"/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Gabriola" panose="04040605051002020D02" pitchFamily="82" charset="0"/>
                </a:rPr>
                <a:t>Вместе</a:t>
              </a:r>
              <a:endParaRPr lang="ru-RU" sz="2400" b="1" dirty="0">
                <a:solidFill>
                  <a:schemeClr val="tx1"/>
                </a:solidFill>
                <a:latin typeface="Gabriola" panose="04040605051002020D02" pitchFamily="82" charset="0"/>
              </a:endParaRPr>
            </a:p>
          </p:txBody>
        </p:sp>
        <p:sp>
          <p:nvSpPr>
            <p:cNvPr id="45" name="Сердце 44">
              <a:hlinkClick r:id="rId11" action="ppaction://hlinksldjump"/>
            </p:cNvPr>
            <p:cNvSpPr/>
            <p:nvPr/>
          </p:nvSpPr>
          <p:spPr>
            <a:xfrm>
              <a:off x="3256209" y="4276882"/>
              <a:ext cx="1470337" cy="1312549"/>
            </a:xfrm>
            <a:prstGeom prst="heart">
              <a:avLst/>
            </a:prstGeom>
            <a:blipFill>
              <a:blip r:embed="rId12"/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Gabriola" panose="04040605051002020D02" pitchFamily="82" charset="0"/>
                </a:rPr>
                <a:t>Дороги</a:t>
              </a:r>
              <a:endParaRPr lang="ru-RU" sz="2400" dirty="0"/>
            </a:p>
          </p:txBody>
        </p:sp>
        <p:sp>
          <p:nvSpPr>
            <p:cNvPr id="46" name="Сердце 45">
              <a:hlinkClick r:id="rId13" action="ppaction://hlinksldjump"/>
            </p:cNvPr>
            <p:cNvSpPr/>
            <p:nvPr/>
          </p:nvSpPr>
          <p:spPr>
            <a:xfrm>
              <a:off x="5369417" y="5306095"/>
              <a:ext cx="1453166" cy="1286837"/>
            </a:xfrm>
            <a:prstGeom prst="heart">
              <a:avLst/>
            </a:prstGeom>
            <a:blipFill>
              <a:blip r:embed="rId14"/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Gabriola" panose="04040605051002020D02" pitchFamily="82" charset="0"/>
                </a:rPr>
                <a:t>Поколения</a:t>
              </a:r>
              <a:endParaRPr lang="ru-RU" dirty="0"/>
            </a:p>
          </p:txBody>
        </p:sp>
        <p:sp>
          <p:nvSpPr>
            <p:cNvPr id="47" name="Сердце 46">
              <a:hlinkClick r:id="rId15" action="ppaction://hlinksldjump"/>
            </p:cNvPr>
            <p:cNvSpPr/>
            <p:nvPr/>
          </p:nvSpPr>
          <p:spPr>
            <a:xfrm>
              <a:off x="7482626" y="4301544"/>
              <a:ext cx="1455312" cy="1299715"/>
            </a:xfrm>
            <a:prstGeom prst="heart">
              <a:avLst/>
            </a:prstGeom>
            <a:blipFill>
              <a:blip r:embed="rId16"/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 smtClean="0">
                  <a:solidFill>
                    <a:schemeClr val="tx1"/>
                  </a:solidFill>
                  <a:latin typeface="Gabriola" panose="04040605051002020D02" pitchFamily="82" charset="0"/>
                </a:rPr>
                <a:t>1+1</a:t>
              </a:r>
              <a:endParaRPr lang="ru-RU" sz="2600" dirty="0"/>
            </a:p>
          </p:txBody>
        </p:sp>
        <p:sp>
          <p:nvSpPr>
            <p:cNvPr id="48" name="Сердце 47">
              <a:hlinkClick r:id="rId17" action="ppaction://hlinksldjump"/>
            </p:cNvPr>
            <p:cNvSpPr/>
            <p:nvPr/>
          </p:nvSpPr>
          <p:spPr>
            <a:xfrm>
              <a:off x="8010660" y="2408349"/>
              <a:ext cx="1478924" cy="1250347"/>
            </a:xfrm>
            <a:prstGeom prst="heart">
              <a:avLst/>
            </a:prstGeom>
            <a:blipFill>
              <a:blip r:embed="rId18"/>
              <a:stretch>
                <a:fillRect/>
              </a:stretch>
            </a:blip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 smtClean="0">
                  <a:solidFill>
                    <a:schemeClr val="tx1"/>
                  </a:solidFill>
                  <a:latin typeface="Gabriola" panose="04040605051002020D02" pitchFamily="82" charset="0"/>
                </a:rPr>
                <a:t>W</a:t>
              </a:r>
              <a:r>
                <a:rPr lang="en-US" sz="2100" b="1" dirty="0">
                  <a:solidFill>
                    <a:schemeClr val="tx1"/>
                  </a:solidFill>
                  <a:latin typeface="Gabriola" panose="04040605051002020D02" pitchFamily="82" charset="0"/>
                </a:rPr>
                <a:t>e</a:t>
              </a:r>
              <a:r>
                <a:rPr lang="en-US" sz="2100" b="1" dirty="0" smtClean="0">
                  <a:solidFill>
                    <a:schemeClr val="tx1"/>
                  </a:solidFill>
                  <a:latin typeface="Gabriola" panose="04040605051002020D02" pitchFamily="82" charset="0"/>
                </a:rPr>
                <a:t>lcome!</a:t>
              </a:r>
              <a:endParaRPr lang="ru-RU" sz="2100" dirty="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9612">
            <a:off x="9703181" y="1947538"/>
            <a:ext cx="2330147" cy="1552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75" y="3392489"/>
            <a:ext cx="2345019" cy="1562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377">
            <a:off x="9401580" y="4829577"/>
            <a:ext cx="2537138" cy="16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5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415"/>
            <a:ext cx="10515600" cy="11392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153E"/>
                </a:solidFill>
                <a:latin typeface="Gabriola" panose="04040605051002020D02" pitchFamily="82" charset="0"/>
              </a:rPr>
              <a:t>Проект</a:t>
            </a:r>
            <a:r>
              <a:rPr lang="ru-RU" sz="4900" dirty="0">
                <a:solidFill>
                  <a:srgbClr val="00153E"/>
                </a:solidFill>
                <a:latin typeface="Arial Black" panose="020B0A04020102020204" pitchFamily="34" charset="0"/>
              </a:rPr>
              <a:t/>
            </a:r>
            <a:br>
              <a:rPr lang="ru-RU" sz="4900" dirty="0">
                <a:solidFill>
                  <a:srgbClr val="00153E"/>
                </a:solidFill>
                <a:latin typeface="Arial Black" panose="020B0A04020102020204" pitchFamily="34" charset="0"/>
              </a:rPr>
            </a:br>
            <a:r>
              <a:rPr lang="ru-RU" sz="4800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«Дороги»</a:t>
            </a:r>
            <a:endParaRPr lang="ru-RU" dirty="0">
              <a:solidFill>
                <a:srgbClr val="00153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217" y="1183258"/>
            <a:ext cx="7105338" cy="391560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Garamond" panose="02020404030301010803" pitchFamily="18" charset="0"/>
              </a:rPr>
              <a:t>Целью сектора является оказание помощи  детям из детских домов и социальных приютов, которые находятся как в г. Минске, так и за его пределами. Наиболее часто посещаемым является социальный приют в деревне </a:t>
            </a:r>
            <a:r>
              <a:rPr lang="ru-RU" b="1" dirty="0" err="1" smtClean="0">
                <a:latin typeface="Garamond" panose="02020404030301010803" pitchFamily="18" charset="0"/>
              </a:rPr>
              <a:t>Гайно</a:t>
            </a:r>
            <a:r>
              <a:rPr lang="ru-RU" b="1" dirty="0" smtClean="0">
                <a:latin typeface="Garamond" panose="02020404030301010803" pitchFamily="18" charset="0"/>
              </a:rPr>
              <a:t> </a:t>
            </a:r>
            <a:r>
              <a:rPr lang="ru-RU" b="1" dirty="0" err="1" smtClean="0">
                <a:latin typeface="Garamond" panose="02020404030301010803" pitchFamily="18" charset="0"/>
              </a:rPr>
              <a:t>Логойского</a:t>
            </a:r>
            <a:r>
              <a:rPr lang="ru-RU" b="1" dirty="0" smtClean="0">
                <a:latin typeface="Garamond" panose="02020404030301010803" pitchFamily="18" charset="0"/>
              </a:rPr>
              <a:t> района.</a:t>
            </a:r>
          </a:p>
          <a:p>
            <a:pPr marL="0" indent="0" algn="ctr">
              <a:buNone/>
            </a:pPr>
            <a:r>
              <a:rPr lang="ru-RU" b="1" dirty="0" smtClean="0">
                <a:latin typeface="Garamond" panose="02020404030301010803" pitchFamily="18" charset="0"/>
              </a:rPr>
              <a:t>Каждое появление волонтеров создаёт настоящий праздник для детей! Каждый раз мы придумываем небольшую праздничную программу, чтобы как-то развлечь воспитанников. Волонтеры помогают воспитанникам делать домашние задания, читают с ними книги, рисуют, поздравляют с праздниками, проводят мастер-классы. Студенты и сотрудники университета собирают своими силами и приносят в приют игрушки, сладости, одежду, книги. Интересное, развлекательное и одновременно полезное времяпрепровождение создаёт уникальную атмосферу, в которую с удовольствием погружаются и дети, и взрослые!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12" y="0"/>
            <a:ext cx="2377034" cy="1780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95" y="212360"/>
            <a:ext cx="1297508" cy="1103883"/>
          </a:xfrm>
          <a:prstGeom prst="rect">
            <a:avLst/>
          </a:prstGeom>
        </p:spPr>
      </p:pic>
      <p:pic>
        <p:nvPicPr>
          <p:cNvPr id="6" name="Picture 3" descr="D:\Мои сочинения и презентации\Учеба( университет)\2 курс\СОЗВЕЗДИЕ\Гайно 02.03.2014\y-aldvBd1t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400" y="2884603"/>
            <a:ext cx="2214578" cy="156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D:\Мои сочинения и презентации\Учеба( университет)\2 курс\СОЗВЕЗДИЕ\Гайно 02.03.2014\7-PxrWyUKJ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5838" y="4809276"/>
            <a:ext cx="2287005" cy="150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10174653" y="2126339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Нашивка 8"/>
          <p:cNvSpPr/>
          <p:nvPr/>
        </p:nvSpPr>
        <p:spPr>
          <a:xfrm flipH="1">
            <a:off x="11862217" y="2133536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47171" y="2593532"/>
            <a:ext cx="1562646" cy="272087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Дороги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Нашивка 10"/>
          <p:cNvSpPr/>
          <p:nvPr/>
        </p:nvSpPr>
        <p:spPr>
          <a:xfrm flipH="1">
            <a:off x="11834735" y="2600729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10147171" y="3013257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Поколения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Нашивка 12"/>
          <p:cNvSpPr/>
          <p:nvPr/>
        </p:nvSpPr>
        <p:spPr>
          <a:xfrm flipH="1">
            <a:off x="11834735" y="3020454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rId9" action="ppaction://hlinksldjump"/>
          </p:cNvPr>
          <p:cNvSpPr/>
          <p:nvPr/>
        </p:nvSpPr>
        <p:spPr>
          <a:xfrm>
            <a:off x="10147171" y="3429000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1+1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Нашивка 14"/>
          <p:cNvSpPr/>
          <p:nvPr/>
        </p:nvSpPr>
        <p:spPr>
          <a:xfrm flipH="1">
            <a:off x="11834735" y="3436197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>
            <a:hlinkClick r:id="rId10" action="ppaction://hlinksldjump"/>
          </p:cNvPr>
          <p:cNvSpPr/>
          <p:nvPr/>
        </p:nvSpPr>
        <p:spPr>
          <a:xfrm>
            <a:off x="10162161" y="3867696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Welcome!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Нашивка 16"/>
          <p:cNvSpPr/>
          <p:nvPr/>
        </p:nvSpPr>
        <p:spPr>
          <a:xfrm flipH="1">
            <a:off x="11849725" y="3874893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>
            <a:hlinkClick r:id="rId11" action="ppaction://hlinksldjump"/>
          </p:cNvPr>
          <p:cNvSpPr/>
          <p:nvPr/>
        </p:nvSpPr>
        <p:spPr>
          <a:xfrm>
            <a:off x="10162161" y="4752116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49" y="5120339"/>
            <a:ext cx="2391051" cy="1595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2" y="2895941"/>
            <a:ext cx="2331345" cy="1555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01" y="5125792"/>
            <a:ext cx="2339662" cy="158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0" y="4752304"/>
            <a:ext cx="2338430" cy="155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90" y="5112912"/>
            <a:ext cx="2416810" cy="161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12" y="5061397"/>
            <a:ext cx="2481204" cy="165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2891900"/>
            <a:ext cx="2348850" cy="1567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5" y="4768403"/>
            <a:ext cx="2339536" cy="1561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39" y="5077618"/>
            <a:ext cx="2446861" cy="163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12" y="5074276"/>
            <a:ext cx="2494083" cy="166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521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"/>
                            </p:stCondLst>
                            <p:childTnLst>
                              <p:par>
                                <p:cTn id="7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"/>
                            </p:stCondLst>
                            <p:childTnLst>
                              <p:par>
                                <p:cTn id="7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300"/>
                            </p:stCondLst>
                            <p:childTnLst>
                              <p:par>
                                <p:cTn id="9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305"/>
            <a:ext cx="10515600" cy="114621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153E"/>
                </a:solidFill>
                <a:latin typeface="Gabriola" panose="04040605051002020D02" pitchFamily="82" charset="0"/>
              </a:rPr>
              <a:t>Проект</a:t>
            </a:r>
            <a:r>
              <a:rPr lang="ru-RU" sz="4300" dirty="0">
                <a:solidFill>
                  <a:srgbClr val="00153E"/>
                </a:solidFill>
                <a:latin typeface="Arial Black" panose="020B0A04020102020204" pitchFamily="34" charset="0"/>
              </a:rPr>
              <a:t/>
            </a:r>
            <a:br>
              <a:rPr lang="ru-RU" sz="4300" dirty="0">
                <a:solidFill>
                  <a:srgbClr val="00153E"/>
                </a:solidFill>
                <a:latin typeface="Arial Black" panose="020B0A04020102020204" pitchFamily="34" charset="0"/>
              </a:rPr>
            </a:br>
            <a:r>
              <a:rPr lang="ru-RU" sz="4300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«</a:t>
            </a:r>
            <a:r>
              <a:rPr lang="en-US" sz="4300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1+1</a:t>
            </a:r>
            <a:r>
              <a:rPr lang="ru-RU" sz="4300" dirty="0" smtClean="0">
                <a:ln w="0"/>
                <a:solidFill>
                  <a:srgbClr val="00153E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»</a:t>
            </a:r>
            <a:endParaRPr lang="ru-RU" sz="4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429" y="1482702"/>
            <a:ext cx="7915142" cy="3892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>
                <a:latin typeface="Garamond" panose="02020404030301010803" pitchFamily="18" charset="0"/>
              </a:rPr>
              <a:t>Очередной проект, затрагивающий работу с детьми, именно работу, так как это самый яркий и запоминающийся проект, но, в то же время, и самый сложный. В его рамках волонтёры занимаются организацией и проведением праздников для детей-инвалидов и детей из социальных приютов. Уже стало доброй традицией проведение в начале зимы детского праздника совместно с Белорусской организацией помощи детям-инвалидам и молодым инвалидам, а в начале лета - праздника для ребят из социальных приютов города Минска, приуроченного ко Всемирному дню защиты детей. Также в его рамках проводятся акции, посвященные профилактике СПИДа. Ведь признайте, что гораздо проще справиться со всеми переживаниями и проблемами, когда ты не один!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10174653" y="1736595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Вместе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Нашивка 4"/>
          <p:cNvSpPr/>
          <p:nvPr/>
        </p:nvSpPr>
        <p:spPr>
          <a:xfrm flipH="1">
            <a:off x="11862217" y="1743792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0147171" y="2203788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Дороги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Нашивка 6"/>
          <p:cNvSpPr/>
          <p:nvPr/>
        </p:nvSpPr>
        <p:spPr>
          <a:xfrm flipH="1">
            <a:off x="11834735" y="2210985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10147171" y="2623513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Поколения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Нашивка 8"/>
          <p:cNvSpPr/>
          <p:nvPr/>
        </p:nvSpPr>
        <p:spPr>
          <a:xfrm flipH="1">
            <a:off x="11834735" y="2630710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47171" y="3039256"/>
            <a:ext cx="1562646" cy="272087"/>
          </a:xfrm>
          <a:prstGeom prst="roundRect">
            <a:avLst/>
          </a:prstGeom>
          <a:solidFill>
            <a:srgbClr val="FF9999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1+1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Нашивка 10"/>
          <p:cNvSpPr/>
          <p:nvPr/>
        </p:nvSpPr>
        <p:spPr>
          <a:xfrm flipH="1">
            <a:off x="11834735" y="3046453"/>
            <a:ext cx="209862" cy="194873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>
            <a:hlinkClick r:id="rId6" action="ppaction://hlinksldjump"/>
          </p:cNvPr>
          <p:cNvSpPr/>
          <p:nvPr/>
        </p:nvSpPr>
        <p:spPr>
          <a:xfrm>
            <a:off x="10162161" y="347795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Welcome!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Нашивка 12"/>
          <p:cNvSpPr/>
          <p:nvPr/>
        </p:nvSpPr>
        <p:spPr>
          <a:xfrm flipH="1">
            <a:off x="11849725" y="3485149"/>
            <a:ext cx="209862" cy="194873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rId7" action="ppaction://hlinksldjump"/>
          </p:cNvPr>
          <p:cNvSpPr/>
          <p:nvPr/>
        </p:nvSpPr>
        <p:spPr>
          <a:xfrm>
            <a:off x="10162161" y="4362372"/>
            <a:ext cx="1562646" cy="272087"/>
          </a:xfrm>
          <a:prstGeom prst="roundRect">
            <a:avLst/>
          </a:prstGeom>
          <a:solidFill>
            <a:srgbClr val="CCFFFF"/>
          </a:solidFill>
          <a:ln>
            <a:solidFill>
              <a:srgbClr val="009999"/>
            </a:solidFill>
          </a:ln>
          <a:effectLst>
            <a:softEdge rad="31750"/>
          </a:effectLst>
          <a:scene3d>
            <a:camera prst="orthographicFront"/>
            <a:lightRig rig="harsh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главную</a:t>
            </a:r>
            <a:endParaRPr lang="ru-RU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412" y="0"/>
            <a:ext cx="2377034" cy="17801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595" y="212360"/>
            <a:ext cx="1297508" cy="11038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013">
            <a:off x="1175342" y="4871042"/>
            <a:ext cx="2617168" cy="1744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494">
            <a:off x="3433358" y="5042016"/>
            <a:ext cx="2589551" cy="1699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91726"/>
            <a:ext cx="2617168" cy="1744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11" y="4991725"/>
            <a:ext cx="2542218" cy="1694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977">
            <a:off x="1173852" y="4878496"/>
            <a:ext cx="2613128" cy="1741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6">
            <a:off x="3328929" y="5014007"/>
            <a:ext cx="2767071" cy="18439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8505">
            <a:off x="6021047" y="4907665"/>
            <a:ext cx="2778015" cy="18512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340">
            <a:off x="8445570" y="4974909"/>
            <a:ext cx="2587189" cy="17241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4531">
            <a:off x="1113041" y="4871939"/>
            <a:ext cx="2563595" cy="17090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96">
            <a:off x="3246636" y="4964681"/>
            <a:ext cx="2800508" cy="19414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421">
            <a:off x="6041038" y="4842783"/>
            <a:ext cx="2867005" cy="19105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483">
            <a:off x="8520523" y="4926362"/>
            <a:ext cx="2632159" cy="17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00"/>
                            </p:stCondLst>
                            <p:childTnLst>
                              <p:par>
                                <p:cTn id="7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"/>
                            </p:stCondLst>
                            <p:childTnLst>
                              <p:par>
                                <p:cTn id="7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3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300"/>
                            </p:stCondLst>
                            <p:childTnLst>
                              <p:par>
                                <p:cTn id="9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0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6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1108</Words>
  <Application>Microsoft Office PowerPoint</Application>
  <PresentationFormat>Широкоэкранный</PresentationFormat>
  <Paragraphs>126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Gabriola</vt:lpstr>
      <vt:lpstr>Garamond</vt:lpstr>
      <vt:lpstr>Verdana</vt:lpstr>
      <vt:lpstr>Тема Office</vt:lpstr>
      <vt:lpstr>Волонтерская группа БГУИР «Созвездие»</vt:lpstr>
      <vt:lpstr>Волонтерская группа БГУИР «Созвездие» О нас пишут</vt:lpstr>
      <vt:lpstr>Волонтерская группа БГУИР «Созвездие»</vt:lpstr>
      <vt:lpstr>Презентация PowerPoint</vt:lpstr>
      <vt:lpstr>Презентация PowerPoint</vt:lpstr>
      <vt:lpstr>Волонтерская группа БГУИР «Созвездие» Контакты</vt:lpstr>
      <vt:lpstr>Волонтерская группа БГУИР «Созвездие» Наши проекты</vt:lpstr>
      <vt:lpstr>Проект «Дороги»</vt:lpstr>
      <vt:lpstr>Проект «1+1»</vt:lpstr>
      <vt:lpstr>Проект «Вместе»</vt:lpstr>
      <vt:lpstr>Проект «Поколения»</vt:lpstr>
      <vt:lpstr>Проект «Welcome!»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группа «Созвездие»</dc:title>
  <dc:creator>Admin</dc:creator>
  <cp:lastModifiedBy>Metodist</cp:lastModifiedBy>
  <cp:revision>104</cp:revision>
  <dcterms:created xsi:type="dcterms:W3CDTF">2014-09-06T18:06:37Z</dcterms:created>
  <dcterms:modified xsi:type="dcterms:W3CDTF">2018-01-22T09:20:32Z</dcterms:modified>
</cp:coreProperties>
</file>