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4" r:id="rId47"/>
    <p:sldId id="302" r:id="rId48"/>
    <p:sldId id="303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ransition spd="med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5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4;&#1086;&#1103;%20&#1080;&#1075;&#1088;&#1072;%20&#1047;&#1072;&#1087;&#1086;&#1074;&#1077;&#1076;&#1085;&#1080;&#1082;&#1080;%20&#1041;&#1077;&#1083;&#1072;&#1088;&#1091;&#1089;&#1080;.ppt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&#1041;&#1077;&#1083;&#1086;&#1074;&#1077;&#1078;&#1089;&#1082;&#1072;&#1103;_&#1087;&#1091;&#1097;&#1072;" TargetMode="External"/><Relationship Id="rId3" Type="http://schemas.openxmlformats.org/officeDocument/2006/relationships/hyperlink" Target="http://visit-belarus.com/ru/priroda-belarusi/zapovedniki-natsionalnye-parki/" TargetMode="External"/><Relationship Id="rId7" Type="http://schemas.openxmlformats.org/officeDocument/2006/relationships/hyperlink" Target="http://www.zapovednik.by/" TargetMode="External"/><Relationship Id="rId2" Type="http://schemas.openxmlformats.org/officeDocument/2006/relationships/hyperlink" Target="https://wiki-turizm.ru/belarus/1127-natsionalnye-parki-i-zapovedniki-belarus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&#1055;&#1086;&#1083;&#1077;&#1089;&#1089;&#1082;&#1080;&#1081;_&#1075;&#1086;&#1089;&#1091;&#1076;&#1072;&#1088;&#1089;&#1090;&#1074;&#1077;&#1085;&#1085;&#1099;&#1081;_&#1088;&#1072;&#1076;&#1080;&#1072;&#1094;&#1080;&#1086;&#1085;&#1085;&#1086;-&#1101;&#1082;&#1086;&#1083;&#1086;&#1075;&#1080;&#1095;&#1077;&#1089;&#1082;&#1080;&#1081;_&#1079;&#1072;&#1087;&#1086;&#1074;&#1077;&#1076;&#1085;&#1080;&#1082;" TargetMode="External"/><Relationship Id="rId11" Type="http://schemas.openxmlformats.org/officeDocument/2006/relationships/hyperlink" Target="http://www.narochpark.by/" TargetMode="External"/><Relationship Id="rId5" Type="http://schemas.openxmlformats.org/officeDocument/2006/relationships/hyperlink" Target="https://ru.wikipedia.org/wiki/&#1041;&#1077;&#1088;&#1077;&#1079;&#1080;&#1085;&#1089;&#1082;&#1080;&#1081;_&#1073;&#1080;&#1086;&#1089;&#1092;&#1077;&#1088;&#1085;&#1099;&#1081;_&#1079;&#1072;&#1087;&#1086;&#1074;&#1077;&#1076;&#1085;&#1080;&#1082;" TargetMode="External"/><Relationship Id="rId10" Type="http://schemas.openxmlformats.org/officeDocument/2006/relationships/hyperlink" Target="https://ru.wikipedia.org/wiki/&#1053;&#1072;&#1088;&#1086;&#1095;&#1072;&#1085;&#1089;&#1082;&#1080;&#1081;_(&#1085;&#1072;&#1094;&#1080;&#1086;&#1085;&#1072;&#1083;&#1100;&#1085;&#1099;&#1081;_&#1087;&#1072;&#1088;&#1082;)" TargetMode="External"/><Relationship Id="rId4" Type="http://schemas.openxmlformats.org/officeDocument/2006/relationships/hyperlink" Target="http://fb.ru/article/177841/znameninyie-zapovedniki-i-natsionalnyie-parki-belarusi" TargetMode="External"/><Relationship Id="rId9" Type="http://schemas.openxmlformats.org/officeDocument/2006/relationships/hyperlink" Target="http://npbp.by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slav.com/" TargetMode="External"/><Relationship Id="rId2" Type="http://schemas.openxmlformats.org/officeDocument/2006/relationships/hyperlink" Target="https://ru.wikipedia.org/wiki/&#1041;&#1088;&#1072;&#1089;&#1083;&#1072;&#1074;&#1089;&#1082;&#1080;&#1077;_&#1086;&#1079;&#1105;&#1088;&#1072;_(&#1085;&#1072;&#1094;&#1080;&#1086;&#1085;&#1072;&#1083;&#1100;&#1085;&#1099;&#1081;_&#1087;&#1072;&#1088;&#1082;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by/images/?clid=1882611" TargetMode="External"/><Relationship Id="rId5" Type="http://schemas.openxmlformats.org/officeDocument/2006/relationships/hyperlink" Target="http://www.npp.by/" TargetMode="External"/><Relationship Id="rId4" Type="http://schemas.openxmlformats.org/officeDocument/2006/relationships/hyperlink" Target="https://ru.wikipedia.org/wiki/&#1055;&#1088;&#1080;&#1087;&#1103;&#1090;&#1089;&#1082;&#1080;&#1081;_(&#1085;&#1072;&#1094;&#1080;&#1086;&#1085;&#1072;&#1083;&#1100;&#1085;&#1099;&#1081;_&#1087;&#1072;&#1088;&#1082;)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6916" y="421187"/>
            <a:ext cx="7766936" cy="1646302"/>
          </a:xfrm>
        </p:spPr>
        <p:txBody>
          <a:bodyPr/>
          <a:lstStyle/>
          <a:p>
            <a:pPr algn="ctr"/>
            <a:r>
              <a:rPr lang="ru-RU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Заповедники Беларуси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4927" y="4996246"/>
            <a:ext cx="4315637" cy="1181039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Выполнил: Бернацкий Е.А.</a:t>
            </a:r>
          </a:p>
          <a:p>
            <a:r>
              <a:rPr lang="ru-RU" dirty="0" smtClean="0"/>
              <a:t>Руководитель: Славинская О.В.</a:t>
            </a:r>
          </a:p>
          <a:p>
            <a:r>
              <a:rPr lang="ru-RU" dirty="0" smtClean="0"/>
              <a:t>Группа: 644692</a:t>
            </a:r>
            <a:endParaRPr lang="ru-RU" dirty="0"/>
          </a:p>
        </p:txBody>
      </p:sp>
      <p:pic>
        <p:nvPicPr>
          <p:cNvPr id="1026" name="Picture 2" descr="http://wuz.by/forum/data/MetaMirrorCache/www.bsuir.by_m_12_100229_1_79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16" y="4258376"/>
            <a:ext cx="1752090" cy="21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9268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9419" y="242048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Фауна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758" y="1532965"/>
            <a:ext cx="5239372" cy="3943621"/>
          </a:xfrm>
        </p:spPr>
        <p:txBody>
          <a:bodyPr>
            <a:normAutofit lnSpcReduction="10000"/>
          </a:bodyPr>
          <a:lstStyle/>
          <a:p>
            <a:pPr marL="0" indent="444500" algn="just">
              <a:buNone/>
            </a:pPr>
            <a:r>
              <a:rPr lang="ru-RU" dirty="0"/>
              <a:t>Разнообразие природных ландшафтов заповедника определяет исключительное богатство его растительного и животного мира, сохранению которого способствовал длительный заповедный режим. Вот только некоторые цифры, характеризующие это богатство – </a:t>
            </a:r>
            <a:endParaRPr lang="ru-RU" dirty="0" smtClean="0"/>
          </a:p>
          <a:p>
            <a:pPr algn="just"/>
            <a:r>
              <a:rPr lang="ru-RU" dirty="0" smtClean="0"/>
              <a:t>56 </a:t>
            </a:r>
            <a:r>
              <a:rPr lang="ru-RU" dirty="0"/>
              <a:t>видов </a:t>
            </a:r>
            <a:r>
              <a:rPr lang="ru-RU" dirty="0" smtClean="0"/>
              <a:t>зверей;</a:t>
            </a:r>
          </a:p>
          <a:p>
            <a:pPr algn="just"/>
            <a:r>
              <a:rPr lang="ru-RU" dirty="0" smtClean="0"/>
              <a:t>234 </a:t>
            </a:r>
            <a:r>
              <a:rPr lang="ru-RU" dirty="0"/>
              <a:t>вида </a:t>
            </a:r>
            <a:r>
              <a:rPr lang="ru-RU" dirty="0" smtClean="0"/>
              <a:t>птиц;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10 видов земноводных и 6 </a:t>
            </a:r>
            <a:r>
              <a:rPr lang="ru-RU" dirty="0" smtClean="0"/>
              <a:t>пресмыкающихся;</a:t>
            </a:r>
          </a:p>
          <a:p>
            <a:pPr algn="just"/>
            <a:r>
              <a:rPr lang="ru-RU" dirty="0" smtClean="0"/>
              <a:t>Многочисленные </a:t>
            </a:r>
            <a:r>
              <a:rPr lang="ru-RU" dirty="0"/>
              <a:t>реки и озера заселяют 34 вида рыб.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47" y="242048"/>
            <a:ext cx="4728882" cy="3546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30" y="3996849"/>
            <a:ext cx="3823986" cy="25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10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240" y="582705"/>
            <a:ext cx="8596668" cy="1320800"/>
          </a:xfrm>
        </p:spPr>
        <p:txBody>
          <a:bodyPr/>
          <a:lstStyle/>
          <a:p>
            <a:r>
              <a:rPr lang="ru-RU" dirty="0" smtClean="0"/>
              <a:t>Флора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675" y="1492623"/>
            <a:ext cx="4755278" cy="1573305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А в заповедных лесах, на болотах и лугах произрастает более 800 видов высших растений, 58 из которых внесены в Красную книгу Республики Беларусь.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71" y="574860"/>
            <a:ext cx="5190565" cy="3892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90" y="3455894"/>
            <a:ext cx="4526404" cy="30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21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64776"/>
            <a:ext cx="5817595" cy="1365624"/>
          </a:xfrm>
        </p:spPr>
        <p:txBody>
          <a:bodyPr/>
          <a:lstStyle/>
          <a:p>
            <a:r>
              <a:rPr lang="ru-RU" dirty="0" smtClean="0"/>
              <a:t>Подземный переход для земноводных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11189"/>
            <a:ext cx="4674595" cy="3930174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Заповедники, национальные парки в Беларуси нередко становятся первопроходцами в деле охраны животных. К примеру, именно в Березинском заповеднике впервые появились подземные переходы для земноводных. Одно из таких сооружений находится на трассе М3 (122 км).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84" y="654865"/>
            <a:ext cx="3818965" cy="2551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7711" y="203578"/>
            <a:ext cx="8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99" y="3780441"/>
            <a:ext cx="3757333" cy="281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37711" y="3312113"/>
            <a:ext cx="93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784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2098" y="2134661"/>
            <a:ext cx="5642784" cy="174494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Полесский государственный радиационно-экологический заповедник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" y="1304365"/>
            <a:ext cx="4359979" cy="3863469"/>
          </a:xfrm>
        </p:spPr>
      </p:pic>
      <p:sp>
        <p:nvSpPr>
          <p:cNvPr id="5" name="TextBox 4"/>
          <p:cNvSpPr txBox="1"/>
          <p:nvPr/>
        </p:nvSpPr>
        <p:spPr>
          <a:xfrm>
            <a:off x="641076" y="5784084"/>
            <a:ext cx="908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Крупнейший </a:t>
            </a:r>
            <a:r>
              <a:rPr lang="ru-RU" dirty="0" smtClean="0"/>
              <a:t>заповедник </a:t>
            </a:r>
            <a:r>
              <a:rPr lang="ru-RU" dirty="0"/>
              <a:t>на територии РБ, занимает более 215 тысяч гектар.</a:t>
            </a:r>
          </a:p>
        </p:txBody>
      </p:sp>
    </p:spTree>
    <p:extLst>
      <p:ext uri="{BB962C8B-B14F-4D97-AF65-F5344CB8AC3E}">
        <p14:creationId xmlns:p14="http://schemas.microsoft.com/office/powerpoint/2010/main" val="971622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093694"/>
            <a:ext cx="5930028" cy="4858685"/>
          </a:xfrm>
        </p:spPr>
      </p:pic>
      <p:sp>
        <p:nvSpPr>
          <p:cNvPr id="5" name="TextBox 4"/>
          <p:cNvSpPr txBox="1"/>
          <p:nvPr/>
        </p:nvSpPr>
        <p:spPr>
          <a:xfrm>
            <a:off x="7059706" y="2645873"/>
            <a:ext cx="4235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Организован 18 июля 1988 года в белорусской части зоны отчуждения на территории трёх наиболее пострадавших от аварии районов Гомельской области — Брагинского, Наровлянского и Хойникского. </a:t>
            </a:r>
          </a:p>
        </p:txBody>
      </p:sp>
    </p:spTree>
    <p:extLst>
      <p:ext uri="{BB962C8B-B14F-4D97-AF65-F5344CB8AC3E}">
        <p14:creationId xmlns:p14="http://schemas.microsoft.com/office/powerpoint/2010/main" val="14890107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79906"/>
            <a:ext cx="5175249" cy="3881437"/>
          </a:xfrm>
        </p:spPr>
      </p:pic>
      <p:sp>
        <p:nvSpPr>
          <p:cNvPr id="5" name="TextBox 4"/>
          <p:cNvSpPr txBox="1"/>
          <p:nvPr/>
        </p:nvSpPr>
        <p:spPr>
          <a:xfrm>
            <a:off x="6266329" y="2998694"/>
            <a:ext cx="3738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2000" dirty="0"/>
              <a:t>На территории находятся 96 покинутых населённых пунктов, где до аварии проживало более 22 тысяч жителей.</a:t>
            </a:r>
          </a:p>
        </p:txBody>
      </p:sp>
    </p:spTree>
    <p:extLst>
      <p:ext uri="{BB962C8B-B14F-4D97-AF65-F5344CB8AC3E}">
        <p14:creationId xmlns:p14="http://schemas.microsoft.com/office/powerpoint/2010/main" val="28364209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0" y="4155560"/>
            <a:ext cx="2043953" cy="24882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72" y="1175870"/>
            <a:ext cx="5967272" cy="4223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1270000"/>
            <a:ext cx="4042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Создан он был, прежде всего, для того, чтобы предотвратить распространение опасных радионуклидов за границы зоны отчуждения, проводить радиобиологические исследования, изучать состояние флоры и фауны под влиянием радиации, выполнять мониторинг экологического и радиационного состояния района загрязнения. </a:t>
            </a:r>
          </a:p>
        </p:txBody>
      </p:sp>
    </p:spTree>
    <p:extLst>
      <p:ext uri="{BB962C8B-B14F-4D97-AF65-F5344CB8AC3E}">
        <p14:creationId xmlns:p14="http://schemas.microsoft.com/office/powerpoint/2010/main" val="2957428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885" y="360725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Припять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83" y="1794067"/>
            <a:ext cx="5943530" cy="3962353"/>
          </a:xfrm>
        </p:spPr>
      </p:pic>
      <p:sp>
        <p:nvSpPr>
          <p:cNvPr id="7" name="TextBox 6"/>
          <p:cNvSpPr txBox="1"/>
          <p:nvPr/>
        </p:nvSpPr>
        <p:spPr>
          <a:xfrm>
            <a:off x="464234" y="2384910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dirty="0"/>
              <a:t>С северо-западной части заповедника на юго-восток территорию пересекает речка Припять. Ее русло очень извилистое и имеет много рукавов (протяженность - свыше 120 км). У реки широкая пойма, в некоторых местах достигающая девяти километров, с множеством стариц, а также пойменных озер (более 300). </a:t>
            </a:r>
          </a:p>
        </p:txBody>
      </p:sp>
    </p:spTree>
    <p:extLst>
      <p:ext uri="{BB962C8B-B14F-4D97-AF65-F5344CB8AC3E}">
        <p14:creationId xmlns:p14="http://schemas.microsoft.com/office/powerpoint/2010/main" val="2888396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88" y="1747520"/>
            <a:ext cx="6304041" cy="4217403"/>
          </a:xfrm>
        </p:spPr>
      </p:pic>
      <p:sp>
        <p:nvSpPr>
          <p:cNvPr id="5" name="TextBox 4"/>
          <p:cNvSpPr txBox="1"/>
          <p:nvPr/>
        </p:nvSpPr>
        <p:spPr>
          <a:xfrm>
            <a:off x="534574" y="1747520"/>
            <a:ext cx="40374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dirty="0"/>
              <a:t>Полесский радиационно-экологический заповедник характеризуется значительной мелиорацией земель (около 35 %). Когда здесь проживали люди, была создана разветвленная мелиоративная система. Позднее в ней отпала необходимость, все население было вывезено, соответственно, и каналы были перекрыты и не поддерживались в рабочем состоянии. Кроме того, необходимо было прекратить сброс воды с зараженных территорий. Все это привело к тому, пошел процесс заболачивания. </a:t>
            </a:r>
          </a:p>
        </p:txBody>
      </p:sp>
    </p:spTree>
    <p:extLst>
      <p:ext uri="{BB962C8B-B14F-4D97-AF65-F5344CB8AC3E}">
        <p14:creationId xmlns:p14="http://schemas.microsoft.com/office/powerpoint/2010/main" val="2316296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Флора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89" y="268941"/>
            <a:ext cx="3939426" cy="2954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20" y="3357982"/>
            <a:ext cx="4289612" cy="3217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334" y="1780591"/>
            <a:ext cx="47871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Там, где находится Полесский радиационно-экологический заповедник, созданы идеальные условия для восстановления животного и растительного мира, поскольку напрочь отсутствует влияние человека.</a:t>
            </a:r>
          </a:p>
          <a:p>
            <a:pPr indent="444500" algn="just"/>
            <a:r>
              <a:rPr lang="ru-RU" dirty="0"/>
              <a:t> </a:t>
            </a:r>
          </a:p>
          <a:p>
            <a:pPr indent="444500" algn="just"/>
            <a:r>
              <a:rPr lang="ru-RU" dirty="0"/>
              <a:t>В Полесском государственном радиационно-экологическом заповеднике зарегистрирован 1251 вид растений, это более двух третей флоры страны, 29 из них занесены в Международную Красную книгу и Красную книгу Республики Беларусь. </a:t>
            </a:r>
          </a:p>
        </p:txBody>
      </p:sp>
    </p:spTree>
    <p:extLst>
      <p:ext uri="{BB962C8B-B14F-4D97-AF65-F5344CB8AC3E}">
        <p14:creationId xmlns:p14="http://schemas.microsoft.com/office/powerpoint/2010/main" val="3571781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Природоохранные територии</a:t>
            </a:r>
            <a:endParaRPr lang="ru-RU" dirty="0"/>
          </a:p>
        </p:txBody>
      </p:sp>
      <p:pic>
        <p:nvPicPr>
          <p:cNvPr id="2050" name="Picture 2" descr="https://im0-tub-by.yandex.net/i?id=9dbd034b638af3939be38e0e70690bc8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r="26842" b="386"/>
          <a:stretch/>
        </p:blipFill>
        <p:spPr bwMode="auto">
          <a:xfrm>
            <a:off x="2245659" y="3460651"/>
            <a:ext cx="6687327" cy="30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146" y="1696356"/>
            <a:ext cx="8596668" cy="3880773"/>
          </a:xfrm>
        </p:spPr>
        <p:txBody>
          <a:bodyPr>
            <a:normAutofit/>
          </a:bodyPr>
          <a:lstStyle/>
          <a:p>
            <a:pPr marL="0" indent="444500" algn="just">
              <a:buNone/>
            </a:pPr>
            <a:r>
              <a:rPr lang="ru-RU" sz="2000" dirty="0"/>
              <a:t>Республику Беларусь не зря называют одной из самых зеленых стран Европы. И это вовсе не преувеличение, так как на територии страны находятся уникальные заповедники и национльные парки. Нашей стране свойственна особая забота за окружающей средой. Под охраной </a:t>
            </a:r>
            <a:r>
              <a:rPr lang="ru-RU" sz="2000" dirty="0" smtClean="0"/>
              <a:t>государства </a:t>
            </a:r>
            <a:r>
              <a:rPr lang="ru-RU" sz="2000" dirty="0"/>
              <a:t>находиться более 6% страны(около 1.2 млн га.). </a:t>
            </a:r>
          </a:p>
        </p:txBody>
      </p:sp>
    </p:spTree>
    <p:extLst>
      <p:ext uri="{BB962C8B-B14F-4D97-AF65-F5344CB8AC3E}">
        <p14:creationId xmlns:p14="http://schemas.microsoft.com/office/powerpoint/2010/main" val="752065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Фауна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855711"/>
            <a:ext cx="4280467" cy="28550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05" y="100153"/>
            <a:ext cx="6507543" cy="3660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627" y="1782483"/>
            <a:ext cx="42896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Фауна </a:t>
            </a:r>
            <a:r>
              <a:rPr lang="ru-RU" dirty="0" smtClean="0"/>
              <a:t>включает:</a:t>
            </a: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dirty="0" smtClean="0"/>
              <a:t>54 </a:t>
            </a:r>
            <a:r>
              <a:rPr lang="ru-RU" dirty="0"/>
              <a:t>вида </a:t>
            </a:r>
            <a:r>
              <a:rPr lang="ru-RU" dirty="0" smtClean="0"/>
              <a:t>млекопитающих;</a:t>
            </a: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dirty="0" smtClean="0"/>
              <a:t>25 </a:t>
            </a:r>
            <a:r>
              <a:rPr lang="ru-RU" dirty="0"/>
              <a:t>видов </a:t>
            </a:r>
            <a:r>
              <a:rPr lang="ru-RU" dirty="0" smtClean="0"/>
              <a:t>рыб;</a:t>
            </a: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dirty="0" smtClean="0"/>
              <a:t>280 </a:t>
            </a:r>
            <a:r>
              <a:rPr lang="ru-RU" dirty="0"/>
              <a:t>видов птиц. </a:t>
            </a:r>
            <a:endParaRPr lang="ru-RU" dirty="0" smtClean="0"/>
          </a:p>
          <a:p>
            <a:pPr indent="444500" algn="just"/>
            <a:r>
              <a:rPr lang="ru-RU" dirty="0" smtClean="0"/>
              <a:t>Более </a:t>
            </a:r>
            <a:r>
              <a:rPr lang="ru-RU" dirty="0"/>
              <a:t>40 видов животных относят к редким и исчезающим. </a:t>
            </a:r>
            <a:endParaRPr lang="ru-RU" dirty="0" smtClean="0"/>
          </a:p>
          <a:p>
            <a:pPr indent="444500" algn="just"/>
            <a:r>
              <a:rPr lang="ru-RU" dirty="0" smtClean="0"/>
              <a:t>Хочется </a:t>
            </a:r>
            <a:r>
              <a:rPr lang="ru-RU" dirty="0"/>
              <a:t>обратить внимание на то, что из редких животных тут обитает бурый медведь, рысь, барсук и зубр. </a:t>
            </a:r>
            <a:endParaRPr lang="ru-RU" dirty="0" smtClean="0"/>
          </a:p>
          <a:p>
            <a:pPr indent="444500" algn="just"/>
            <a:r>
              <a:rPr lang="ru-RU" dirty="0" smtClean="0"/>
              <a:t>Первого </a:t>
            </a:r>
            <a:r>
              <a:rPr lang="ru-RU" dirty="0"/>
              <a:t>мишку зафиксировали на территории заповедника еще в 1992 году, а позднее доказали существование еще пяти особей.</a:t>
            </a:r>
          </a:p>
        </p:txBody>
      </p:sp>
    </p:spTree>
    <p:extLst>
      <p:ext uri="{BB962C8B-B14F-4D97-AF65-F5344CB8AC3E}">
        <p14:creationId xmlns:p14="http://schemas.microsoft.com/office/powerpoint/2010/main" val="3389179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392" y="805007"/>
            <a:ext cx="4714937" cy="3472974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Штат сотрудников заповедника составляет около 700 человек, из них 40 — с учёной степенью. Ежегодные затраты составляют около 4 млн. долларов США</a:t>
            </a:r>
            <a:r>
              <a:rPr lang="ru-RU" dirty="0" smtClean="0"/>
              <a:t>.</a:t>
            </a:r>
          </a:p>
          <a:p>
            <a:pPr marL="0" indent="444500" algn="just">
              <a:buNone/>
            </a:pPr>
            <a:r>
              <a:rPr lang="ru-RU" dirty="0"/>
              <a:t> На территории заповедника установлен контрольно-пропускной </a:t>
            </a:r>
            <a:r>
              <a:rPr lang="ru-RU" dirty="0" smtClean="0"/>
              <a:t>режим.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47" y="475826"/>
            <a:ext cx="5703233" cy="3802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55" y="3815127"/>
            <a:ext cx="3747247" cy="2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166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7933" y="2202329"/>
            <a:ext cx="6153772" cy="1096682"/>
          </a:xfrm>
        </p:spPr>
        <p:txBody>
          <a:bodyPr>
            <a:normAutofit fontScale="90000"/>
          </a:bodyPr>
          <a:lstStyle/>
          <a:p>
            <a:r>
              <a:rPr lang="ru-RU" dirty="0"/>
              <a:t>Национальный парк «Беловежская пуща»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1" y="715085"/>
            <a:ext cx="4627074" cy="4071171"/>
          </a:xfrm>
        </p:spPr>
      </p:pic>
      <p:sp>
        <p:nvSpPr>
          <p:cNvPr id="5" name="TextBox 4"/>
          <p:cNvSpPr txBox="1"/>
          <p:nvPr/>
        </p:nvSpPr>
        <p:spPr>
          <a:xfrm>
            <a:off x="1309344" y="5084837"/>
            <a:ext cx="9224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Несомненно, самый известный и крупный национальный парк Беларуси — «Беловежская пуща</a:t>
            </a:r>
            <a:r>
              <a:rPr lang="ru-RU" dirty="0" smtClean="0"/>
              <a:t>. Пуща</a:t>
            </a:r>
            <a:r>
              <a:rPr lang="ru-RU" dirty="0"/>
              <a:t> —</a:t>
            </a:r>
            <a:r>
              <a:rPr lang="ru-RU" dirty="0" smtClean="0"/>
              <a:t> старейшая заповедная зона в Европе. Её упоминания встречаются в Ипатьевской летописи.</a:t>
            </a:r>
            <a:r>
              <a:rPr lang="ru-RU" dirty="0"/>
              <a:t> Находится пуща на земле Брестской и Гродненской областей и еще небольшая его часть находится в Польше. </a:t>
            </a:r>
          </a:p>
          <a:p>
            <a:pPr indent="44450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451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96" y="949785"/>
            <a:ext cx="5008212" cy="33388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0" y="3518368"/>
            <a:ext cx="5387289" cy="303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40" y="787725"/>
            <a:ext cx="5071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1600" dirty="0"/>
              <a:t>В 1939 на присоединённой к БССР территории создан заповедник Беловежская пуща, а в 1991 заповедник был преобразован в национальный парк. Это наиболее крупный остаток реликтового первобытного равнинного леса на территории Европы. В 1992 году решением ЮНЕСКО Государственный национальный парк «Беловежская пуща» включён в Список Всемирного наследия человечества.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4022121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82" y="1640541"/>
            <a:ext cx="5581774" cy="4186331"/>
          </a:xfrm>
        </p:spPr>
      </p:pic>
      <p:sp>
        <p:nvSpPr>
          <p:cNvPr id="5" name="TextBox 4"/>
          <p:cNvSpPr txBox="1"/>
          <p:nvPr/>
        </p:nvSpPr>
        <p:spPr>
          <a:xfrm>
            <a:off x="677334" y="2579544"/>
            <a:ext cx="4155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Площадь заповедника — более 500 тысяч км², протяженность 60 км, глубина — 10-50 км. В южной части Беловежской пущи можно полюбоваться на Хмелевское и Лядское водохранилища, между тем, кроме них, заповедник украшен еще 8 искусственными водоемами.</a:t>
            </a:r>
          </a:p>
        </p:txBody>
      </p:sp>
    </p:spTree>
    <p:extLst>
      <p:ext uri="{BB962C8B-B14F-4D97-AF65-F5344CB8AC3E}">
        <p14:creationId xmlns:p14="http://schemas.microsoft.com/office/powerpoint/2010/main" val="1297450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646" y="1930400"/>
            <a:ext cx="4540125" cy="3515658"/>
          </a:xfrm>
        </p:spPr>
        <p:txBody>
          <a:bodyPr>
            <a:normAutofit lnSpcReduction="10000"/>
          </a:bodyPr>
          <a:lstStyle/>
          <a:p>
            <a:pPr marL="0" indent="444500" algn="just">
              <a:buNone/>
            </a:pPr>
            <a:r>
              <a:rPr lang="ru-RU" dirty="0"/>
              <a:t>Через Беловежскую пущу проходит государственная граница между Польшей и Белоруссией. Рядом с Пущей находится водораздел Балтийского и Чёрного морей. Для сохранения уникальной природы в Беловежской пуще выделены четыре функциональные зоны с различным режимом охраны: заповедная зона, зона регулируемого пользования, рекреационная и хозяйственная зоны. Кроме того, вокруг Пущи создана охранная (буферная) зона.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29" y="609600"/>
            <a:ext cx="6553293" cy="57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15" y="3188269"/>
            <a:ext cx="4989384" cy="33740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99" y="121023"/>
            <a:ext cx="2633659" cy="3965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2199" y="736895"/>
            <a:ext cx="30444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Беловежская пуща по числу видов растений и животных не имеет себе равных в Европе. В этом национальном парке находятся сотни древних дубов, возраст которых более 500 лет.</a:t>
            </a:r>
          </a:p>
        </p:txBody>
      </p:sp>
    </p:spTree>
    <p:extLst>
      <p:ext uri="{BB962C8B-B14F-4D97-AF65-F5344CB8AC3E}">
        <p14:creationId xmlns:p14="http://schemas.microsoft.com/office/powerpoint/2010/main" val="588281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84" y="2519082"/>
            <a:ext cx="4241006" cy="3180755"/>
          </a:xfrm>
        </p:spPr>
      </p:pic>
      <p:sp>
        <p:nvSpPr>
          <p:cNvPr id="5" name="TextBox 4"/>
          <p:cNvSpPr txBox="1"/>
          <p:nvPr/>
        </p:nvSpPr>
        <p:spPr>
          <a:xfrm>
            <a:off x="2622176" y="5919187"/>
            <a:ext cx="31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Черный аист</a:t>
            </a:r>
            <a:endParaRPr lang="ru-RU" dirty="0"/>
          </a:p>
        </p:txBody>
      </p:sp>
      <p:pic>
        <p:nvPicPr>
          <p:cNvPr id="3074" name="Picture 2" descr="http://img-e.photosight.ru/800/4305561_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9" y="2075444"/>
            <a:ext cx="5177118" cy="369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9601" y="5971864"/>
            <a:ext cx="31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Орлан-белохвост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57959" y="803303"/>
            <a:ext cx="72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 smtClean="0"/>
              <a:t> </a:t>
            </a:r>
            <a:r>
              <a:rPr lang="ru-RU" dirty="0"/>
              <a:t>Водятся и редкие птицы, такие как: черный аист, орлан-белохвост и серый журавль.</a:t>
            </a:r>
          </a:p>
          <a:p>
            <a:endParaRPr lang="ru-RU" dirty="0"/>
          </a:p>
        </p:txBody>
      </p:sp>
      <p:pic>
        <p:nvPicPr>
          <p:cNvPr id="3" name="Zvuki_-_Belyj_aist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7424" y="5774142"/>
            <a:ext cx="609600" cy="609600"/>
          </a:xfrm>
          <a:prstGeom prst="rect">
            <a:avLst/>
          </a:prstGeom>
        </p:spPr>
      </p:pic>
      <p:pic>
        <p:nvPicPr>
          <p:cNvPr id="8" name="orlan-belohvost-golos-514-onbird.r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9353" y="5731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514601"/>
            <a:ext cx="4701490" cy="3106270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 smtClean="0"/>
              <a:t>Самый </a:t>
            </a:r>
            <a:r>
              <a:rPr lang="ru-RU" dirty="0"/>
              <a:t>главный зверь всей пущи  - зубр, стал визитной карточкой не только </a:t>
            </a:r>
            <a:r>
              <a:rPr lang="ru-RU" dirty="0" smtClean="0"/>
              <a:t>национального парка</a:t>
            </a:r>
            <a:r>
              <a:rPr lang="ru-RU" dirty="0"/>
              <a:t>, но и всей страны. </a:t>
            </a:r>
            <a:r>
              <a:rPr lang="ru-RU" dirty="0" smtClean="0"/>
              <a:t>Зубр </a:t>
            </a:r>
            <a:r>
              <a:rPr lang="ru-RU" dirty="0"/>
              <a:t>- единственное парнокопытное, занесенное в Красную книгу государства. Сегодня поголовье этих животных в заповеднике составляет около 415.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3" y="1780988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47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33" y="525976"/>
            <a:ext cx="4462749" cy="29760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8" y="3585696"/>
            <a:ext cx="4442012" cy="2961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1069783"/>
            <a:ext cx="4652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Наверное, не всем известно, что Беловежская пуща – это официальная резиденция Деда Мороза Беларуси. Каждый год в новогоднюю ночь он должен связаться с пограничниками страны и получить разрешение на пропуск Нового Года через государственную границу. </a:t>
            </a:r>
          </a:p>
        </p:txBody>
      </p:sp>
    </p:spTree>
    <p:extLst>
      <p:ext uri="{BB962C8B-B14F-4D97-AF65-F5344CB8AC3E}">
        <p14:creationId xmlns:p14="http://schemas.microsoft.com/office/powerpoint/2010/main" val="551320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Заповедник и национальные парки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3880772"/>
          </a:xfrm>
        </p:spPr>
        <p:txBody>
          <a:bodyPr/>
          <a:lstStyle/>
          <a:p>
            <a:pPr marL="0" indent="444500" algn="just">
              <a:buNone/>
            </a:pPr>
            <a:r>
              <a:rPr lang="ru-RU" b="1" dirty="0" smtClean="0"/>
              <a:t>Заповедник</a:t>
            </a:r>
            <a:r>
              <a:rPr lang="ru-RU" dirty="0"/>
              <a:t> — участок </a:t>
            </a:r>
            <a:r>
              <a:rPr lang="ru-RU" dirty="0" smtClean="0"/>
              <a:t>территории, </a:t>
            </a:r>
            <a:r>
              <a:rPr lang="ru-RU" dirty="0"/>
              <a:t>на котором сохраняется в естественном состоянии весь его природный комплекс, а охота запрещена. Кроме того, на территории заповедника запрещена любая хозяйственная деятельность человека, а земли навечно изъяты из любых форм пользования.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5558" y="1822964"/>
            <a:ext cx="4799618" cy="3880773"/>
          </a:xfrm>
        </p:spPr>
        <p:txBody>
          <a:bodyPr/>
          <a:lstStyle/>
          <a:p>
            <a:pPr marL="0" indent="444500" algn="just">
              <a:buNone/>
            </a:pPr>
            <a:r>
              <a:rPr lang="ru-RU" b="1" dirty="0" smtClean="0"/>
              <a:t>Национальный парк</a:t>
            </a:r>
            <a:r>
              <a:rPr lang="ru-RU" dirty="0" smtClean="0"/>
              <a:t>— </a:t>
            </a:r>
            <a:r>
              <a:rPr lang="ru-RU" dirty="0"/>
              <a:t>территория, где в целях охраны окружающей среды ограничена деятельность </a:t>
            </a:r>
            <a:r>
              <a:rPr lang="ru-RU" dirty="0" smtClean="0"/>
              <a:t>человека.</a:t>
            </a:r>
          </a:p>
          <a:p>
            <a:pPr marL="0" indent="444500" algn="just">
              <a:buNone/>
            </a:pPr>
            <a:r>
              <a:rPr lang="ru-RU" dirty="0" smtClean="0"/>
              <a:t>В </a:t>
            </a:r>
            <a:r>
              <a:rPr lang="ru-RU" dirty="0"/>
              <a:t>отличие от заповедников, где деятельность человека практически полностью запрещена (запрещены охота, туризм и т. п.), на территорию национальных парков допускаются туристы, в ограниченных масштабах допускается хозяйственная </a:t>
            </a:r>
            <a:r>
              <a:rPr lang="ru-RU" dirty="0" smtClean="0"/>
              <a:t>деятельность.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318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3805" y="2062724"/>
            <a:ext cx="6032748" cy="195729"/>
          </a:xfrm>
        </p:spPr>
        <p:txBody>
          <a:bodyPr>
            <a:normAutofit fontScale="90000"/>
          </a:bodyPr>
          <a:lstStyle/>
          <a:p>
            <a:r>
              <a:rPr lang="ru-RU" dirty="0"/>
              <a:t>Национальный парк «Нарочанский»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1339836"/>
            <a:ext cx="4131283" cy="3688646"/>
          </a:xfrm>
        </p:spPr>
      </p:pic>
      <p:sp>
        <p:nvSpPr>
          <p:cNvPr id="5" name="TextBox 4"/>
          <p:cNvSpPr txBox="1"/>
          <p:nvPr/>
        </p:nvSpPr>
        <p:spPr>
          <a:xfrm>
            <a:off x="1532964" y="5405717"/>
            <a:ext cx="8310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Национальный парк «Нарочанский» охватывает северо-западную часть Минской области, западную часть Витебской и северную часть Гродненской области и занимает площадь в 97,3 тысячи га.</a:t>
            </a:r>
          </a:p>
        </p:txBody>
      </p:sp>
    </p:spTree>
    <p:extLst>
      <p:ext uri="{BB962C8B-B14F-4D97-AF65-F5344CB8AC3E}">
        <p14:creationId xmlns:p14="http://schemas.microsoft.com/office/powerpoint/2010/main" val="3561279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734" y="1930400"/>
            <a:ext cx="4862854" cy="3916727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Национальный парк «Нарочанский» создан Указом Президента Республики Беларусь 28 июля 1999 г. № 447 в целях сохранения уникальных природных комплексов, более полного и эффективного использования рекреационных возможностей природных ресурсов Мядельского района и сопредельных с ним территорий.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88" y="1399270"/>
            <a:ext cx="5997388" cy="424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78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83" y="1613648"/>
            <a:ext cx="5635562" cy="4226672"/>
          </a:xfrm>
        </p:spPr>
      </p:pic>
      <p:sp>
        <p:nvSpPr>
          <p:cNvPr id="5" name="TextBox 4"/>
          <p:cNvSpPr txBox="1"/>
          <p:nvPr/>
        </p:nvSpPr>
        <p:spPr>
          <a:xfrm>
            <a:off x="871164" y="2191870"/>
            <a:ext cx="4198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На этой огромной территории находится 40 озер, составляющих 17 % его площади. Крупнейшее из них – великолепное озеро Нарочь. Это самое крупное естественное водохранилище в Беларуси. Средняя глубина озера составляет 9 м, длина — 13 км, ширина 10 км. В озеро впадают два десятка ручьёв и небольшая речка, а вытекает единственная река Нарочь.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980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18" y="160223"/>
            <a:ext cx="3191808" cy="22195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99" y="2417008"/>
            <a:ext cx="5057926" cy="4070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437" y="2518117"/>
            <a:ext cx="28276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dirty="0"/>
              <a:t>Во флоре национального парка насчитывается около 900 видов высших растений, из них более 30 редких и исчезающих видов.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494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65" y="273424"/>
            <a:ext cx="4343400" cy="2913927"/>
          </a:xfrm>
        </p:spPr>
      </p:pic>
      <p:sp>
        <p:nvSpPr>
          <p:cNvPr id="4" name="TextBox 3"/>
          <p:cNvSpPr txBox="1"/>
          <p:nvPr/>
        </p:nvSpPr>
        <p:spPr>
          <a:xfrm>
            <a:off x="655421" y="435389"/>
            <a:ext cx="49888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На территории национального парка </a:t>
            </a:r>
            <a:r>
              <a:rPr lang="ru-RU" dirty="0" smtClean="0"/>
              <a:t>обитает не </a:t>
            </a:r>
            <a:r>
              <a:rPr lang="ru-RU" dirty="0"/>
              <a:t>менее 243 видов наземных позвоночных животных: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10 </a:t>
            </a:r>
            <a:r>
              <a:rPr lang="ru-RU" dirty="0"/>
              <a:t>видов амфибий</a:t>
            </a:r>
            <a:r>
              <a:rPr lang="ru-RU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5 видов рептилий</a:t>
            </a:r>
            <a:r>
              <a:rPr lang="ru-RU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не менее 179 видов гнездящихся и около 40 видов перелетных, зимующих, залетных </a:t>
            </a:r>
            <a:r>
              <a:rPr lang="ru-RU" dirty="0" smtClean="0"/>
              <a:t>птиц;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49 видов млекопитающих.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76" y="3282533"/>
            <a:ext cx="4254251" cy="3190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3830874"/>
            <a:ext cx="3523129" cy="2642347"/>
          </a:xfrm>
          <a:prstGeom prst="rect">
            <a:avLst/>
          </a:prstGeom>
        </p:spPr>
      </p:pic>
      <p:pic>
        <p:nvPicPr>
          <p:cNvPr id="3" name="Zvuki_ptic_-_Lebed_klik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0" y="3234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10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46" y="609600"/>
            <a:ext cx="4795619" cy="4110962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Отличительной особенностью и уникальностью парка является самая большая в Беларуси курортно-оздоровительная зона – главная здравница страны: ежегодно здесь отдыхают, укрепляют здоровье и проникаются яркими впечатлениями более 100 тыс. человек. Основа местного оздоровления это не только озёра, но и сосновые леса, а так же минеральные источники.</a:t>
            </a:r>
          </a:p>
          <a:p>
            <a:pPr marL="0" indent="444500"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429000"/>
            <a:ext cx="5212975" cy="3274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31" y="389965"/>
            <a:ext cx="5488744" cy="37392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9869" y="4164141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Национальный детский центр «Зубренок»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707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5545" y="1936375"/>
            <a:ext cx="6126878" cy="11773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Национальный парк «Браславские озёра»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475469"/>
            <a:ext cx="4536639" cy="4099178"/>
          </a:xfrm>
        </p:spPr>
      </p:pic>
      <p:sp>
        <p:nvSpPr>
          <p:cNvPr id="5" name="TextBox 4"/>
          <p:cNvSpPr txBox="1"/>
          <p:nvPr/>
        </p:nvSpPr>
        <p:spPr>
          <a:xfrm>
            <a:off x="874059" y="5095616"/>
            <a:ext cx="9466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Одно из самых прекрасных и уникальных мест Беларуси – Национальный парк «Браславские озера» – находится в 250 километрах от Минска, на северо-западе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2650393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03" y="213768"/>
            <a:ext cx="4556732" cy="3433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62" y="3940021"/>
            <a:ext cx="3928280" cy="2617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2216472"/>
            <a:ext cx="464770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2000" dirty="0"/>
              <a:t>В состав парка входит южная часть Браславского района со значительными болотными и лесными массивами. Общая площадь национального парка  — 71500 гектар, протяженность с севера на юг составляет 56 км, при ширине от 7 до 29 км. Около 17% его территории занимают озёра, леса — 46% поверхности.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5437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3" y="3836350"/>
            <a:ext cx="4229778" cy="28198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83" y="94129"/>
            <a:ext cx="4027381" cy="4027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5233" y="1371600"/>
            <a:ext cx="3711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Ботаники насчитали на территории парка около 500 видов флоры, 20 видов из них являются редкими для РБ.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0018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357" y="2299447"/>
            <a:ext cx="4351866" cy="3432633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Национальный парк имеет богатый и многочисленный состав животного мира: здесь встречается 189 видов птиц, из них 45 видов относится к редким и исчезающим.</a:t>
            </a:r>
          </a:p>
          <a:p>
            <a:endParaRPr lang="ru-RU" dirty="0"/>
          </a:p>
        </p:txBody>
      </p:sp>
      <p:pic>
        <p:nvPicPr>
          <p:cNvPr id="5122" name="Picture 2" descr="http://www.braslav.com/images/chayka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17" y="141942"/>
            <a:ext cx="4276062" cy="282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32" y="3106999"/>
            <a:ext cx="4534180" cy="34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5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територии нашей страны существуют 2 заповедника и 4 национальных парка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140685"/>
            <a:ext cx="4007208" cy="3880772"/>
          </a:xfrm>
        </p:spPr>
        <p:txBody>
          <a:bodyPr/>
          <a:lstStyle/>
          <a:p>
            <a:pPr algn="just"/>
            <a:r>
              <a:rPr lang="ru-RU" sz="2000" dirty="0" smtClean="0"/>
              <a:t>Заповедники:	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 smtClean="0"/>
              <a:t>Березинский биосферный </a:t>
            </a:r>
            <a:br>
              <a:rPr lang="ru-RU" sz="1800" dirty="0" smtClean="0"/>
            </a:br>
            <a:r>
              <a:rPr lang="ru-RU" sz="1800" dirty="0" smtClean="0"/>
              <a:t>заповедник</a:t>
            </a:r>
            <a:r>
              <a:rPr lang="en-US" sz="1800" dirty="0" smtClean="0"/>
              <a:t>;</a:t>
            </a:r>
            <a:endParaRPr lang="ru-RU" sz="1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Полесский государственный радиационно-экологический заповедник.</a:t>
            </a:r>
          </a:p>
          <a:p>
            <a:pPr marL="457200" lvl="1" indent="0">
              <a:buNone/>
            </a:pP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19964" y="2140685"/>
            <a:ext cx="4184034" cy="388077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Национальные парки: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 smtClean="0"/>
              <a:t>Беловежская пуща</a:t>
            </a:r>
            <a:r>
              <a:rPr lang="en-US" sz="1800" dirty="0" smtClean="0"/>
              <a:t>;</a:t>
            </a:r>
            <a:endParaRPr lang="ru-RU" sz="1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ru-RU" sz="1800" dirty="0" smtClean="0"/>
              <a:t>Нарочанский</a:t>
            </a:r>
            <a:r>
              <a:rPr lang="en-US" sz="1800" dirty="0" smtClean="0"/>
              <a:t>;</a:t>
            </a:r>
            <a:endParaRPr lang="ru-RU" sz="1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ru-RU" sz="1800" dirty="0" smtClean="0"/>
              <a:t>Браславские озёра</a:t>
            </a:r>
            <a:r>
              <a:rPr lang="en-US" sz="1800" dirty="0" smtClean="0"/>
              <a:t>;</a:t>
            </a:r>
            <a:endParaRPr lang="ru-RU" sz="1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ru-RU" sz="1800" dirty="0" smtClean="0"/>
              <a:t>Припятский</a:t>
            </a:r>
            <a:r>
              <a:rPr lang="en-US" sz="1800" dirty="0"/>
              <a:t>.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881812" y="5190978"/>
            <a:ext cx="909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заповедники и национальные парки были официально </a:t>
            </a:r>
            <a:r>
              <a:rPr lang="ru-RU" dirty="0"/>
              <a:t>образованны в </a:t>
            </a:r>
            <a:r>
              <a:rPr lang="en-US" dirty="0"/>
              <a:t>XX </a:t>
            </a:r>
            <a:r>
              <a:rPr lang="ru-RU" dirty="0" smtClean="0"/>
              <a:t>веке.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57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51530"/>
            <a:ext cx="5212478" cy="2514600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Среди животных, занесённых в Красную книгу Белоруссии, выделяются: барсук (Meles meles), рысь (Lynx lynx), медведь бурый (Ursus arctos), аист чёрный (Ciconia nigra), журавль серый (Grus grus), лебедь-шипун (Cygnus olor), чайка сизая (Larus canus), чернозобик (Calidris alpina).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27" y="313202"/>
            <a:ext cx="3213463" cy="2278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52" y="4032981"/>
            <a:ext cx="3043531" cy="2065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7589" y="2703096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</a:t>
            </a:r>
            <a:r>
              <a:rPr lang="ru-RU" dirty="0" smtClean="0"/>
              <a:t>арсук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395554" y="6252881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Чернозобик</a:t>
            </a:r>
            <a:endParaRPr lang="ru-RU" dirty="0"/>
          </a:p>
        </p:txBody>
      </p:sp>
      <p:pic>
        <p:nvPicPr>
          <p:cNvPr id="8" name="Zver_barsuk_-_Barsuk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61095" y="2703096"/>
            <a:ext cx="609600" cy="609600"/>
          </a:xfrm>
          <a:prstGeom prst="rect">
            <a:avLst/>
          </a:prstGeom>
        </p:spPr>
      </p:pic>
      <p:pic>
        <p:nvPicPr>
          <p:cNvPr id="9" name="chernozobik-golos-1881-onbird.r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6727" y="5948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68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8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169" y="1304788"/>
            <a:ext cx="4150160" cy="3970515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Другие обитатели браславских лесов: волк (Canis lupus), кабан (Sus scrofa), косуля (Capreolus capreolus), обыкновенная лисица (Vulpes vulpes), лось (Alces alces), енотовидная собака (Nyctereutes procyonoides), куница (Martes foina) 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29" y="255492"/>
            <a:ext cx="4161673" cy="3034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1" y="3919817"/>
            <a:ext cx="3325155" cy="2495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46" y="3644153"/>
            <a:ext cx="4711878" cy="30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358" y="1169895"/>
            <a:ext cx="4943537" cy="3930174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На территории национального парка можно найти ряд интересных памятников природы, истории и культуры: ярко выраженные ледниковые формы рельефа, острова на озёрах, большие валуны, городища, курганные могильники и  культовые постройки — привлекают пеших туристов. В национальном парке «Браславские озёра» ведётся научная деятельность, а также работа по охране природы. Пользуются популярностью и экскурсии в древний город Браслав, который является научным центром парка.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3" y="3602698"/>
            <a:ext cx="5029275" cy="2825162"/>
          </a:xfrm>
          <a:prstGeom prst="rect">
            <a:avLst/>
          </a:prstGeom>
        </p:spPr>
      </p:pic>
      <p:pic>
        <p:nvPicPr>
          <p:cNvPr id="6146" name="Picture 2" descr="http://kpmedia.ru/upload/iblock/4c6/4c6f4e898db8736be7f7dbec5dab2f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90" y="290130"/>
            <a:ext cx="4504763" cy="29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2799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805" y="2280023"/>
            <a:ext cx="3854325" cy="2897093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Браславское Поозёрье справедливо именуется многими как «голубое ожерелье» Беларуси, и представляет из себя идеальное место для экологического туризма. Здесь рай для любителей рыбалки, охоты и отдыха на воде.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785698"/>
            <a:ext cx="6492781" cy="34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74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4146" y="2057400"/>
            <a:ext cx="5360395" cy="10294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Национальный парк «Припятский»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3" y="721259"/>
            <a:ext cx="4390696" cy="3916880"/>
          </a:xfrm>
        </p:spPr>
      </p:pic>
      <p:sp>
        <p:nvSpPr>
          <p:cNvPr id="5" name="TextBox 4"/>
          <p:cNvSpPr txBox="1"/>
          <p:nvPr/>
        </p:nvSpPr>
        <p:spPr>
          <a:xfrm>
            <a:off x="1546412" y="5298141"/>
            <a:ext cx="890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Национальный парк «Припятский» расположен в Гомельской области в 350 км восточнее Бреста и в 250 км южнее Минска, к югу от трассы Брест — Брянск.</a:t>
            </a:r>
          </a:p>
        </p:txBody>
      </p:sp>
    </p:spTree>
    <p:extLst>
      <p:ext uri="{BB962C8B-B14F-4D97-AF65-F5344CB8AC3E}">
        <p14:creationId xmlns:p14="http://schemas.microsoft.com/office/powerpoint/2010/main" val="10044288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2145" y="1405338"/>
            <a:ext cx="4714937" cy="4551367"/>
          </a:xfrm>
        </p:spPr>
        <p:txBody>
          <a:bodyPr>
            <a:normAutofit fontScale="92500" lnSpcReduction="10000"/>
          </a:bodyPr>
          <a:lstStyle/>
          <a:p>
            <a:pPr marL="0" indent="444500" algn="just">
              <a:buNone/>
            </a:pPr>
            <a:r>
              <a:rPr lang="ru-RU" dirty="0"/>
              <a:t>Идея создания болотного заповедника в Полесье принадлежит польскому академику В. Шаферу. Дальше эту идею развивал польский болотовед С. Кульчинский и опубликовал результаты в монографии «Торфяники Полесья» в 1939 г. Так к началу 1940-х годов была подведена научная база для создания заповедника</a:t>
            </a:r>
            <a:r>
              <a:rPr lang="ru-RU" dirty="0" smtClean="0"/>
              <a:t>.</a:t>
            </a:r>
          </a:p>
          <a:p>
            <a:pPr marL="0" indent="444500" algn="just">
              <a:buNone/>
            </a:pPr>
            <a:r>
              <a:rPr lang="ru-RU" dirty="0"/>
              <a:t>В 1969 году сперва был создан Припятский государственный ландшафтно-гидрологический заповедник, в 1996 году преобразованный в национальный парк. Площадь заповедника, а позже национального парка, увеличивалась, сегодня она составляет 188 485 га. Южная часть его представлена особо охраняемой природной территорией площадью 85 841 га. </a:t>
            </a:r>
          </a:p>
          <a:p>
            <a:pPr marL="0" indent="444500" algn="just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88" y="872279"/>
            <a:ext cx="3016609" cy="4443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2174" y="558737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Владислав Шафер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16859" y="5809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44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757" y="1667436"/>
            <a:ext cx="4298078" cy="3862938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Фауна парка </a:t>
            </a:r>
            <a:r>
              <a:rPr lang="ru-RU" dirty="0" smtClean="0"/>
              <a:t>включает: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51 вид </a:t>
            </a:r>
            <a:r>
              <a:rPr lang="ru-RU" dirty="0" smtClean="0"/>
              <a:t>млекопитающих; </a:t>
            </a:r>
          </a:p>
          <a:p>
            <a:pPr algn="just"/>
            <a:r>
              <a:rPr lang="ru-RU" dirty="0" smtClean="0"/>
              <a:t>11 </a:t>
            </a:r>
            <a:r>
              <a:rPr lang="ru-RU" dirty="0"/>
              <a:t>видов </a:t>
            </a:r>
            <a:r>
              <a:rPr lang="ru-RU" dirty="0" smtClean="0"/>
              <a:t>земноводных;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7 видов </a:t>
            </a:r>
            <a:r>
              <a:rPr lang="ru-RU" dirty="0" smtClean="0"/>
              <a:t>пресмыкающихся;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37 видов рыб. </a:t>
            </a:r>
            <a:endParaRPr lang="ru-RU" dirty="0" smtClean="0"/>
          </a:p>
          <a:p>
            <a:pPr marL="0" indent="444500" algn="just">
              <a:buNone/>
            </a:pPr>
            <a:r>
              <a:rPr lang="ru-RU" dirty="0" smtClean="0"/>
              <a:t>Из </a:t>
            </a:r>
            <a:r>
              <a:rPr lang="ru-RU" dirty="0"/>
              <a:t>местных поселенцев в Красную книгу Республики занесено 65 типов птиц, 4 — млекопитающих, 2 — рыб и 1 разновидность амфибий.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83" y="232599"/>
            <a:ext cx="4725147" cy="3156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70" y="3504776"/>
            <a:ext cx="4645160" cy="31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2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502" y="734546"/>
            <a:ext cx="3175000" cy="21209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24" y="4089062"/>
            <a:ext cx="3175000" cy="2120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06" y="4089062"/>
            <a:ext cx="3175000" cy="212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742" y="918170"/>
            <a:ext cx="63335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/>
              <a:t>Парк «Припятский» — особенный, гордость орнитологов Беларуси.</a:t>
            </a:r>
          </a:p>
          <a:p>
            <a:pPr indent="444500" algn="just"/>
            <a:r>
              <a:rPr lang="ru-RU" dirty="0"/>
              <a:t>На территории Национального парка «Припятский» зарегистрировано 254 вида птиц (193 гнездится, 45 являются мигрантами, 16 – залётными), что составляет около 80% всей орнитофауны Беларуси. 65 видов занесено в Красную книгу Беларуси. Это впечатляющие цифры для региона, занимающего менее 1 % площади страны.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036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416" y="1680882"/>
            <a:ext cx="5118348" cy="3970515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/>
              <a:t> Опять же, особенности этой местности — происки древнего ледника. Местность характеризует высокая заболоченность, в период паводков может заливаться до 70 % территории национального парка. Ландшафтную основу парка составляют леса, которые вместе с болотами и пойменно-речными комплексами занимают около 95% площади.  На севере парка расположена река Припять с широкой поймой.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11" y="161365"/>
            <a:ext cx="4044200" cy="2701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03" y="3213847"/>
            <a:ext cx="5316325" cy="355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16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99447"/>
            <a:ext cx="4271184" cy="3741915"/>
          </a:xfrm>
        </p:spPr>
        <p:txBody>
          <a:bodyPr/>
          <a:lstStyle/>
          <a:p>
            <a:pPr marL="0" indent="444500" algn="just">
              <a:buNone/>
            </a:pPr>
            <a:r>
              <a:rPr lang="ru-RU" dirty="0" smtClean="0"/>
              <a:t>Флора </a:t>
            </a:r>
            <a:r>
              <a:rPr lang="ru-RU" dirty="0"/>
              <a:t>включает более 950 видов сосудистых растений и 196 видов мхов. Более 500 га занимают заросли клюквы.Леса покрывают более 85 % его территории (наиболее распространены сосна, дуб, берёза), около 500 га занимает водная поверхность паводковых озёр.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97" y="294842"/>
            <a:ext cx="4502274" cy="2999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18" y="3516926"/>
            <a:ext cx="4781376" cy="31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10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7389" y="1962290"/>
            <a:ext cx="3733812" cy="9426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Березинский бисферный</a:t>
            </a:r>
            <a:br>
              <a:rPr lang="ru-RU" dirty="0" smtClean="0"/>
            </a:br>
            <a:r>
              <a:rPr lang="ru-RU" dirty="0" smtClean="0"/>
              <a:t> заповедник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8118" y="5096435"/>
            <a:ext cx="7288307" cy="779929"/>
          </a:xfrm>
        </p:spPr>
        <p:txBody>
          <a:bodyPr>
            <a:noAutofit/>
          </a:bodyPr>
          <a:lstStyle/>
          <a:p>
            <a:pPr indent="444500" algn="just"/>
            <a:r>
              <a:rPr lang="ru-RU" sz="1600" dirty="0"/>
              <a:t>Этот заповедник, находяходиться в северной части Беларуси на расстоянии 120 километров от Минска в направлении Санкт-Петербурга. Расположен на границе Витебской и Минской областей.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5" y="698629"/>
            <a:ext cx="4584908" cy="38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6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600199"/>
            <a:ext cx="5661212" cy="3781689"/>
          </a:xfrm>
        </p:spPr>
      </p:pic>
      <p:sp>
        <p:nvSpPr>
          <p:cNvPr id="5" name="TextBox 4"/>
          <p:cNvSpPr txBox="1"/>
          <p:nvPr/>
        </p:nvSpPr>
        <p:spPr>
          <a:xfrm>
            <a:off x="860611" y="3026685"/>
            <a:ext cx="3536577" cy="92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 smtClean="0"/>
              <a:t>В </a:t>
            </a:r>
            <a:r>
              <a:rPr lang="ru-RU" dirty="0"/>
              <a:t>1987 году на территорию были переселены зубры.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10235" y="5580529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pres?slideindex=1&amp;slidetitle="/>
              </a:rPr>
              <a:t>Ссылка: Своя игра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3098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7894"/>
            <a:ext cx="8596668" cy="1320800"/>
          </a:xfrm>
        </p:spPr>
        <p:txBody>
          <a:bodyPr/>
          <a:lstStyle/>
          <a:p>
            <a:r>
              <a:rPr lang="ru-RU" dirty="0" smtClean="0"/>
              <a:t>Список используемых источников: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73083"/>
            <a:ext cx="8596668" cy="5235293"/>
          </a:xfrm>
        </p:spPr>
        <p:txBody>
          <a:bodyPr>
            <a:normAutofit fontScale="85000" lnSpcReduction="20000"/>
          </a:bodyPr>
          <a:lstStyle/>
          <a:p>
            <a:pPr>
              <a:buFont typeface="+mj-lt"/>
              <a:buAutoNum type="arabicPeriod"/>
            </a:pPr>
            <a:r>
              <a:rPr lang="ru-RU" dirty="0"/>
              <a:t>Национальные парки и заповедники </a:t>
            </a:r>
            <a:r>
              <a:rPr lang="ru-RU" dirty="0" smtClean="0"/>
              <a:t>Беларуси,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wiki-turizm.ru/belarus/1127-natsionalnye-parki-i-zapovedniki-belarusi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b="1" cap="all" dirty="0"/>
              <a:t>ЗАПОВЕДНИКИ И НАЦИОНАЛЬНЫЕ ПАРКИ </a:t>
            </a:r>
            <a:r>
              <a:rPr lang="ru-RU" b="1" cap="all" dirty="0" smtClean="0"/>
              <a:t>БЕЛАРУСИ, </a:t>
            </a:r>
            <a:r>
              <a:rPr lang="en-US" b="1" cap="all" dirty="0">
                <a:hlinkClick r:id="rId3"/>
              </a:rPr>
              <a:t>http://visit-belarus.com/ru/priroda-belarusi/zapovedniki-natsionalnye-parki</a:t>
            </a:r>
            <a:r>
              <a:rPr lang="en-US" b="1" cap="all" dirty="0" smtClean="0">
                <a:hlinkClick r:id="rId3"/>
              </a:rPr>
              <a:t>/</a:t>
            </a:r>
            <a:endParaRPr lang="ru-RU" b="1" cap="all" dirty="0" smtClean="0"/>
          </a:p>
          <a:p>
            <a:pPr>
              <a:buFont typeface="+mj-lt"/>
              <a:buAutoNum type="arabicPeriod"/>
            </a:pPr>
            <a:r>
              <a:rPr lang="ru-RU" dirty="0"/>
              <a:t>Знамениные заповедники и национальные парки </a:t>
            </a:r>
            <a:r>
              <a:rPr lang="ru-RU" dirty="0" smtClean="0"/>
              <a:t>Беларуси,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fb.ru/article/177841/znameninyie-zapovedniki-i-natsionalnyie-parki-belarusi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/>
              <a:t>Березинский биосферный </a:t>
            </a:r>
            <a:r>
              <a:rPr lang="ru-RU" dirty="0" smtClean="0"/>
              <a:t>заповедник, </a:t>
            </a:r>
            <a:r>
              <a:rPr lang="en-US" dirty="0">
                <a:hlinkClick r:id="rId5"/>
              </a:rPr>
              <a:t>https://ru.wikipedia.org/wiki/</a:t>
            </a:r>
            <a:r>
              <a:rPr lang="ru-RU" dirty="0" smtClean="0">
                <a:hlinkClick r:id="rId5"/>
              </a:rPr>
              <a:t>Березинский_биосферный_заповедник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Официальный сайт «Березинский биосферный заповедник», </a:t>
            </a:r>
            <a:r>
              <a:rPr lang="en-US" dirty="0">
                <a:hlinkClick r:id="rId5"/>
              </a:rPr>
              <a:t>https://ru.wikipedia.org/wiki/</a:t>
            </a:r>
            <a:r>
              <a:rPr lang="ru-RU" dirty="0" smtClean="0">
                <a:hlinkClick r:id="rId5"/>
              </a:rPr>
              <a:t>Березинский_биосферный_заповедник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/>
              <a:t>Полесский государственный радиационно-экологический </a:t>
            </a:r>
            <a:r>
              <a:rPr lang="ru-RU" dirty="0" smtClean="0"/>
              <a:t>заповедник, </a:t>
            </a:r>
            <a:r>
              <a:rPr lang="en-US" dirty="0">
                <a:hlinkClick r:id="rId6"/>
              </a:rPr>
              <a:t>https://ru.wikipedia.org/wiki/</a:t>
            </a:r>
            <a:r>
              <a:rPr lang="ru-RU" dirty="0" smtClean="0">
                <a:hlinkClick r:id="rId6"/>
              </a:rPr>
              <a:t>Полесский_государственный_радиационно-экологический_заповедник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Официальный сайт «</a:t>
            </a:r>
            <a:r>
              <a:rPr lang="ru-RU" b="1" cap="all" dirty="0" smtClean="0"/>
              <a:t>ПОЛЕССКИЙ </a:t>
            </a:r>
            <a:r>
              <a:rPr lang="ru-RU" b="1" cap="all" dirty="0"/>
              <a:t>ГОСУДАРСТВЕННЫЙ РАДИАЦИОННО-ЭКОЛОГИЧЕСКИЙ </a:t>
            </a:r>
            <a:r>
              <a:rPr lang="ru-RU" b="1" cap="all" dirty="0" smtClean="0"/>
              <a:t>ЗАПОВЕДНИК</a:t>
            </a:r>
            <a:r>
              <a:rPr lang="ru-RU" dirty="0" smtClean="0"/>
              <a:t>», </a:t>
            </a: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www.zapovednik.by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/>
              <a:t>Беловежская </a:t>
            </a:r>
            <a:r>
              <a:rPr lang="ru-RU" dirty="0" smtClean="0"/>
              <a:t>пуща, </a:t>
            </a:r>
            <a:r>
              <a:rPr lang="en-US" dirty="0">
                <a:hlinkClick r:id="rId8"/>
              </a:rPr>
              <a:t>https://ru.wikipedia.org/wiki/</a:t>
            </a:r>
            <a:r>
              <a:rPr lang="ru-RU" dirty="0" smtClean="0">
                <a:hlinkClick r:id="rId8"/>
              </a:rPr>
              <a:t>Беловежская_пуща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Официльный сайт «</a:t>
            </a:r>
            <a:r>
              <a:rPr lang="ru-RU" dirty="0"/>
              <a:t>Беловежская </a:t>
            </a:r>
            <a:r>
              <a:rPr lang="ru-RU" dirty="0" smtClean="0"/>
              <a:t>пуща», </a:t>
            </a:r>
            <a:r>
              <a:rPr lang="en-US" dirty="0" smtClean="0">
                <a:hlinkClick r:id="rId9"/>
              </a:rPr>
              <a:t>http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npbp.by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/>
              <a:t>Нарочанский (национальный парк</a:t>
            </a:r>
            <a:r>
              <a:rPr lang="ru-RU" dirty="0" smtClean="0"/>
              <a:t>), </a:t>
            </a:r>
            <a:r>
              <a:rPr lang="en-US" dirty="0">
                <a:hlinkClick r:id="rId10"/>
              </a:rPr>
              <a:t>https://ru.wikipedia.org/wiki/</a:t>
            </a:r>
            <a:r>
              <a:rPr lang="ru-RU" dirty="0">
                <a:hlinkClick r:id="rId10"/>
              </a:rPr>
              <a:t>Нарочанский_(национальный_парк</a:t>
            </a:r>
            <a:r>
              <a:rPr lang="ru-RU" dirty="0" smtClean="0">
                <a:hlinkClick r:id="rId10"/>
              </a:rPr>
              <a:t>)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Официальный сайт «Нарочанский(национлаьный парк)», </a:t>
            </a: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www.narochpark.by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cap="all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3176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используемых источников</a:t>
            </a:r>
            <a:r>
              <a:rPr lang="ru-RU" dirty="0" smtClean="0"/>
              <a:t>: 12.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85047"/>
            <a:ext cx="8596668" cy="4935071"/>
          </a:xfrm>
        </p:spPr>
        <p:txBody>
          <a:bodyPr/>
          <a:lstStyle/>
          <a:p>
            <a:pPr>
              <a:buFont typeface="+mj-lt"/>
              <a:buAutoNum type="arabicPeriod" startAt="12"/>
            </a:pPr>
            <a:endParaRPr lang="ru-RU" dirty="0" smtClean="0"/>
          </a:p>
          <a:p>
            <a:pPr>
              <a:buFont typeface="+mj-lt"/>
              <a:buAutoNum type="arabicPeriod" startAt="12"/>
            </a:pPr>
            <a:r>
              <a:rPr lang="ru-RU" dirty="0" smtClean="0"/>
              <a:t>Браславские </a:t>
            </a:r>
            <a:r>
              <a:rPr lang="ru-RU" dirty="0"/>
              <a:t>озёра (национальный парк</a:t>
            </a:r>
            <a:r>
              <a:rPr lang="ru-RU" dirty="0" smtClean="0"/>
              <a:t>),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https://ru.wikipedia.org/wiki/</a:t>
            </a:r>
            <a:r>
              <a:rPr lang="ru-RU" dirty="0">
                <a:hlinkClick r:id="rId2"/>
              </a:rPr>
              <a:t>Браславские_озёра_(национальный_парк</a:t>
            </a:r>
            <a:r>
              <a:rPr lang="ru-RU" dirty="0" smtClean="0">
                <a:hlinkClick r:id="rId2"/>
              </a:rPr>
              <a:t>)</a:t>
            </a:r>
            <a:endParaRPr lang="ru-RU" dirty="0"/>
          </a:p>
          <a:p>
            <a:pPr>
              <a:buFont typeface="+mj-lt"/>
              <a:buAutoNum type="arabicPeriod" startAt="12"/>
            </a:pPr>
            <a:r>
              <a:rPr lang="ru-RU" dirty="0" smtClean="0"/>
              <a:t> Официальный сайт «Браславские озёра»,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www.braslav.com</a:t>
            </a:r>
            <a:endParaRPr lang="ru-RU" dirty="0" smtClean="0"/>
          </a:p>
          <a:p>
            <a:pPr>
              <a:buFont typeface="+mj-lt"/>
              <a:buAutoNum type="arabicPeriod" startAt="12"/>
            </a:pPr>
            <a:r>
              <a:rPr lang="ru-RU" dirty="0"/>
              <a:t>Припятский (национальный парк</a:t>
            </a:r>
            <a:r>
              <a:rPr lang="ru-RU" dirty="0" smtClean="0"/>
              <a:t>), </a:t>
            </a:r>
            <a:r>
              <a:rPr lang="en-US" dirty="0">
                <a:hlinkClick r:id="rId4"/>
              </a:rPr>
              <a:t>https://ru.wikipedia.org/wiki/</a:t>
            </a:r>
            <a:r>
              <a:rPr lang="ru-RU" dirty="0">
                <a:hlinkClick r:id="rId4"/>
              </a:rPr>
              <a:t>Припятский_(национальный_парк</a:t>
            </a:r>
            <a:r>
              <a:rPr lang="ru-RU" dirty="0" smtClean="0">
                <a:hlinkClick r:id="rId4"/>
              </a:rPr>
              <a:t>)</a:t>
            </a:r>
            <a:endParaRPr lang="ru-RU" dirty="0" smtClean="0"/>
          </a:p>
          <a:p>
            <a:pPr>
              <a:buFont typeface="+mj-lt"/>
              <a:buAutoNum type="arabicPeriod" startAt="12"/>
            </a:pPr>
            <a:r>
              <a:rPr lang="ru-RU" dirty="0" smtClean="0"/>
              <a:t>Официальный сайт «Припятский»,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www.npp.by</a:t>
            </a:r>
            <a:endParaRPr lang="ru-RU" dirty="0" smtClean="0"/>
          </a:p>
          <a:p>
            <a:pPr>
              <a:buFont typeface="+mj-lt"/>
              <a:buAutoNum type="arabicPeriod" startAt="12"/>
            </a:pPr>
            <a:r>
              <a:rPr lang="ru-RU" dirty="0" smtClean="0"/>
              <a:t>Фото флоры и фауны, </a:t>
            </a:r>
            <a:r>
              <a:rPr lang="en-US" dirty="0">
                <a:hlinkClick r:id="rId6"/>
              </a:rPr>
              <a:t>https://yandex.by/images/?</a:t>
            </a:r>
            <a:r>
              <a:rPr lang="en-US" dirty="0" smtClean="0">
                <a:hlinkClick r:id="rId6"/>
              </a:rPr>
              <a:t>clid=1882611</a:t>
            </a:r>
            <a:endParaRPr lang="ru-RU" dirty="0" smtClean="0"/>
          </a:p>
          <a:p>
            <a:pPr>
              <a:buFont typeface="+mj-lt"/>
              <a:buAutoNum type="arabicPeriod" startAt="12"/>
            </a:pPr>
            <a:r>
              <a:rPr lang="en-US" dirty="0"/>
              <a:t>https://www.tut.by/?crnd=20403</a:t>
            </a:r>
            <a:endParaRPr lang="ru-RU" dirty="0" smtClean="0"/>
          </a:p>
          <a:p>
            <a:pPr>
              <a:buFont typeface="+mj-lt"/>
              <a:buAutoNum type="arabicPeriod" startAt="12"/>
            </a:pPr>
            <a:endParaRPr lang="ru-RU" dirty="0"/>
          </a:p>
          <a:p>
            <a:pPr>
              <a:buFont typeface="+mj-lt"/>
              <a:buAutoNum type="arabicPeriod" startAt="12"/>
            </a:pPr>
            <a:endParaRPr lang="ru-RU" dirty="0" smtClean="0"/>
          </a:p>
          <a:p>
            <a:pPr>
              <a:buFont typeface="+mj-lt"/>
              <a:buAutoNum type="arabicPeriod" startAt="12"/>
            </a:pPr>
            <a:endParaRPr lang="ru-RU" dirty="0" smtClean="0"/>
          </a:p>
          <a:p>
            <a:pPr>
              <a:buFont typeface="+mj-lt"/>
              <a:buAutoNum type="arabicPeriod" startAt="12"/>
            </a:pPr>
            <a:endParaRPr lang="ru-RU" dirty="0"/>
          </a:p>
          <a:p>
            <a:pPr>
              <a:buFont typeface="+mj-lt"/>
              <a:buAutoNum type="arabicPeriod" startAt="12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02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047" y="4410636"/>
            <a:ext cx="8520968" cy="1342214"/>
          </a:xfrm>
        </p:spPr>
        <p:txBody>
          <a:bodyPr>
            <a:normAutofit fontScale="92500" lnSpcReduction="20000"/>
          </a:bodyPr>
          <a:lstStyle/>
          <a:p>
            <a:pPr indent="444500" algn="just"/>
            <a:r>
              <a:rPr lang="ru-RU" dirty="0"/>
              <a:t>Все просто. Река Березина течет на протяжении всего заповедника на 110 км. Её питают еще около 50 мелких рек и речушек</a:t>
            </a:r>
            <a:r>
              <a:rPr lang="ru-RU" dirty="0" smtClean="0"/>
              <a:t>. </a:t>
            </a:r>
          </a:p>
          <a:p>
            <a:pPr indent="444500" algn="just"/>
            <a:r>
              <a:rPr lang="ru-RU" dirty="0" smtClean="0"/>
              <a:t>Биосферный же, так как создавался для разведения бобров(которые на тот момент считались вымершими на територии РБ) и сохранения уникального комплекса болот, массивов черноольховых лесов.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" y="530848"/>
            <a:ext cx="4571261" cy="34055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5320" y="1236722"/>
            <a:ext cx="5602956" cy="1702794"/>
          </a:xfrm>
        </p:spPr>
        <p:txBody>
          <a:bodyPr/>
          <a:lstStyle/>
          <a:p>
            <a:pPr algn="ctr"/>
            <a:r>
              <a:rPr lang="ru-RU" sz="4400" dirty="0" smtClean="0"/>
              <a:t>Почему же «Березинский»??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192104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595" y="2366681"/>
            <a:ext cx="3568158" cy="329218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Дата его основания – 1925 гг. Это самый первый заповедник созданный в БССР. В 1979 году Березинскому заповеднику был присвоен статус биосферного.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69" y="1018209"/>
            <a:ext cx="7671571" cy="50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07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53" y="1930401"/>
            <a:ext cx="6105834" cy="4057836"/>
          </a:xfrm>
        </p:spPr>
      </p:pic>
      <p:sp>
        <p:nvSpPr>
          <p:cNvPr id="5" name="TextBox 4"/>
          <p:cNvSpPr txBox="1"/>
          <p:nvPr/>
        </p:nvSpPr>
        <p:spPr>
          <a:xfrm>
            <a:off x="515968" y="726141"/>
            <a:ext cx="52528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2000" dirty="0"/>
              <a:t>Общая площадь — 85,2 тыс. гектаров. Благодаря тому что вплоть до 18 века стопа человека не ступала на земли заповедника, на его територии сохранился уникальный природный комплекс. Около 89% територии занимают леса. Особый интерес представляют аборигенные естественные лесные формации сосновых, черноольховых и пушистоберёзовых болотных лесов</a:t>
            </a:r>
            <a:r>
              <a:rPr lang="ru-RU" sz="2000" dirty="0" smtClean="0"/>
              <a:t>.</a:t>
            </a:r>
          </a:p>
          <a:p>
            <a:pPr indent="444500" algn="just"/>
            <a:r>
              <a:rPr lang="ru-RU" sz="2000" dirty="0"/>
              <a:t>Естественные болота заповедника занимают 43 000 га, что делает его одним из крупнейших болотных массивов в Европе.</a:t>
            </a:r>
          </a:p>
          <a:p>
            <a:pPr indent="444500"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50430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429" y="4249271"/>
            <a:ext cx="3733301" cy="1486647"/>
          </a:xfrm>
        </p:spPr>
        <p:txBody>
          <a:bodyPr/>
          <a:lstStyle/>
          <a:p>
            <a:pPr algn="ctr"/>
            <a:r>
              <a:rPr lang="ru-RU" dirty="0" smtClean="0"/>
              <a:t>Даже на гербе это видно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34" y="2652031"/>
            <a:ext cx="3881437" cy="3881437"/>
          </a:xfrm>
        </p:spPr>
      </p:pic>
      <p:sp>
        <p:nvSpPr>
          <p:cNvPr id="5" name="TextBox 4"/>
          <p:cNvSpPr txBox="1"/>
          <p:nvPr/>
        </p:nvSpPr>
        <p:spPr>
          <a:xfrm>
            <a:off x="726398" y="875206"/>
            <a:ext cx="39534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2000" dirty="0"/>
              <a:t>Необходимо сказать, что создавался заповедник для охраны бобров, но позднее в нем появились и медведи, которых сегодня здесь насчитывается чуть меньше половины всех особей, живущих на территории страны.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60" y="228600"/>
            <a:ext cx="3061223" cy="21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018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944</TotalTime>
  <Words>2221</Words>
  <Application>Microsoft Office PowerPoint</Application>
  <PresentationFormat>Широкоэкранный</PresentationFormat>
  <Paragraphs>143</Paragraphs>
  <Slides>52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Times New Roman</vt:lpstr>
      <vt:lpstr>Trebuchet MS</vt:lpstr>
      <vt:lpstr>Wingdings 3</vt:lpstr>
      <vt:lpstr>Грань</vt:lpstr>
      <vt:lpstr>Заповедники Беларуси</vt:lpstr>
      <vt:lpstr>Природоохранные територии</vt:lpstr>
      <vt:lpstr>Заповедник и национальные парки</vt:lpstr>
      <vt:lpstr>На територии нашей страны существуют 2 заповедника и 4 национальных парка</vt:lpstr>
      <vt:lpstr>Березинский бисферный  заповедник</vt:lpstr>
      <vt:lpstr>Почему же «Березинский»??</vt:lpstr>
      <vt:lpstr>Презентация PowerPoint</vt:lpstr>
      <vt:lpstr>Презентация PowerPoint</vt:lpstr>
      <vt:lpstr>Даже на гербе это видно</vt:lpstr>
      <vt:lpstr>Фауна</vt:lpstr>
      <vt:lpstr>Флора</vt:lpstr>
      <vt:lpstr>Подземный переход для земноводных</vt:lpstr>
      <vt:lpstr>Полесский государственный радиационно-экологический заповедник </vt:lpstr>
      <vt:lpstr>Презентация PowerPoint</vt:lpstr>
      <vt:lpstr>Презентация PowerPoint</vt:lpstr>
      <vt:lpstr>Презентация PowerPoint</vt:lpstr>
      <vt:lpstr>Припять</vt:lpstr>
      <vt:lpstr>Презентация PowerPoint</vt:lpstr>
      <vt:lpstr>Флора</vt:lpstr>
      <vt:lpstr>Фауна</vt:lpstr>
      <vt:lpstr>Презентация PowerPoint</vt:lpstr>
      <vt:lpstr>Национальный парк «Беловежская пуща»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парк «Нарочанский»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парк «Браславские озёра»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парк «Припятский»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используемых источников:</vt:lpstr>
      <vt:lpstr>Список используемых источников: 12.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Заповедники Беларуси</dc:title>
  <dc:creator>Пользователь Windows</dc:creator>
  <cp:lastModifiedBy>Metodist</cp:lastModifiedBy>
  <cp:revision>32</cp:revision>
  <dcterms:created xsi:type="dcterms:W3CDTF">2017-11-29T18:55:59Z</dcterms:created>
  <dcterms:modified xsi:type="dcterms:W3CDTF">2017-12-14T11:30:35Z</dcterms:modified>
</cp:coreProperties>
</file>