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90" r:id="rId2"/>
    <p:sldId id="288" r:id="rId3"/>
    <p:sldId id="291" r:id="rId4"/>
    <p:sldId id="281" r:id="rId5"/>
    <p:sldId id="282" r:id="rId6"/>
    <p:sldId id="283" r:id="rId7"/>
    <p:sldId id="265" r:id="rId8"/>
    <p:sldId id="263" r:id="rId9"/>
    <p:sldId id="266" r:id="rId10"/>
    <p:sldId id="270" r:id="rId11"/>
    <p:sldId id="29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272109D-5274-4EBB-96AF-32C1C4269B92}">
          <p14:sldIdLst>
            <p14:sldId id="290"/>
            <p14:sldId id="288"/>
          </p14:sldIdLst>
        </p14:section>
        <p14:section name="Раздел без заголовка" id="{2EF62704-6A34-436D-813F-C6388E475679}">
          <p14:sldIdLst>
            <p14:sldId id="291"/>
            <p14:sldId id="281"/>
            <p14:sldId id="282"/>
            <p14:sldId id="283"/>
            <p14:sldId id="265"/>
            <p14:sldId id="263"/>
            <p14:sldId id="266"/>
            <p14:sldId id="270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 varScale="1">
        <p:scale>
          <a:sx n="104" d="100"/>
          <a:sy n="104" d="100"/>
        </p:scale>
        <p:origin x="1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65D4C-CE2C-4352-9223-37D17AD0D86E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1F055-5F86-49A2-8D8A-38FFB63C80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466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F055-5F86-49A2-8D8A-38FFB63C801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45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F055-5F86-49A2-8D8A-38FFB63C801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2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4009-6B93-46A8-B8DF-BF96B7C6DC56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C21DA52-B476-4CE5-9CBC-2A4EB93396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4009-6B93-46A8-B8DF-BF96B7C6DC56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A52-B476-4CE5-9CBC-2A4EB9339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4009-6B93-46A8-B8DF-BF96B7C6DC56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A52-B476-4CE5-9CBC-2A4EB9339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4009-6B93-46A8-B8DF-BF96B7C6DC56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A52-B476-4CE5-9CBC-2A4EB9339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4009-6B93-46A8-B8DF-BF96B7C6DC56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A52-B476-4CE5-9CBC-2A4EB93396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4009-6B93-46A8-B8DF-BF96B7C6DC56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A52-B476-4CE5-9CBC-2A4EB9339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4009-6B93-46A8-B8DF-BF96B7C6DC56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A52-B476-4CE5-9CBC-2A4EB9339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4009-6B93-46A8-B8DF-BF96B7C6DC56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A52-B476-4CE5-9CBC-2A4EB9339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4009-6B93-46A8-B8DF-BF96B7C6DC56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A52-B476-4CE5-9CBC-2A4EB9339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4009-6B93-46A8-B8DF-BF96B7C6DC56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A52-B476-4CE5-9CBC-2A4EB93396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4009-6B93-46A8-B8DF-BF96B7C6DC56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A52-B476-4CE5-9CBC-2A4EB93396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22B4009-6B93-46A8-B8DF-BF96B7C6DC56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C21DA52-B476-4CE5-9CBC-2A4EB93396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7016" y="214290"/>
            <a:ext cx="8856984" cy="650085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dirty="0">
                <a:solidFill>
                  <a:srgbClr val="93A2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Советская районная организация</a:t>
            </a:r>
            <a:br>
              <a:rPr lang="ru-RU" sz="4000" b="1" dirty="0">
                <a:solidFill>
                  <a:srgbClr val="93A2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93A2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Белорусского  Общества </a:t>
            </a:r>
            <a:r>
              <a:rPr lang="en-US" sz="4000" b="1" dirty="0" smtClean="0">
                <a:solidFill>
                  <a:srgbClr val="93A2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93A2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93A2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Красного </a:t>
            </a:r>
            <a:r>
              <a:rPr lang="ru-RU" sz="4000" b="1" dirty="0">
                <a:solidFill>
                  <a:srgbClr val="93A2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Креста</a:t>
            </a:r>
            <a:br>
              <a:rPr lang="ru-RU" sz="4000" b="1" dirty="0">
                <a:solidFill>
                  <a:srgbClr val="93A2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85728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5580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3"/>
          <p:cNvSpPr txBox="1">
            <a:spLocks/>
          </p:cNvSpPr>
          <p:nvPr/>
        </p:nvSpPr>
        <p:spPr>
          <a:xfrm>
            <a:off x="179388" y="1643049"/>
            <a:ext cx="3678232" cy="4881575"/>
          </a:xfrm>
          <a:prstGeom prst="rect">
            <a:avLst/>
          </a:prstGeom>
        </p:spPr>
        <p:txBody>
          <a:bodyPr/>
          <a:lstStyle/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37317" y="692696"/>
            <a:ext cx="3398961" cy="2359209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9475" y="3733962"/>
            <a:ext cx="2995224" cy="2286016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" name="Picture 7" descr="E:\фото КК\служба милосердия\DSC018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4786" y="3471199"/>
            <a:ext cx="3427341" cy="281154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38118" y="301100"/>
            <a:ext cx="48379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algn="just">
              <a:spcAft>
                <a:spcPts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Служба сестер милосердия             </a:t>
            </a:r>
          </a:p>
          <a:p>
            <a:pPr indent="442913" algn="just" defTabSz="179388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деятельности БОКК работает служба сестер милосердия.</a:t>
            </a:r>
          </a:p>
          <a:p>
            <a:pPr indent="442913" algn="just" defTabSz="179388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Сестрой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милосердия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Советской РО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БОКК Митрофановой Галиной Ивановной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осуществляется медико-социальное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обслуживание больных по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спискам,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согласованным с администрацией УЗ «34-я центральная клиническая поликлиника Советского района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г.Минска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На попечении сестры милосердия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находятся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больных.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636912"/>
            <a:ext cx="7529213" cy="125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0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      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sz="half" idx="1"/>
          </p:nvPr>
        </p:nvSpPr>
        <p:spPr>
          <a:xfrm>
            <a:off x="214282" y="357166"/>
            <a:ext cx="8472518" cy="6024162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   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Советская  РО БОКК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организационной структурой БОКК без права юридического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лица,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зарегистрирована в администрации Советского района г. Минска (свидетельство о регистрации  №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79,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26.07.2011 № 671).</a:t>
            </a:r>
          </a:p>
          <a:p>
            <a:pPr marL="11430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Р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асположена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адресу: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ctr">
              <a:buNone/>
            </a:pP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г.Минск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ул.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Краснозвездная, 1,  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цокольный этаж.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8-017-224-93-65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штате Советской РО БОКК :</a:t>
            </a:r>
          </a:p>
          <a:p>
            <a:pPr marL="11430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Председатель – Антоник Михаил Константинович</a:t>
            </a:r>
          </a:p>
          <a:p>
            <a:pPr marL="11430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Главный специалист – Логвин Александр Васильевич</a:t>
            </a:r>
          </a:p>
          <a:p>
            <a:pPr marL="11430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Сестра милосердия - Митрофанова Галина Ивановна</a:t>
            </a:r>
          </a:p>
          <a:p>
            <a:pPr marL="11430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Председатель Президиума – депутат Палаты представителей Национального собрания </a:t>
            </a: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Республики Беларусь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Шевцов Дмитрий Евгеньевич</a:t>
            </a:r>
          </a:p>
          <a:p>
            <a:pPr marL="114300" indent="0" algn="ctr">
              <a:buNone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учете в организации состоит 54 первичных организации предприятий, организаций и учреждений Советского района г.Минска</a:t>
            </a:r>
          </a:p>
          <a:p>
            <a:pPr marL="114300" indent="0" algn="ct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114300" indent="0" algn="ct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Количество членов организации на 31.12.2016  составило 23 259  человек, </a:t>
            </a:r>
          </a:p>
          <a:p>
            <a:pPr marL="114300" indent="0" algn="ct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из них молодежь  –  6979 человек.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8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7016" y="214290"/>
            <a:ext cx="8856984" cy="650085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460851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</a:pPr>
            <a:r>
              <a:rPr lang="ru-RU" sz="20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Организационная работа</a:t>
            </a:r>
          </a:p>
          <a:p>
            <a:pPr indent="442913" algn="just">
              <a:spcAft>
                <a:spcPts val="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2913" algn="just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Уставом БОКК постоянно проводятся заседания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Президиума Советской районной организации БОКК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состав Президиума Советской районной организации БОКК избрано 5 человек. Председатель Президиума – депутат  Палаты представителей Национального собрания Республики  Беларусь – Шевцов Дмитрий Евгеньевич. </a:t>
            </a:r>
            <a:r>
              <a:rPr lang="en-US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заседаниях заслушиваются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отчеты о проделанной работе,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обсуждаются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принимаются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планы о проведении мероприятий,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обсуждаются другие вопросы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текущей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деятельности.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2913" algn="just">
              <a:spcAft>
                <a:spcPts val="0"/>
              </a:spcAft>
            </a:pP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*Советская РО БОКК постоянно взаимодействует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различными субъектами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хозяйствования Советского района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г.Минска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многие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которых оказывают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поддержку РО БОКК в виде членских взносов и добровольных пожертвований. </a:t>
            </a:r>
          </a:p>
          <a:p>
            <a:pPr indent="442913" algn="just">
              <a:spcAft>
                <a:spcPts val="0"/>
              </a:spcAft>
            </a:pP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*Учет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членских взносов и добровольных пожертвований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проводится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Уставом БОКК. </a:t>
            </a:r>
            <a:endParaRPr lang="ru-RU" sz="1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00808"/>
            <a:ext cx="3373895" cy="2520000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3953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692696"/>
            <a:ext cx="474853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Привлечение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 и развитие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ресурсов</a:t>
            </a:r>
            <a:endParaRPr lang="en-US" sz="20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ru-RU" sz="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7675" algn="just">
              <a:spcAft>
                <a:spcPts val="0"/>
              </a:spcAft>
            </a:pP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Привлекаются материальные 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ресурсы в </a:t>
            </a: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 денежных средств (членские взносы  с членов  первичных организаций БОКК, а также сбор добровольных пожертвований), б/у 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одежды </a:t>
            </a: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обуви, 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канцелярских </a:t>
            </a: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товаров, 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продуктов питания и </a:t>
            </a: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гигиены, 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б/у </a:t>
            </a: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посуды и т.д. </a:t>
            </a:r>
          </a:p>
          <a:p>
            <a:pPr indent="447675" algn="just">
              <a:spcAft>
                <a:spcPts val="0"/>
              </a:spcAft>
            </a:pP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торговых объектах района (ГП «Минский Комаровский рынок», ОАО «ЦУМ Минск», ТЦ «Европа», ТЦ «Силуэт», ТЦ «Зеркало» и др.) проводятся фандрейзенговые мероприятия. </a:t>
            </a:r>
            <a:endParaRPr lang="ru-RU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6672"/>
            <a:ext cx="3541838" cy="1992284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311" y="2636912"/>
            <a:ext cx="2774474" cy="3714776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59" y="4365104"/>
            <a:ext cx="2500330" cy="1867524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8" y="4513048"/>
            <a:ext cx="2104179" cy="1571636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692696"/>
            <a:ext cx="446221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Пропаганда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БОКК. Распространение основополагающих принципов Международного движения Красного Креста и Международного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гуманитарного права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2913" algn="just">
              <a:spcAft>
                <a:spcPts val="0"/>
              </a:spcAft>
            </a:pP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*В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проведения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месячника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Красного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Креста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(ежегодно, май)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распространения знаний по тематике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 БОКК в современных условиях»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учреждениях Советского района проводятся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информационные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мероприятия.</a:t>
            </a:r>
          </a:p>
          <a:p>
            <a:pPr indent="442913" algn="just">
              <a:spcAft>
                <a:spcPts val="0"/>
              </a:spcAft>
            </a:pP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донора волонтеры Советской РО БОКК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участвуют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безвозмездной сдаче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крови.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2913" algn="just">
              <a:spcAft>
                <a:spcPts val="0"/>
              </a:spcAft>
            </a:pP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*В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Советском районе изучение курса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«Исследуя гуманитарное право»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осуществляется в 3-х учреждениях образования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en-US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филиал УО «Белорусский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государственный экономический университет. Минский финансово-экономический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колледж»</a:t>
            </a:r>
          </a:p>
          <a:p>
            <a:pPr algn="just">
              <a:spcAft>
                <a:spcPts val="0"/>
              </a:spcAft>
            </a:pPr>
            <a:r>
              <a:rPr lang="en-US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УО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«Минский государственный профессионально-технический колледж полиграфии им. </a:t>
            </a:r>
            <a:r>
              <a:rPr lang="ru-RU" sz="15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В.З.Хоружей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just">
              <a:spcAft>
                <a:spcPts val="0"/>
              </a:spcAft>
            </a:pP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-Центр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допризывной подготовки Советского района на базе УО «СШ № 122 г. Минска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indent="442913" algn="just">
              <a:spcAft>
                <a:spcPts val="0"/>
              </a:spcAft>
            </a:pP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Преподавание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курса ИГП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осуществляют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педагогов.</a:t>
            </a:r>
            <a:endParaRPr lang="ru-RU" sz="1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321" y="2132856"/>
            <a:ext cx="1964765" cy="2714644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0" y="728144"/>
            <a:ext cx="1920877" cy="2571768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1" y="3662740"/>
            <a:ext cx="1846398" cy="2571768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20688"/>
            <a:ext cx="5366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4.Обучение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населения навыкам оказания первой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помощи</a:t>
            </a:r>
            <a:endParaRPr lang="en-US" sz="16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ru-RU" sz="8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2913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рамках обучения населения навыкам первой помощи  тренерами Советской РО БОКК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проводятся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мастер-классы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патронажем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Советской РО БОКК проводятся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конкурсы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оказанию первой помощи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2913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рамках мини-проекта «Здоровый климат – здоровые люди» на базе УЗ «13-я городская поликлиника 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г.Минска»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силами медработников, являющихся волонтерами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БОКК, проводится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групп пожилых людей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стремящихся к здоровому образу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жизни.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7" y="620688"/>
            <a:ext cx="2998746" cy="2808312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41" y="3848058"/>
            <a:ext cx="2643206" cy="212400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671" y="3739765"/>
            <a:ext cx="3009522" cy="2231438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62" y="3409860"/>
            <a:ext cx="2357454" cy="3000396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9"/>
            <a:ext cx="8260672" cy="857256"/>
          </a:xfrm>
        </p:spPr>
        <p:txBody>
          <a:bodyPr>
            <a:normAutofit/>
          </a:bodyPr>
          <a:lstStyle/>
          <a:p>
            <a:r>
              <a:rPr lang="en-US" sz="1800" b="1" i="1" dirty="0" smtClean="0">
                <a:solidFill>
                  <a:srgbClr val="FF0000"/>
                </a:solidFill>
              </a:rPr>
              <a:t>5</a:t>
            </a:r>
            <a:r>
              <a:rPr lang="ru-RU" sz="1800" b="1" i="1" dirty="0" smtClean="0">
                <a:solidFill>
                  <a:srgbClr val="FF0000"/>
                </a:solidFill>
              </a:rPr>
              <a:t>.</a:t>
            </a:r>
            <a:r>
              <a:rPr lang="en-US" sz="1800" b="1" i="1" dirty="0" smtClean="0">
                <a:solidFill>
                  <a:srgbClr val="FF0000"/>
                </a:solidFill>
              </a:rPr>
              <a:t> </a:t>
            </a:r>
            <a:r>
              <a:rPr lang="ru-RU" sz="1800" b="1" i="1" dirty="0" smtClean="0">
                <a:solidFill>
                  <a:srgbClr val="FF0000"/>
                </a:solidFill>
              </a:rPr>
              <a:t>Волонтерское </a:t>
            </a:r>
            <a:r>
              <a:rPr lang="ru-RU" sz="1800" b="1" i="1" dirty="0">
                <a:solidFill>
                  <a:srgbClr val="FF0000"/>
                </a:solidFill>
              </a:rPr>
              <a:t>движение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4" y="3000372"/>
            <a:ext cx="2381283" cy="1785961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000108"/>
            <a:ext cx="2286016" cy="1857388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softEdge rad="112500"/>
          </a:effectLst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000628" y="908720"/>
            <a:ext cx="3760078" cy="5544616"/>
          </a:xfrm>
        </p:spPr>
        <p:txBody>
          <a:bodyPr>
            <a:noAutofit/>
          </a:bodyPr>
          <a:lstStyle/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Советской РО БОКК осуществляет свою деятельность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волонтерский совет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волонтеры  являются опорой Красного Креста в организации и проведении мероприятий.  В волонтерской базе Советской РО БОКК более 100  волонтеров.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году в волонтерское движение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Советской РО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БОКК влилась студенческая группа БГУИР –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Созвездие»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Эти молодые люди  принимали участие в работе с инвалидами, с детьми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социальными сиротами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детьми, живущими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приемных семьях, которые находятся на попечении социально-педагогического центра Советского района.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Волонтерская группа из 4-х медицинских работников на базе УЗ «13-я городская поликлиника» осуществляет мини-проект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«Здоровый климат – здоровые люди»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indent="0">
              <a:buNone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12" y="4957595"/>
            <a:ext cx="2214578" cy="166162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071810"/>
            <a:ext cx="2286016" cy="165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6" y="1071546"/>
            <a:ext cx="2428892" cy="1714512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01" y="4942124"/>
            <a:ext cx="2214578" cy="1692562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1135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79512" y="116632"/>
            <a:ext cx="5916866" cy="5145435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en-US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ЧС и реагирование на ЧС</a:t>
            </a:r>
            <a:endParaRPr lang="ru-RU" sz="18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0060" y="1000108"/>
            <a:ext cx="540009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планом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Советского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районного отдела по чрезвычайным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ситуациям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утвержденным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администрацией района, Советская районная организация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принимает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подготовке и проведении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соревнований санитарных дружин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учреждений и организаций района. 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78" y="264400"/>
            <a:ext cx="2428892" cy="357190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509" y="2789112"/>
            <a:ext cx="2499128" cy="3173915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15" y="2785212"/>
            <a:ext cx="2124207" cy="323865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824" y="3984067"/>
            <a:ext cx="3196348" cy="2397261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809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5720" y="3294465"/>
            <a:ext cx="8640960" cy="3206369"/>
          </a:xfrm>
        </p:spPr>
        <p:txBody>
          <a:bodyPr>
            <a:noAutofit/>
          </a:bodyPr>
          <a:lstStyle/>
          <a:p>
            <a:pPr marL="0" indent="442913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сотрудничества с национальными обществами Красного Креста других государств БОКК имеет возможность оказывать гуманитарную помощь.</a:t>
            </a:r>
          </a:p>
          <a:p>
            <a:pPr marL="0" indent="442913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нуждающимся была выдана следующая гуманитарная помощь: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Швейцарский гуманитарный груз (одежда и обувь б/у, продукты питания, игрушки, постельные принадлежности, предметы гигиены, предметы быта и посуда) –  выдан 141-й нуждающейся  семье (помощью охвачено 289 человек),  на сумму 9688 рублей 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Голландский гуманитарный груз (одежда и обувь б/у, одеяла) выдан 14-ти нуждающимся, на сумму 626 рублей;</a:t>
            </a:r>
          </a:p>
          <a:p>
            <a:pPr marL="0" indent="442913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Инвалидам  выдаются средства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индивидуальной гигиены (подгузники для взрослых и гигиенические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пеленки,  другие предметы гигиены).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оказания помощи вынужденным переселенцам, прибывшим с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юго-востока Украины, выданы  ваучеры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приобретение продуктов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и одежды.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6128" y="408371"/>
            <a:ext cx="8260672" cy="761887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оказание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гуманитарной помощи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00" y="1076915"/>
            <a:ext cx="2286016" cy="2165620"/>
          </a:xfr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1680" y="1222188"/>
            <a:ext cx="2745424" cy="1875074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810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1211</TotalTime>
  <Words>545</Words>
  <Application>Microsoft Office PowerPoint</Application>
  <PresentationFormat>Экран (4:3)</PresentationFormat>
  <Paragraphs>61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Book Antiqua</vt:lpstr>
      <vt:lpstr>Calibri</vt:lpstr>
      <vt:lpstr>Century Gothic</vt:lpstr>
      <vt:lpstr>Times New Roman</vt:lpstr>
      <vt:lpstr>Аптека</vt:lpstr>
      <vt:lpstr>Советская районная организация Белорусского  Общества  Красного Креста </vt:lpstr>
      <vt:lpstr>      </vt:lpstr>
      <vt:lpstr> </vt:lpstr>
      <vt:lpstr>Презентация PowerPoint</vt:lpstr>
      <vt:lpstr>Презентация PowerPoint</vt:lpstr>
      <vt:lpstr>Презентация PowerPoint</vt:lpstr>
      <vt:lpstr>5. Волонтерское движение</vt:lpstr>
      <vt:lpstr>Презентация PowerPoint</vt:lpstr>
      <vt:lpstr>7. оказание гуманитарной помощи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пользователь</dc:creator>
  <cp:lastModifiedBy>Metodist</cp:lastModifiedBy>
  <cp:revision>159</cp:revision>
  <dcterms:created xsi:type="dcterms:W3CDTF">2014-02-11T06:57:14Z</dcterms:created>
  <dcterms:modified xsi:type="dcterms:W3CDTF">2017-10-03T07:59:09Z</dcterms:modified>
</cp:coreProperties>
</file>