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59" r:id="rId7"/>
    <p:sldId id="261" r:id="rId8"/>
    <p:sldId id="258" r:id="rId9"/>
    <p:sldId id="262" r:id="rId10"/>
    <p:sldId id="268" r:id="rId11"/>
    <p:sldId id="271" r:id="rId12"/>
    <p:sldId id="272" r:id="rId13"/>
    <p:sldId id="270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-120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Ethernet" TargetMode="External"/><Relationship Id="rId13" Type="http://schemas.openxmlformats.org/officeDocument/2006/relationships/hyperlink" Target="https://ru.wikipedia.org/wiki/%D0%A8%D0%98%D0%9C-%D0%BA%D0%BE%D0%BD%D1%82%D1%80%D0%BE%D0%BB%D0%BB%D0%B5%D1%80" TargetMode="External"/><Relationship Id="rId18" Type="http://schemas.openxmlformats.org/officeDocument/2006/relationships/hyperlink" Target="https://ru.wikipedia.org/wiki/%D0%A1%D1%82%D0%BE%D1%80%D0%BE%D0%B6%D0%B5%D0%B2%D0%BE%D0%B9_%D1%82%D0%B0%D0%B9%D0%BC%D0%B5%D1%80" TargetMode="External"/><Relationship Id="rId3" Type="http://schemas.openxmlformats.org/officeDocument/2006/relationships/hyperlink" Target="https://ru.wikipedia.org/wiki/I2C" TargetMode="External"/><Relationship Id="rId7" Type="http://schemas.openxmlformats.org/officeDocument/2006/relationships/hyperlink" Target="https://ru.wikipedia.org/wiki/IEEE_1394" TargetMode="External"/><Relationship Id="rId12" Type="http://schemas.openxmlformats.org/officeDocument/2006/relationships/hyperlink" Target="https://ru.wikipedia.org/wiki/%D0%A8%D0%98%D0%9C" TargetMode="External"/><Relationship Id="rId17" Type="http://schemas.openxmlformats.org/officeDocument/2006/relationships/hyperlink" Target="https://ru.wikipedia.org/wiki/%D0%A2%D0%B0%D0%BA%D1%82%D0%BE%D0%B2%D1%8B%D0%B9_%D0%B3%D0%B5%D0%BD%D0%B5%D1%80%D0%B0%D1%82%D0%BE%D1%80" TargetMode="External"/><Relationship Id="rId2" Type="http://schemas.openxmlformats.org/officeDocument/2006/relationships/hyperlink" Target="https://ru.wikipedia.org/wiki/UART" TargetMode="External"/><Relationship Id="rId16" Type="http://schemas.openxmlformats.org/officeDocument/2006/relationships/hyperlink" Target="https://ru.wikipedia.org/wiki/%D0%A4%D0%BB%D0%B5%D1%88-%D0%BF%D0%B0%D0%BC%D1%8F%D1%82%D1%8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USB" TargetMode="External"/><Relationship Id="rId11" Type="http://schemas.openxmlformats.org/officeDocument/2006/relationships/hyperlink" Target="https://ru.wikipedia.org/wiki/%D0%9A%D0%BE%D0%BC%D0%BF%D0%B0%D1%80%D0%B0%D1%82%D0%BE%D1%80" TargetMode="External"/><Relationship Id="rId5" Type="http://schemas.openxmlformats.org/officeDocument/2006/relationships/hyperlink" Target="https://ru.wikipedia.org/wiki/Controller_Area_Network" TargetMode="External"/><Relationship Id="rId15" Type="http://schemas.openxmlformats.org/officeDocument/2006/relationships/hyperlink" Target="https://ru.wikipedia.org/wiki/%D0%A8%D0%B0%D0%B3%D0%BE%D0%B2%D1%8B%D0%B9_%D0%B4%D0%B2%D0%B8%D0%B3%D0%B0%D1%82%D0%B5%D0%BB%D1%8C" TargetMode="External"/><Relationship Id="rId10" Type="http://schemas.openxmlformats.org/officeDocument/2006/relationships/hyperlink" Target="https://ru.wikipedia.org/wiki/%D0%A6%D0%90%D0%9F" TargetMode="External"/><Relationship Id="rId4" Type="http://schemas.openxmlformats.org/officeDocument/2006/relationships/hyperlink" Target="https://ru.wikipedia.org/wiki/Serial_Peripheral_Interface" TargetMode="External"/><Relationship Id="rId9" Type="http://schemas.openxmlformats.org/officeDocument/2006/relationships/hyperlink" Target="https://ru.wikipedia.org/wiki/%D0%90%D0%A6%D0%9F" TargetMode="External"/><Relationship Id="rId14" Type="http://schemas.openxmlformats.org/officeDocument/2006/relationships/hyperlink" Target="https://ru.wikipedia.org/wiki/%D0%A2%D0%B0%D0%B9%D0%BC%D0%B5%D1%80_(%D0%B8%D0%BD%D1%84%D0%BE%D1%80%D0%BC%D0%B0%D1%82%D0%B8%D0%BA%D0%B0)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I8048" TargetMode="External"/><Relationship Id="rId3" Type="http://schemas.openxmlformats.org/officeDocument/2006/relationships/hyperlink" Target="https://ru.wikipedia.org/wiki/Texas_Instruments" TargetMode="External"/><Relationship Id="rId7" Type="http://schemas.openxmlformats.org/officeDocument/2006/relationships/hyperlink" Target="https://ru.wikipedia.org/wiki/Intel" TargetMode="External"/><Relationship Id="rId2" Type="http://schemas.openxmlformats.org/officeDocument/2006/relationships/hyperlink" Target="https://ru.wikipedia.org/wiki/1971_%D0%B3%D0%BE%D0%B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C%D0%B8%D0%BA%D1%80%D0%BE%D0%BA%D0%BE%D0%BD%D1%82%D1%80%D0%BE%D0%BB%D0%BB%D0%B5%D1%80#cite_note-1" TargetMode="External"/><Relationship Id="rId5" Type="http://schemas.openxmlformats.org/officeDocument/2006/relationships/hyperlink" Target="https://ru.wikipedia.org/wiki/1976_%D0%B3%D0%BE%D0%B4" TargetMode="External"/><Relationship Id="rId4" Type="http://schemas.openxmlformats.org/officeDocument/2006/relationships/hyperlink" Target="https://ru.wikipedia.org/wiki/%D0%9A%D1%80%D0%B8%D1%81%D1%82%D0%B0%D0%BB%D0%BB_(%D0%BC%D0%B8%D0%BA%D1%80%D0%BE%D1%8D%D0%BB%D0%B5%D0%BA%D1%82%D1%80%D0%BE%D0%BD%D0%B8%D0%BA%D0%B0)" TargetMode="External"/><Relationship Id="rId9" Type="http://schemas.openxmlformats.org/officeDocument/2006/relationships/hyperlink" Target="https://ru.wikipedia.org/wiki/Intel_805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2%D1%80%D0%B0%D0%BD%D0%B7%D0%B8%D1%81%D1%82%D0%BE%D1%80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RISC" TargetMode="External"/><Relationship Id="rId2" Type="http://schemas.openxmlformats.org/officeDocument/2006/relationships/hyperlink" Target="https://ru.wikipedia.org/wiki/CIS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ARM_(%D0%B0%D1%80%D1%85%D0%B8%D1%82%D0%B5%D0%BA%D1%82%D1%83%D1%80%D0%B0)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Классификация МК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Лекция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431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Периферийные устройства</a:t>
            </a:r>
            <a:br>
              <a:rPr lang="ru-RU" dirty="0"/>
            </a:br>
            <a:r>
              <a:rPr lang="ru-RU" dirty="0" smtClean="0"/>
              <a:t>в </a:t>
            </a:r>
            <a:r>
              <a:rPr lang="ru-RU" dirty="0"/>
              <a:t>микроконтроллерах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Универсальные цифровые </a:t>
            </a:r>
            <a:r>
              <a:rPr lang="ru-RU" dirty="0"/>
              <a:t>порты, которые можно настраивать как на ввод, так и на вывод;</a:t>
            </a:r>
          </a:p>
          <a:p>
            <a:r>
              <a:rPr lang="ru-RU" dirty="0" smtClean="0"/>
              <a:t>Различные интерфейсы </a:t>
            </a:r>
            <a:r>
              <a:rPr lang="ru-RU" dirty="0"/>
              <a:t>ввода-вывода, такие, как </a:t>
            </a:r>
            <a:r>
              <a:rPr lang="ru-RU" dirty="0">
                <a:hlinkClick r:id="rId2" tooltip="UART"/>
              </a:rPr>
              <a:t>UART</a:t>
            </a:r>
            <a:r>
              <a:rPr lang="ru-RU" dirty="0"/>
              <a:t>, </a:t>
            </a:r>
            <a:r>
              <a:rPr lang="ru-RU" dirty="0">
                <a:hlinkClick r:id="rId3" tooltip="I2C"/>
              </a:rPr>
              <a:t>I²C</a:t>
            </a:r>
            <a:r>
              <a:rPr lang="ru-RU" dirty="0"/>
              <a:t>, </a:t>
            </a:r>
            <a:r>
              <a:rPr lang="ru-RU" dirty="0">
                <a:hlinkClick r:id="rId4" tooltip="Serial Peripheral Interface"/>
              </a:rPr>
              <a:t>SPI</a:t>
            </a:r>
            <a:r>
              <a:rPr lang="ru-RU" dirty="0"/>
              <a:t>, </a:t>
            </a:r>
            <a:r>
              <a:rPr lang="ru-RU" dirty="0">
                <a:hlinkClick r:id="rId5" tooltip="Controller Area Network"/>
              </a:rPr>
              <a:t>CAN</a:t>
            </a:r>
            <a:r>
              <a:rPr lang="ru-RU" dirty="0"/>
              <a:t>, </a:t>
            </a:r>
            <a:r>
              <a:rPr lang="ru-RU" dirty="0">
                <a:hlinkClick r:id="rId6" tooltip="USB"/>
              </a:rPr>
              <a:t>USB</a:t>
            </a:r>
            <a:r>
              <a:rPr lang="ru-RU" dirty="0"/>
              <a:t>, </a:t>
            </a:r>
            <a:r>
              <a:rPr lang="ru-RU" dirty="0">
                <a:hlinkClick r:id="rId7" tooltip="IEEE 1394"/>
              </a:rPr>
              <a:t>IEEE 1394</a:t>
            </a:r>
            <a:r>
              <a:rPr lang="ru-RU" dirty="0"/>
              <a:t>, </a:t>
            </a:r>
            <a:r>
              <a:rPr lang="ru-RU" dirty="0" err="1">
                <a:hlinkClick r:id="rId8" tooltip="Ethernet"/>
              </a:rPr>
              <a:t>Ethernet</a:t>
            </a:r>
            <a:r>
              <a:rPr lang="ru-RU" dirty="0"/>
              <a:t>;</a:t>
            </a:r>
          </a:p>
          <a:p>
            <a:r>
              <a:rPr lang="ru-RU" dirty="0" smtClean="0">
                <a:hlinkClick r:id="rId9" tooltip="АЦП"/>
              </a:rPr>
              <a:t>Аналого-цифровые</a:t>
            </a:r>
            <a:r>
              <a:rPr lang="ru-RU" dirty="0"/>
              <a:t> и </a:t>
            </a:r>
            <a:r>
              <a:rPr lang="ru-RU" dirty="0">
                <a:hlinkClick r:id="rId10" tooltip="ЦАП"/>
              </a:rPr>
              <a:t>цифро-аналоговые</a:t>
            </a:r>
            <a:r>
              <a:rPr lang="ru-RU" dirty="0"/>
              <a:t> преобразователи;</a:t>
            </a:r>
          </a:p>
          <a:p>
            <a:r>
              <a:rPr lang="ru-RU" dirty="0" smtClean="0">
                <a:hlinkClick r:id="rId11" tooltip="Компаратор"/>
              </a:rPr>
              <a:t>Компараторы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>
                <a:hlinkClick r:id="rId12" tooltip="ШИМ"/>
              </a:rPr>
              <a:t>Широтно-импульсные</a:t>
            </a:r>
            <a:r>
              <a:rPr lang="ru-RU" dirty="0"/>
              <a:t> модуляторы (</a:t>
            </a:r>
            <a:r>
              <a:rPr lang="ru-RU" dirty="0">
                <a:hlinkClick r:id="rId13" tooltip="ШИМ-контроллер"/>
              </a:rPr>
              <a:t>ШИМ-контроллер</a:t>
            </a:r>
            <a:r>
              <a:rPr lang="ru-RU" dirty="0"/>
              <a:t>);</a:t>
            </a:r>
          </a:p>
          <a:p>
            <a:r>
              <a:rPr lang="ru-RU" dirty="0" smtClean="0">
                <a:hlinkClick r:id="rId14" tooltip="Таймер (информатика)"/>
              </a:rPr>
              <a:t>Таймеры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Контроллеры </a:t>
            </a:r>
            <a:r>
              <a:rPr lang="ru-RU" dirty="0" err="1" smtClean="0"/>
              <a:t>бесколлекторных</a:t>
            </a:r>
            <a:r>
              <a:rPr lang="ru-RU" dirty="0" smtClean="0"/>
              <a:t> </a:t>
            </a:r>
            <a:r>
              <a:rPr lang="ru-RU" dirty="0"/>
              <a:t>двигателей, в том числе </a:t>
            </a:r>
            <a:r>
              <a:rPr lang="ru-RU" dirty="0">
                <a:hlinkClick r:id="rId15" tooltip="Шаговый двигатель"/>
              </a:rPr>
              <a:t>шаговых</a:t>
            </a:r>
            <a:r>
              <a:rPr lang="ru-RU" dirty="0"/>
              <a:t>;</a:t>
            </a:r>
          </a:p>
          <a:p>
            <a:r>
              <a:rPr lang="ru-RU" dirty="0" smtClean="0"/>
              <a:t>Контроллеры дисплеев </a:t>
            </a:r>
            <a:r>
              <a:rPr lang="ru-RU" dirty="0"/>
              <a:t>и клавиатур;</a:t>
            </a:r>
          </a:p>
          <a:p>
            <a:r>
              <a:rPr lang="ru-RU" dirty="0" smtClean="0"/>
              <a:t>Радиочастотные приемники </a:t>
            </a:r>
            <a:r>
              <a:rPr lang="ru-RU" dirty="0"/>
              <a:t>и передатчики;</a:t>
            </a:r>
          </a:p>
          <a:p>
            <a:r>
              <a:rPr lang="ru-RU" dirty="0" smtClean="0"/>
              <a:t>Массивы встроенной</a:t>
            </a:r>
            <a:r>
              <a:rPr lang="ru-RU" dirty="0"/>
              <a:t> </a:t>
            </a:r>
            <a:r>
              <a:rPr lang="ru-RU" dirty="0" err="1">
                <a:hlinkClick r:id="rId16" tooltip="Флеш-память"/>
              </a:rPr>
              <a:t>флеш</a:t>
            </a:r>
            <a:r>
              <a:rPr lang="ru-RU" dirty="0">
                <a:hlinkClick r:id="rId16" tooltip="Флеш-память"/>
              </a:rPr>
              <a:t>-памяти</a:t>
            </a:r>
            <a:r>
              <a:rPr lang="ru-RU" dirty="0"/>
              <a:t>;</a:t>
            </a:r>
          </a:p>
          <a:p>
            <a:r>
              <a:rPr lang="ru-RU" dirty="0" smtClean="0"/>
              <a:t>Встроенные</a:t>
            </a:r>
            <a:r>
              <a:rPr lang="ru-RU" dirty="0"/>
              <a:t> </a:t>
            </a:r>
            <a:r>
              <a:rPr lang="ru-RU" dirty="0">
                <a:hlinkClick r:id="rId17" tooltip="Тактовый генератор"/>
              </a:rPr>
              <a:t>тактовый генератор</a:t>
            </a:r>
            <a:r>
              <a:rPr lang="ru-RU" dirty="0"/>
              <a:t> и </a:t>
            </a:r>
            <a:r>
              <a:rPr lang="ru-RU" dirty="0">
                <a:hlinkClick r:id="rId18" tooltip="Сторожевой таймер"/>
              </a:rPr>
              <a:t>сторожевой таймер</a:t>
            </a:r>
            <a:r>
              <a:rPr lang="ru-RU" dirty="0"/>
              <a:t>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60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микроконтроллеров </a:t>
            </a:r>
            <a:r>
              <a:rPr lang="en-US" dirty="0" smtClean="0"/>
              <a:t>STM</a:t>
            </a:r>
            <a:endParaRPr lang="ru-RU" dirty="0"/>
          </a:p>
        </p:txBody>
      </p:sp>
      <p:pic>
        <p:nvPicPr>
          <p:cNvPr id="6146" name="Picture 2" descr="http://www.st.com/content/ccc/fragment/product_related/subclass_information/subclass_level_diagram/4e/a0/7a/c7/8b/70/4c/5a/stm32_sc1169.jpg/files/stm32_sc1169.jpg/_jcr_content/translations/en.stm32_sc1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319" y="1218639"/>
            <a:ext cx="6286914" cy="558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st.com/content/ccc/fragment/product_related/series_information/series_level_diagram/18/e0/d8/4e/64/15/42/ba/STM32F4_series_SS1577.jpg/files/STM32F4_series_SS1577.jpg/_jcr_content/translations/en.STM32F4_series_SS15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133" y="-1"/>
            <a:ext cx="7331103" cy="68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09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Средства разработки</a:t>
            </a:r>
            <a:endParaRPr lang="ru-RU" dirty="0"/>
          </a:p>
        </p:txBody>
      </p:sp>
      <p:pic>
        <p:nvPicPr>
          <p:cNvPr id="5122" name="Picture 2" descr="Картинки по запросу stm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7" y="1397155"/>
            <a:ext cx="3772369" cy="240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stm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657" y="848515"/>
            <a:ext cx="4733206" cy="315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артинки по запросу stm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7" y="3456321"/>
            <a:ext cx="5751583" cy="383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060" y="4317366"/>
            <a:ext cx="2453170" cy="245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Картинки по запросу stm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638" y="3919055"/>
            <a:ext cx="1461225" cy="29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49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Средства создания программного кода</a:t>
            </a:r>
            <a:endParaRPr lang="ru-RU" dirty="0"/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44" y="1875473"/>
            <a:ext cx="4324350" cy="280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сщщсщ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924" y="1769746"/>
            <a:ext cx="6667500" cy="375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68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типы микросхем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Микропроцессор (</a:t>
            </a:r>
            <a:r>
              <a:rPr lang="en-US" dirty="0" smtClean="0"/>
              <a:t>Micro </a:t>
            </a:r>
            <a:r>
              <a:rPr lang="en-US" dirty="0"/>
              <a:t>Processor </a:t>
            </a:r>
            <a:r>
              <a:rPr lang="en-US" dirty="0" smtClean="0"/>
              <a:t>Unit, MPU</a:t>
            </a:r>
            <a:r>
              <a:rPr lang="ru-RU" dirty="0" smtClean="0"/>
              <a:t>)</a:t>
            </a:r>
          </a:p>
          <a:p>
            <a:r>
              <a:rPr lang="ru-RU" dirty="0" smtClean="0"/>
              <a:t>Микроконтроллер (</a:t>
            </a:r>
            <a:r>
              <a:rPr lang="en-US" dirty="0" smtClean="0"/>
              <a:t>Micro </a:t>
            </a:r>
            <a:r>
              <a:rPr lang="en-US" dirty="0"/>
              <a:t>Controller </a:t>
            </a:r>
            <a:r>
              <a:rPr lang="en-US" dirty="0" smtClean="0"/>
              <a:t>Unit, MCU</a:t>
            </a:r>
            <a:r>
              <a:rPr lang="ru-RU" dirty="0" smtClean="0"/>
              <a:t>)</a:t>
            </a:r>
          </a:p>
          <a:p>
            <a:r>
              <a:rPr lang="ru-RU" dirty="0" smtClean="0"/>
              <a:t>Процессор цифровой обработки сигналов </a:t>
            </a:r>
            <a:r>
              <a:rPr lang="en-US" dirty="0"/>
              <a:t>(Digital Signal Processing, DSP multiprocessors</a:t>
            </a:r>
            <a:r>
              <a:rPr lang="en-US" dirty="0" smtClean="0"/>
              <a:t>)</a:t>
            </a:r>
            <a:endParaRPr lang="ru-RU" dirty="0" smtClean="0"/>
          </a:p>
          <a:p>
            <a:r>
              <a:rPr lang="ru-RU" dirty="0"/>
              <a:t>ПЛИС (программируемая логическая интегральная </a:t>
            </a:r>
            <a:r>
              <a:rPr lang="ru-RU" dirty="0" smtClean="0"/>
              <a:t>схема) </a:t>
            </a:r>
            <a:r>
              <a:rPr lang="en-US" dirty="0"/>
              <a:t> </a:t>
            </a:r>
            <a:r>
              <a:rPr lang="ru-RU" dirty="0" smtClean="0"/>
              <a:t>(</a:t>
            </a:r>
            <a:r>
              <a:rPr lang="en-US" dirty="0" smtClean="0"/>
              <a:t>Programmable Logic Device, PLD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1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070965" cy="1320800"/>
          </a:xfrm>
        </p:spPr>
        <p:txBody>
          <a:bodyPr/>
          <a:lstStyle/>
          <a:p>
            <a:r>
              <a:rPr lang="ru-RU" dirty="0" smtClean="0"/>
              <a:t>Особенности работы микропроцессоров</a:t>
            </a:r>
            <a:endParaRPr lang="ru-RU" dirty="0"/>
          </a:p>
        </p:txBody>
      </p:sp>
      <p:pic>
        <p:nvPicPr>
          <p:cNvPr id="1027" name="Picture 3" descr="D:\maximmus\Мои документы\Преподаватель\Микроконтроллеры в СМЭ\STM\Лекции\01 Введение\mpu_syste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295" y="1885233"/>
            <a:ext cx="6577993" cy="475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167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983502" cy="1320800"/>
          </a:xfrm>
        </p:spPr>
        <p:txBody>
          <a:bodyPr/>
          <a:lstStyle/>
          <a:p>
            <a:r>
              <a:rPr lang="ru-RU" dirty="0" smtClean="0"/>
              <a:t>Особенности работы микроконтроллеров</a:t>
            </a:r>
            <a:endParaRPr lang="ru-RU" dirty="0"/>
          </a:p>
        </p:txBody>
      </p:sp>
      <p:pic>
        <p:nvPicPr>
          <p:cNvPr id="2050" name="Picture 2" descr="D:\maximmus\Мои документы\Преподаватель\Микроконтроллеры в СМЭ\STM\Лекции\01 Введение\mc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79" y="1271215"/>
            <a:ext cx="7048500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045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888085" cy="1320800"/>
          </a:xfrm>
        </p:spPr>
        <p:txBody>
          <a:bodyPr/>
          <a:lstStyle/>
          <a:p>
            <a:r>
              <a:rPr lang="ru-RU" dirty="0" smtClean="0"/>
              <a:t>Структура кристалла микроконтроллера</a:t>
            </a:r>
            <a:endParaRPr lang="ru-RU" dirty="0"/>
          </a:p>
        </p:txBody>
      </p:sp>
      <p:pic>
        <p:nvPicPr>
          <p:cNvPr id="3074" name="Picture 2" descr="D:\maximmus\Мои документы\Преподаватель\Микроконтроллеры в СМЭ\STM\Лекции\01 Введение\HSW-E-Die-1_c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813" y="2058864"/>
            <a:ext cx="37719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maximmus\Мои документы\Преподаватель\Микроконтроллеры в СМЭ\STM\Лекции\01 Введение\HSW-E-Die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14" y="2043528"/>
            <a:ext cx="3813201" cy="430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10177" y="3891597"/>
            <a:ext cx="508883" cy="5168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745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МК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Первый патент на однокристальную </a:t>
            </a:r>
            <a:r>
              <a:rPr lang="ru-RU" dirty="0" err="1"/>
              <a:t>микроЭВМ</a:t>
            </a:r>
            <a:r>
              <a:rPr lang="ru-RU" dirty="0"/>
              <a:t> был выдан в </a:t>
            </a:r>
            <a:r>
              <a:rPr lang="ru-RU" dirty="0">
                <a:hlinkClick r:id="rId2" tooltip="1971 год"/>
              </a:rPr>
              <a:t>1971 году</a:t>
            </a:r>
            <a:r>
              <a:rPr lang="ru-RU" dirty="0"/>
              <a:t> инженерам М. </a:t>
            </a:r>
            <a:r>
              <a:rPr lang="ru-RU" dirty="0" err="1"/>
              <a:t>Кочрену</a:t>
            </a:r>
            <a:r>
              <a:rPr lang="ru-RU" dirty="0"/>
              <a:t> и Г. Буну, сотрудникам американской </a:t>
            </a:r>
            <a:r>
              <a:rPr lang="ru-RU" dirty="0" err="1">
                <a:hlinkClick r:id="rId3" tooltip="Texas Instruments"/>
              </a:rPr>
              <a:t>Texas</a:t>
            </a:r>
            <a:r>
              <a:rPr lang="ru-RU" dirty="0">
                <a:hlinkClick r:id="rId3" tooltip="Texas Instruments"/>
              </a:rPr>
              <a:t> </a:t>
            </a:r>
            <a:r>
              <a:rPr lang="ru-RU" dirty="0" err="1">
                <a:hlinkClick r:id="rId3" tooltip="Texas Instruments"/>
              </a:rPr>
              <a:t>Instruments</a:t>
            </a:r>
            <a:r>
              <a:rPr lang="ru-RU" dirty="0"/>
              <a:t>. Именно они предложили на одном </a:t>
            </a:r>
            <a:r>
              <a:rPr lang="ru-RU" dirty="0">
                <a:hlinkClick r:id="rId4" tooltip="Кристалл (микроэлектроника)"/>
              </a:rPr>
              <a:t>кристалле</a:t>
            </a:r>
            <a:r>
              <a:rPr lang="ru-RU" dirty="0"/>
              <a:t> разместить не только процессор, но и память с устройствами ввода-вывода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/>
              <a:t>В </a:t>
            </a:r>
            <a:r>
              <a:rPr lang="ru-RU" dirty="0">
                <a:hlinkClick r:id="rId5" tooltip="1976 год"/>
              </a:rPr>
              <a:t>1976 году</a:t>
            </a:r>
            <a:r>
              <a:rPr lang="ru-RU" baseline="30000" dirty="0">
                <a:hlinkClick r:id="rId6"/>
              </a:rPr>
              <a:t>[1]</a:t>
            </a:r>
            <a:r>
              <a:rPr lang="ru-RU" dirty="0"/>
              <a:t> американская фирма </a:t>
            </a:r>
            <a:r>
              <a:rPr lang="ru-RU" dirty="0" err="1">
                <a:hlinkClick r:id="rId7" tooltip="Intel"/>
              </a:rPr>
              <a:t>Intel</a:t>
            </a:r>
            <a:r>
              <a:rPr lang="ru-RU" dirty="0"/>
              <a:t> выпускает микроконтроллер </a:t>
            </a:r>
            <a:r>
              <a:rPr lang="ru-RU" dirty="0">
                <a:hlinkClick r:id="rId8" tooltip="I8048"/>
              </a:rPr>
              <a:t>i8048</a:t>
            </a:r>
            <a:r>
              <a:rPr lang="ru-RU" dirty="0"/>
              <a:t>. В 1978 году фирма </a:t>
            </a:r>
            <a:r>
              <a:rPr lang="ru-RU" dirty="0" err="1"/>
              <a:t>Motorola</a:t>
            </a:r>
            <a:r>
              <a:rPr lang="ru-RU" dirty="0"/>
              <a:t> выпустила свой первый микроконтроллер MC6801, совместимый по системе команд с выпущенным ранее микропроцессором MC6800. Через 4 года, в 1980 году, </a:t>
            </a:r>
            <a:r>
              <a:rPr lang="ru-RU" dirty="0" err="1"/>
              <a:t>Intel</a:t>
            </a:r>
            <a:r>
              <a:rPr lang="ru-RU" dirty="0"/>
              <a:t> выпускает следующий микроконтроллер: </a:t>
            </a:r>
            <a:r>
              <a:rPr lang="ru-RU" dirty="0">
                <a:hlinkClick r:id="rId9" tooltip="Intel 8051"/>
              </a:rPr>
              <a:t>i8051</a:t>
            </a:r>
            <a:r>
              <a:rPr lang="ru-RU" dirty="0"/>
              <a:t>. 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512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 Мура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100954"/>
            <a:ext cx="5869981" cy="4490536"/>
          </a:xfrm>
        </p:spPr>
      </p:pic>
      <p:sp>
        <p:nvSpPr>
          <p:cNvPr id="6" name="Прямоугольник 5"/>
          <p:cNvSpPr/>
          <p:nvPr/>
        </p:nvSpPr>
        <p:spPr>
          <a:xfrm>
            <a:off x="324678" y="1369346"/>
            <a:ext cx="9137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Количество 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3" tooltip="Транзистор"/>
              </a:rPr>
              <a:t>транзисторов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размещаемых на кристалле интегральной схемы, удваивается каждые 24 месяца</a:t>
            </a:r>
          </a:p>
        </p:txBody>
      </p:sp>
    </p:spTree>
    <p:extLst>
      <p:ext uri="{BB962C8B-B14F-4D97-AF65-F5344CB8AC3E}">
        <p14:creationId xmlns:p14="http://schemas.microsoft.com/office/powerpoint/2010/main" val="339831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Классификация </a:t>
            </a:r>
            <a:r>
              <a:rPr lang="ru-RU" dirty="0" smtClean="0"/>
              <a:t>МК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Периферийные (интерфейсные) </a:t>
            </a:r>
            <a:r>
              <a:rPr lang="ru-RU" dirty="0" smtClean="0"/>
              <a:t>МК</a:t>
            </a:r>
            <a:r>
              <a:rPr lang="ru-RU" dirty="0"/>
              <a:t> </a:t>
            </a:r>
            <a:endParaRPr lang="en-US" dirty="0" smtClean="0"/>
          </a:p>
          <a:p>
            <a:r>
              <a:rPr lang="ru-RU" dirty="0"/>
              <a:t>Универсальные 8-разрядные </a:t>
            </a:r>
            <a:r>
              <a:rPr lang="ru-RU" dirty="0" smtClean="0"/>
              <a:t>МК</a:t>
            </a:r>
            <a:r>
              <a:rPr lang="ru-RU" dirty="0"/>
              <a:t> </a:t>
            </a:r>
            <a:endParaRPr lang="en-US" dirty="0" smtClean="0"/>
          </a:p>
          <a:p>
            <a:r>
              <a:rPr lang="ru-RU" dirty="0"/>
              <a:t>Универсальный 16-разрядный </a:t>
            </a:r>
            <a:r>
              <a:rPr lang="ru-RU" dirty="0" smtClean="0"/>
              <a:t>МК.</a:t>
            </a:r>
            <a:endParaRPr lang="en-US" dirty="0" smtClean="0"/>
          </a:p>
          <a:p>
            <a:r>
              <a:rPr lang="ru-RU" dirty="0"/>
              <a:t>Специализированные 32-разрядные </a:t>
            </a:r>
            <a:r>
              <a:rPr lang="ru-RU" dirty="0" smtClean="0"/>
              <a:t>МК</a:t>
            </a:r>
            <a:endParaRPr lang="en-US" dirty="0" smtClean="0"/>
          </a:p>
          <a:p>
            <a:r>
              <a:rPr lang="ru-RU" dirty="0"/>
              <a:t>Цифровые сигнальные процессоры (</a:t>
            </a:r>
            <a:r>
              <a:rPr lang="en-US" dirty="0"/>
              <a:t>DSP — Digital Signal Processor)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05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Архитектуры МК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 tooltip="CISC"/>
              </a:rPr>
              <a:t>CISC</a:t>
            </a:r>
            <a:r>
              <a:rPr lang="en-US" dirty="0"/>
              <a:t> — (Complex Instruction Set Computer) </a:t>
            </a:r>
            <a:r>
              <a:rPr lang="ru-RU" dirty="0"/>
              <a:t>традиционная архитектура с расширенным набором команд.</a:t>
            </a:r>
          </a:p>
          <a:p>
            <a:r>
              <a:rPr lang="en-US" dirty="0" smtClean="0">
                <a:hlinkClick r:id="rId3" tooltip="RISC"/>
              </a:rPr>
              <a:t>RISC</a:t>
            </a:r>
            <a:r>
              <a:rPr lang="en-US" dirty="0"/>
              <a:t> — (Reduced Instruction Set Computer) </a:t>
            </a:r>
            <a:r>
              <a:rPr lang="ru-RU" dirty="0"/>
              <a:t>архитектура с сокращенным набором команд.</a:t>
            </a:r>
          </a:p>
          <a:p>
            <a:r>
              <a:rPr lang="en-US" dirty="0" smtClean="0">
                <a:hlinkClick r:id="rId4" tooltip="ARM (архитектура)"/>
              </a:rPr>
              <a:t>ARM</a:t>
            </a:r>
            <a:r>
              <a:rPr lang="en-US" dirty="0"/>
              <a:t> — (Advanced RISC — machine) </a:t>
            </a:r>
            <a:r>
              <a:rPr lang="ru-RU" dirty="0"/>
              <a:t>усовершенствованная </a:t>
            </a:r>
            <a:r>
              <a:rPr lang="en-US" dirty="0"/>
              <a:t>RISC </a:t>
            </a:r>
            <a:r>
              <a:rPr lang="ru-RU" dirty="0"/>
              <a:t>архитектура.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58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280</TotalTime>
  <Words>109</Words>
  <Application>Microsoft Office PowerPoint</Application>
  <PresentationFormat>Произвольный</PresentationFormat>
  <Paragraphs>40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Грань</vt:lpstr>
      <vt:lpstr>Классификация МК</vt:lpstr>
      <vt:lpstr>Основные типы микросхем</vt:lpstr>
      <vt:lpstr>Особенности работы микропроцессоров</vt:lpstr>
      <vt:lpstr>Особенности работы микроконтроллеров</vt:lpstr>
      <vt:lpstr>Структура кристалла микроконтроллера</vt:lpstr>
      <vt:lpstr>История создания МК</vt:lpstr>
      <vt:lpstr>Закон Мура</vt:lpstr>
      <vt:lpstr>Классификация МК </vt:lpstr>
      <vt:lpstr>Архитектуры МК</vt:lpstr>
      <vt:lpstr>Периферийные устройства в микроконтроллерах</vt:lpstr>
      <vt:lpstr>Типы микроконтроллеров STM</vt:lpstr>
      <vt:lpstr>Презентация PowerPoint</vt:lpstr>
      <vt:lpstr>Средства разработки</vt:lpstr>
      <vt:lpstr>Средства создания программного кода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Классификация МК</dc:title>
  <dc:creator>Пользователь</dc:creator>
  <cp:lastModifiedBy>Давыдов М.В.</cp:lastModifiedBy>
  <cp:revision>9</cp:revision>
  <dcterms:created xsi:type="dcterms:W3CDTF">2017-09-01T05:30:41Z</dcterms:created>
  <dcterms:modified xsi:type="dcterms:W3CDTF">2017-09-01T11:52:45Z</dcterms:modified>
</cp:coreProperties>
</file>