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63" r:id="rId1"/>
  </p:sldMasterIdLst>
  <p:sldIdLst>
    <p:sldId id="256" r:id="rId2"/>
    <p:sldId id="260" r:id="rId3"/>
    <p:sldId id="261" r:id="rId4"/>
    <p:sldId id="263" r:id="rId5"/>
    <p:sldId id="257" r:id="rId6"/>
    <p:sldId id="258" r:id="rId7"/>
    <p:sldId id="259" r:id="rId8"/>
    <p:sldId id="267" r:id="rId9"/>
    <p:sldId id="268" r:id="rId10"/>
    <p:sldId id="264" r:id="rId11"/>
    <p:sldId id="269" r:id="rId12"/>
    <p:sldId id="265" r:id="rId13"/>
    <p:sldId id="266" r:id="rId14"/>
    <p:sldId id="270" r:id="rId15"/>
    <p:sldId id="271" r:id="rId16"/>
    <p:sldId id="272" r:id="rId17"/>
    <p:sldId id="273" r:id="rId18"/>
    <p:sldId id="274" r:id="rId19"/>
    <p:sldId id="275" r:id="rId20"/>
    <p:sldId id="262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71" autoAdjust="0"/>
    <p:restoredTop sz="94660"/>
  </p:normalViewPr>
  <p:slideViewPr>
    <p:cSldViewPr snapToGrid="0">
      <p:cViewPr varScale="1">
        <p:scale>
          <a:sx n="96" d="100"/>
          <a:sy n="96" d="100"/>
        </p:scale>
        <p:origin x="8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98285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14012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753241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95696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145756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73315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49788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4496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70751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85526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8/31/2017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9837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8/31/2017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81280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8/31/2017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5333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8/31/2017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2757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8/31/2017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53795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8/31/2017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17843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8/31/2017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8351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4" r:id="rId1"/>
    <p:sldLayoutId id="2147483865" r:id="rId2"/>
    <p:sldLayoutId id="2147483866" r:id="rId3"/>
    <p:sldLayoutId id="2147483867" r:id="rId4"/>
    <p:sldLayoutId id="2147483868" r:id="rId5"/>
    <p:sldLayoutId id="2147483869" r:id="rId6"/>
    <p:sldLayoutId id="2147483870" r:id="rId7"/>
    <p:sldLayoutId id="2147483871" r:id="rId8"/>
    <p:sldLayoutId id="2147483872" r:id="rId9"/>
    <p:sldLayoutId id="2147483873" r:id="rId10"/>
    <p:sldLayoutId id="2147483874" r:id="rId11"/>
    <p:sldLayoutId id="2147483875" r:id="rId12"/>
    <p:sldLayoutId id="2147483876" r:id="rId13"/>
    <p:sldLayoutId id="2147483877" r:id="rId14"/>
    <p:sldLayoutId id="2147483878" r:id="rId15"/>
    <p:sldLayoutId id="214748387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General-purpose I/</a:t>
            </a:r>
            <a:r>
              <a:rPr lang="en-US" dirty="0" err="1"/>
              <a:t>Os</a:t>
            </a:r>
            <a:r>
              <a:rPr lang="en-US" dirty="0"/>
              <a:t> (GPIO)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33283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Alternate function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104" y="1562653"/>
            <a:ext cx="8954964" cy="4649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7785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22583"/>
            <a:ext cx="8596668" cy="692426"/>
          </a:xfrm>
        </p:spPr>
        <p:txBody>
          <a:bodyPr/>
          <a:lstStyle/>
          <a:p>
            <a:r>
              <a:rPr lang="en-US" dirty="0"/>
              <a:t>Alternate function configuration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4424984"/>
            <a:ext cx="10712909" cy="2433016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The </a:t>
            </a:r>
            <a:r>
              <a:rPr lang="en-US" dirty="0"/>
              <a:t>output buffer can be configured as open-drain or push-pull</a:t>
            </a:r>
          </a:p>
          <a:p>
            <a:r>
              <a:rPr lang="en-US" dirty="0" smtClean="0"/>
              <a:t>The </a:t>
            </a:r>
            <a:r>
              <a:rPr lang="en-US" dirty="0"/>
              <a:t>output buffer is driven by the signal coming from the peripheral (transmitter </a:t>
            </a:r>
            <a:r>
              <a:rPr lang="en-US" dirty="0" smtClean="0"/>
              <a:t>enable and </a:t>
            </a:r>
            <a:r>
              <a:rPr lang="en-US" dirty="0"/>
              <a:t>data)</a:t>
            </a:r>
          </a:p>
          <a:p>
            <a:r>
              <a:rPr lang="en-US" dirty="0" smtClean="0"/>
              <a:t>The </a:t>
            </a:r>
            <a:r>
              <a:rPr lang="en-US" dirty="0"/>
              <a:t>Schmitt trigger input is activated</a:t>
            </a:r>
          </a:p>
          <a:p>
            <a:r>
              <a:rPr lang="en-US" dirty="0" smtClean="0"/>
              <a:t>The </a:t>
            </a:r>
            <a:r>
              <a:rPr lang="en-US" dirty="0"/>
              <a:t>weak pull-up and pull-down resistors are activated or not depending on the </a:t>
            </a:r>
            <a:r>
              <a:rPr lang="en-US" dirty="0" smtClean="0"/>
              <a:t>value in </a:t>
            </a:r>
            <a:r>
              <a:rPr lang="en-US" dirty="0"/>
              <a:t>the </a:t>
            </a:r>
            <a:r>
              <a:rPr lang="en-US" dirty="0" err="1"/>
              <a:t>GPIOx_PUPDR</a:t>
            </a:r>
            <a:r>
              <a:rPr lang="en-US" dirty="0"/>
              <a:t> register</a:t>
            </a:r>
          </a:p>
          <a:p>
            <a:r>
              <a:rPr lang="en-US" dirty="0" smtClean="0"/>
              <a:t>The </a:t>
            </a:r>
            <a:r>
              <a:rPr lang="en-US" dirty="0"/>
              <a:t>data present on the I/O pin are sampled into the input data register every </a:t>
            </a:r>
            <a:r>
              <a:rPr lang="en-US" dirty="0" smtClean="0"/>
              <a:t>AHB1 clock </a:t>
            </a:r>
            <a:r>
              <a:rPr lang="en-US" dirty="0"/>
              <a:t>cycle</a:t>
            </a:r>
          </a:p>
          <a:p>
            <a:r>
              <a:rPr lang="en-US" dirty="0" smtClean="0"/>
              <a:t>A </a:t>
            </a:r>
            <a:r>
              <a:rPr lang="en-US" dirty="0"/>
              <a:t>read access to the input data register gets the I/O state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2828" y="815009"/>
            <a:ext cx="7324725" cy="3609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062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Special considerations for I/O pins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5679" y="1611795"/>
            <a:ext cx="8432435" cy="4232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2516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Special considerations for HSE/LSI pins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7334" y="1673570"/>
            <a:ext cx="8764840" cy="4387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4012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7943" y="23053"/>
            <a:ext cx="8596668" cy="1320800"/>
          </a:xfrm>
        </p:spPr>
        <p:txBody>
          <a:bodyPr/>
          <a:lstStyle/>
          <a:p>
            <a:r>
              <a:rPr lang="en-US" dirty="0"/>
              <a:t>Analog configuration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4436303"/>
            <a:ext cx="8596668" cy="2421697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</a:t>
            </a:r>
            <a:r>
              <a:rPr lang="en-US" dirty="0"/>
              <a:t>output buffer is disabled</a:t>
            </a:r>
          </a:p>
          <a:p>
            <a:r>
              <a:rPr lang="en-US" dirty="0" smtClean="0"/>
              <a:t>The </a:t>
            </a:r>
            <a:r>
              <a:rPr lang="en-US" dirty="0"/>
              <a:t>Schmitt trigger input is deactivated, providing zero consumption for every analog</a:t>
            </a:r>
          </a:p>
          <a:p>
            <a:r>
              <a:rPr lang="en-US" dirty="0"/>
              <a:t>value of the I/O pin. </a:t>
            </a:r>
            <a:r>
              <a:rPr lang="en-US" dirty="0" smtClean="0"/>
              <a:t>The </a:t>
            </a:r>
            <a:r>
              <a:rPr lang="en-US" dirty="0"/>
              <a:t>output of the Schmitt trigger is forced to a constant value (0).</a:t>
            </a:r>
          </a:p>
          <a:p>
            <a:r>
              <a:rPr lang="en-US" dirty="0" smtClean="0"/>
              <a:t>The </a:t>
            </a:r>
            <a:r>
              <a:rPr lang="en-US" dirty="0"/>
              <a:t>weak pull-up and pull-down resistors are disabled</a:t>
            </a:r>
          </a:p>
          <a:p>
            <a:r>
              <a:rPr lang="en-US" dirty="0" smtClean="0"/>
              <a:t>Read </a:t>
            </a:r>
            <a:r>
              <a:rPr lang="en-US" dirty="0"/>
              <a:t>access to the input data register gets the value “0”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34" y="683453"/>
            <a:ext cx="7058025" cy="3752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0212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Структура для настройки порта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2170528"/>
            <a:ext cx="11249623" cy="3880773"/>
          </a:xfrm>
        </p:spPr>
        <p:txBody>
          <a:bodyPr>
            <a:normAutofit/>
          </a:bodyPr>
          <a:lstStyle/>
          <a:p>
            <a:r>
              <a:rPr lang="en-US" b="1" dirty="0" err="1"/>
              <a:t>typedef</a:t>
            </a:r>
            <a:r>
              <a:rPr lang="en-US" b="1" dirty="0"/>
              <a:t> </a:t>
            </a:r>
            <a:r>
              <a:rPr lang="en-US" b="1" dirty="0" err="1"/>
              <a:t>struct</a:t>
            </a:r>
            <a:endParaRPr lang="en-US" b="1" dirty="0"/>
          </a:p>
          <a:p>
            <a:r>
              <a:rPr lang="ru-RU" dirty="0"/>
              <a:t>{</a:t>
            </a:r>
          </a:p>
          <a:p>
            <a:r>
              <a:rPr lang="en-US" dirty="0"/>
              <a:t>  uint32_t </a:t>
            </a:r>
            <a:r>
              <a:rPr lang="en-US" dirty="0" err="1"/>
              <a:t>GPIO_Pin</a:t>
            </a:r>
            <a:r>
              <a:rPr lang="en-US" dirty="0"/>
              <a:t>;              /*!&lt; Specifies the GPIO pins to be configured</a:t>
            </a:r>
            <a:r>
              <a:rPr lang="en-US" dirty="0" smtClean="0"/>
              <a:t>.                                        </a:t>
            </a:r>
            <a:endParaRPr lang="ru-RU" dirty="0"/>
          </a:p>
          <a:p>
            <a:r>
              <a:rPr lang="en-US" dirty="0"/>
              <a:t>  </a:t>
            </a:r>
            <a:r>
              <a:rPr lang="en-US" dirty="0" err="1"/>
              <a:t>GPIOMode_TypeDef</a:t>
            </a:r>
            <a:r>
              <a:rPr lang="en-US" dirty="0"/>
              <a:t> </a:t>
            </a:r>
            <a:r>
              <a:rPr lang="en-US" dirty="0" err="1"/>
              <a:t>GPIO_Mode</a:t>
            </a:r>
            <a:r>
              <a:rPr lang="en-US" dirty="0"/>
              <a:t>;     /*!&lt; Specifies the operating mode for the selected pins</a:t>
            </a:r>
            <a:r>
              <a:rPr lang="en-US" dirty="0" smtClean="0"/>
              <a:t>. </a:t>
            </a:r>
            <a:endParaRPr lang="ru-RU" dirty="0"/>
          </a:p>
          <a:p>
            <a:r>
              <a:rPr lang="en-US" dirty="0"/>
              <a:t>  </a:t>
            </a:r>
            <a:r>
              <a:rPr lang="en-US" dirty="0" err="1"/>
              <a:t>GPIOSpeed_TypeDef</a:t>
            </a:r>
            <a:r>
              <a:rPr lang="en-US" dirty="0"/>
              <a:t> </a:t>
            </a:r>
            <a:r>
              <a:rPr lang="en-US" dirty="0" err="1"/>
              <a:t>GPIO_Speed</a:t>
            </a:r>
            <a:r>
              <a:rPr lang="en-US" dirty="0"/>
              <a:t>;   /*!&lt; Specifies the speed for the selected pins.</a:t>
            </a:r>
          </a:p>
          <a:p>
            <a:r>
              <a:rPr lang="en-US" dirty="0" smtClean="0"/>
              <a:t>  </a:t>
            </a:r>
            <a:r>
              <a:rPr lang="en-US" dirty="0" err="1" smtClean="0"/>
              <a:t>GPIOOType_TypeDef</a:t>
            </a:r>
            <a:r>
              <a:rPr lang="en-US" dirty="0" smtClean="0"/>
              <a:t> </a:t>
            </a:r>
            <a:r>
              <a:rPr lang="en-US" dirty="0" err="1"/>
              <a:t>GPIO_OType</a:t>
            </a:r>
            <a:r>
              <a:rPr lang="en-US" dirty="0"/>
              <a:t>;   /*!&lt; Specifies the operating output type for the selected pins.</a:t>
            </a:r>
          </a:p>
          <a:p>
            <a:r>
              <a:rPr lang="en-US" dirty="0" smtClean="0"/>
              <a:t>  </a:t>
            </a:r>
            <a:r>
              <a:rPr lang="en-US" dirty="0" err="1"/>
              <a:t>GPIOPuPd_TypeDef</a:t>
            </a:r>
            <a:r>
              <a:rPr lang="en-US" dirty="0"/>
              <a:t> </a:t>
            </a:r>
            <a:r>
              <a:rPr lang="en-US" dirty="0" err="1"/>
              <a:t>GPIO_PuPd</a:t>
            </a:r>
            <a:r>
              <a:rPr lang="en-US" dirty="0"/>
              <a:t>;     /*!&lt; Specifies the operating Pull-up/Pull down for the selected pins.</a:t>
            </a:r>
          </a:p>
          <a:p>
            <a:r>
              <a:rPr lang="en-US" dirty="0" smtClean="0"/>
              <a:t>}</a:t>
            </a:r>
            <a:r>
              <a:rPr lang="en-US" dirty="0" err="1"/>
              <a:t>GPIO_InitTypeDef</a:t>
            </a:r>
            <a:r>
              <a:rPr lang="en-US" dirty="0"/>
              <a:t>;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6600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GPIO_Mode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err="1"/>
              <a:t>typedef</a:t>
            </a:r>
            <a:r>
              <a:rPr lang="en-US" b="1" dirty="0"/>
              <a:t> </a:t>
            </a:r>
            <a:r>
              <a:rPr lang="en-US" b="1" dirty="0" err="1"/>
              <a:t>enum</a:t>
            </a:r>
            <a:endParaRPr lang="en-US" b="1" dirty="0"/>
          </a:p>
          <a:p>
            <a:r>
              <a:rPr lang="ru-RU" dirty="0"/>
              <a:t>{ </a:t>
            </a:r>
          </a:p>
          <a:p>
            <a:r>
              <a:rPr lang="it-IT" dirty="0"/>
              <a:t>  </a:t>
            </a:r>
            <a:r>
              <a:rPr lang="it-IT" i="1" dirty="0"/>
              <a:t>GPIO_Mode_IN   = 0x00, /*!&lt; GPIO Input Mode */</a:t>
            </a:r>
          </a:p>
          <a:p>
            <a:r>
              <a:rPr lang="en-US" dirty="0"/>
              <a:t>  </a:t>
            </a:r>
            <a:r>
              <a:rPr lang="en-US" i="1" dirty="0" err="1"/>
              <a:t>GPIO_Mode_OUT</a:t>
            </a:r>
            <a:r>
              <a:rPr lang="en-US" i="1" dirty="0"/>
              <a:t>  = 0x01, /*!&lt; GPIO Output Mode */</a:t>
            </a:r>
          </a:p>
          <a:p>
            <a:r>
              <a:rPr lang="en-US" dirty="0"/>
              <a:t>  </a:t>
            </a:r>
            <a:r>
              <a:rPr lang="en-US" i="1" dirty="0" err="1"/>
              <a:t>GPIO_Mode_AF</a:t>
            </a:r>
            <a:r>
              <a:rPr lang="en-US" i="1" dirty="0"/>
              <a:t>   = 0x02, /*!&lt; GPIO Alternate function Mode */</a:t>
            </a:r>
          </a:p>
          <a:p>
            <a:r>
              <a:rPr lang="fr-FR" dirty="0"/>
              <a:t>  </a:t>
            </a:r>
            <a:r>
              <a:rPr lang="fr-FR" i="1" dirty="0"/>
              <a:t>GPIO_Mode_AN   = 0x03  /*!&lt; GPIO Analog Mode */</a:t>
            </a:r>
          </a:p>
          <a:p>
            <a:r>
              <a:rPr lang="en-US" dirty="0"/>
              <a:t>}</a:t>
            </a:r>
            <a:r>
              <a:rPr lang="en-US" dirty="0" err="1"/>
              <a:t>GPIOMode_TypeDef</a:t>
            </a:r>
            <a:r>
              <a:rPr lang="en-US" dirty="0"/>
              <a:t>;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3293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GPIO_Speed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err="1"/>
              <a:t>typedef</a:t>
            </a:r>
            <a:r>
              <a:rPr lang="en-US" b="1" dirty="0"/>
              <a:t> </a:t>
            </a:r>
            <a:r>
              <a:rPr lang="en-US" b="1" dirty="0" err="1"/>
              <a:t>enum</a:t>
            </a:r>
            <a:endParaRPr lang="en-US" b="1" dirty="0"/>
          </a:p>
          <a:p>
            <a:r>
              <a:rPr lang="ru-RU" dirty="0"/>
              <a:t>{ </a:t>
            </a:r>
          </a:p>
          <a:p>
            <a:r>
              <a:rPr lang="en-US" dirty="0"/>
              <a:t>  </a:t>
            </a:r>
            <a:r>
              <a:rPr lang="en-US" i="1" dirty="0"/>
              <a:t>GPIO_Speed_2MHz   = 0x00, /*!&lt; Low speed */</a:t>
            </a:r>
          </a:p>
          <a:p>
            <a:r>
              <a:rPr lang="en-US" dirty="0"/>
              <a:t>  </a:t>
            </a:r>
            <a:r>
              <a:rPr lang="en-US" i="1" dirty="0"/>
              <a:t>GPIO_Speed_25MHz  = 0x01, /*!&lt; Medium speed */</a:t>
            </a:r>
          </a:p>
          <a:p>
            <a:r>
              <a:rPr lang="en-US" dirty="0"/>
              <a:t>  </a:t>
            </a:r>
            <a:r>
              <a:rPr lang="en-US" i="1" dirty="0"/>
              <a:t>GPIO_Speed_50MHz  = 0x02, /*!&lt; Fast speed */</a:t>
            </a:r>
          </a:p>
          <a:p>
            <a:r>
              <a:rPr lang="en-US" dirty="0"/>
              <a:t>  </a:t>
            </a:r>
            <a:r>
              <a:rPr lang="en-US" i="1" dirty="0"/>
              <a:t>GPIO_Speed_100MHz = 0x03  /*!&lt; High speed on 30 pF (80 MHz Output max speed on 15 pF) */</a:t>
            </a:r>
          </a:p>
          <a:p>
            <a:r>
              <a:rPr lang="en-US" dirty="0"/>
              <a:t>}</a:t>
            </a:r>
            <a:r>
              <a:rPr lang="en-US" dirty="0" err="1"/>
              <a:t>GPIOSpeed_TypeDef</a:t>
            </a:r>
            <a:r>
              <a:rPr lang="en-US" dirty="0"/>
              <a:t>;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2903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GPIO_OType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err="1"/>
              <a:t>typedef</a:t>
            </a:r>
            <a:r>
              <a:rPr lang="en-US" b="1" dirty="0"/>
              <a:t> </a:t>
            </a:r>
            <a:r>
              <a:rPr lang="en-US" b="1" dirty="0" err="1"/>
              <a:t>enum</a:t>
            </a:r>
            <a:endParaRPr lang="en-US" b="1" dirty="0"/>
          </a:p>
          <a:p>
            <a:r>
              <a:rPr lang="ru-RU" dirty="0"/>
              <a:t>{ </a:t>
            </a:r>
          </a:p>
          <a:p>
            <a:r>
              <a:rPr lang="en-US" dirty="0"/>
              <a:t>  </a:t>
            </a:r>
            <a:r>
              <a:rPr lang="en-US" i="1" dirty="0" err="1"/>
              <a:t>GPIO_OType_PP</a:t>
            </a:r>
            <a:r>
              <a:rPr lang="en-US" i="1" dirty="0"/>
              <a:t> = 0x00,</a:t>
            </a:r>
          </a:p>
          <a:p>
            <a:r>
              <a:rPr lang="en-US" dirty="0"/>
              <a:t>  </a:t>
            </a:r>
            <a:r>
              <a:rPr lang="en-US" i="1" dirty="0" err="1"/>
              <a:t>GPIO_OType_OD</a:t>
            </a:r>
            <a:r>
              <a:rPr lang="en-US" i="1" dirty="0"/>
              <a:t> = 0x01</a:t>
            </a:r>
          </a:p>
          <a:p>
            <a:r>
              <a:rPr lang="en-US" dirty="0"/>
              <a:t>}</a:t>
            </a:r>
            <a:r>
              <a:rPr lang="en-US" dirty="0" err="1"/>
              <a:t>GPIOOType_TypeDef</a:t>
            </a:r>
            <a:r>
              <a:rPr lang="en-US" dirty="0"/>
              <a:t>;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2090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GPIO_PuPd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err="1"/>
              <a:t>typedef</a:t>
            </a:r>
            <a:r>
              <a:rPr lang="en-US" b="1" dirty="0"/>
              <a:t> </a:t>
            </a:r>
            <a:r>
              <a:rPr lang="en-US" b="1" dirty="0" err="1"/>
              <a:t>enum</a:t>
            </a:r>
            <a:endParaRPr lang="en-US" b="1" dirty="0"/>
          </a:p>
          <a:p>
            <a:r>
              <a:rPr lang="ru-RU" dirty="0"/>
              <a:t>{ </a:t>
            </a:r>
          </a:p>
          <a:p>
            <a:r>
              <a:rPr lang="en-US" dirty="0"/>
              <a:t>  </a:t>
            </a:r>
            <a:r>
              <a:rPr lang="en-US" i="1" dirty="0" err="1"/>
              <a:t>GPIO_PuPd_NOPULL</a:t>
            </a:r>
            <a:r>
              <a:rPr lang="en-US" i="1" dirty="0"/>
              <a:t> = 0x00,</a:t>
            </a:r>
          </a:p>
          <a:p>
            <a:r>
              <a:rPr lang="en-US" dirty="0"/>
              <a:t>  </a:t>
            </a:r>
            <a:r>
              <a:rPr lang="en-US" i="1" dirty="0" err="1"/>
              <a:t>GPIO_PuPd_UP</a:t>
            </a:r>
            <a:r>
              <a:rPr lang="en-US" i="1" dirty="0"/>
              <a:t>     = 0x01,</a:t>
            </a:r>
          </a:p>
          <a:p>
            <a:r>
              <a:rPr lang="en-US" dirty="0"/>
              <a:t>  </a:t>
            </a:r>
            <a:r>
              <a:rPr lang="en-US" i="1" dirty="0" err="1"/>
              <a:t>GPIO_PuPd_DOWN</a:t>
            </a:r>
            <a:r>
              <a:rPr lang="en-US" i="1" dirty="0"/>
              <a:t>   = 0x02</a:t>
            </a:r>
          </a:p>
          <a:p>
            <a:r>
              <a:rPr lang="en-US" dirty="0"/>
              <a:t>}</a:t>
            </a:r>
            <a:r>
              <a:rPr lang="en-US" dirty="0" err="1"/>
              <a:t>GPIOPuPd_TypeDef</a:t>
            </a:r>
            <a:r>
              <a:rPr lang="en-US" dirty="0"/>
              <a:t>;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6492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STM32F407G-DISC1 Discovery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8" name="Picture 4" descr="Картинки по запросу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7105" y="2190539"/>
            <a:ext cx="5238750" cy="333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0456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GPIO_</a:t>
            </a:r>
            <a:r>
              <a:rPr lang="en-US" dirty="0" err="1"/>
              <a:t>Init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792842"/>
            <a:ext cx="8596668" cy="4886254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20000"/>
              </a:lnSpc>
            </a:pPr>
            <a:r>
              <a:rPr lang="en-US" sz="5600" dirty="0"/>
              <a:t>void </a:t>
            </a:r>
            <a:r>
              <a:rPr lang="en-US" sz="5600" dirty="0" err="1"/>
              <a:t>LED_Init</a:t>
            </a:r>
            <a:r>
              <a:rPr lang="en-US" sz="5600" dirty="0"/>
              <a:t>(void</a:t>
            </a:r>
            <a:r>
              <a:rPr lang="en-US" sz="5600" dirty="0" smtClean="0"/>
              <a:t>)</a:t>
            </a:r>
            <a:r>
              <a:rPr lang="ru-RU" sz="5600" dirty="0" smtClean="0"/>
              <a:t> </a:t>
            </a:r>
          </a:p>
          <a:p>
            <a:pPr>
              <a:lnSpc>
                <a:spcPct val="120000"/>
              </a:lnSpc>
            </a:pPr>
            <a:r>
              <a:rPr lang="en-US" sz="5600" dirty="0" smtClean="0"/>
              <a:t>{</a:t>
            </a:r>
            <a:endParaRPr lang="en-US" sz="5600" dirty="0"/>
          </a:p>
          <a:p>
            <a:pPr>
              <a:lnSpc>
                <a:spcPct val="120000"/>
              </a:lnSpc>
            </a:pPr>
            <a:r>
              <a:rPr lang="en-US" sz="5600" dirty="0"/>
              <a:t>	</a:t>
            </a:r>
            <a:r>
              <a:rPr lang="en-US" sz="5600" dirty="0" err="1"/>
              <a:t>GPIO_InitTypeDef</a:t>
            </a:r>
            <a:r>
              <a:rPr lang="en-US" sz="5600" dirty="0"/>
              <a:t> </a:t>
            </a:r>
            <a:r>
              <a:rPr lang="ru-RU" sz="5600" dirty="0" smtClean="0"/>
              <a:t>   </a:t>
            </a:r>
            <a:r>
              <a:rPr lang="en-US" sz="5600" dirty="0" err="1" smtClean="0"/>
              <a:t>GPIO_InitStruct</a:t>
            </a:r>
            <a:r>
              <a:rPr lang="en-US" sz="5600" dirty="0"/>
              <a:t>; //</a:t>
            </a:r>
            <a:r>
              <a:rPr lang="ru-RU" sz="5600" dirty="0"/>
              <a:t>Структура для настройки порта</a:t>
            </a:r>
          </a:p>
          <a:p>
            <a:pPr>
              <a:lnSpc>
                <a:spcPct val="120000"/>
              </a:lnSpc>
            </a:pPr>
            <a:r>
              <a:rPr lang="ru-RU" sz="5600" dirty="0"/>
              <a:t>	</a:t>
            </a:r>
            <a:r>
              <a:rPr lang="en-US" sz="5600" dirty="0"/>
              <a:t>RCC_AHB1PeriphClockCmd(RCC_AHB1Periph_GPIOD, ENABLE); //</a:t>
            </a:r>
            <a:r>
              <a:rPr lang="ru-RU" sz="5600" dirty="0"/>
              <a:t>Включаем тактирование порта </a:t>
            </a:r>
            <a:r>
              <a:rPr lang="en-US" sz="5600" dirty="0"/>
              <a:t>GPIOD</a:t>
            </a:r>
          </a:p>
          <a:p>
            <a:pPr>
              <a:lnSpc>
                <a:spcPct val="120000"/>
              </a:lnSpc>
            </a:pPr>
            <a:r>
              <a:rPr lang="en-US" sz="5600" dirty="0"/>
              <a:t>	</a:t>
            </a:r>
            <a:r>
              <a:rPr lang="en-US" sz="5600" dirty="0" err="1"/>
              <a:t>GPIO_InitStruct.GPIO_Pin</a:t>
            </a:r>
            <a:r>
              <a:rPr lang="en-US" sz="5600" dirty="0"/>
              <a:t> =  GPIO_Pin_12; 		//</a:t>
            </a:r>
            <a:r>
              <a:rPr lang="ru-RU" sz="5600" dirty="0"/>
              <a:t>Указываем, что настраиваем вывод </a:t>
            </a:r>
            <a:r>
              <a:rPr lang="en-US" sz="5600" dirty="0"/>
              <a:t>D12</a:t>
            </a:r>
          </a:p>
          <a:p>
            <a:pPr>
              <a:lnSpc>
                <a:spcPct val="120000"/>
              </a:lnSpc>
            </a:pPr>
            <a:r>
              <a:rPr lang="en-US" sz="5600" dirty="0"/>
              <a:t>	</a:t>
            </a:r>
            <a:r>
              <a:rPr lang="en-US" sz="5600" dirty="0" err="1"/>
              <a:t>GPIO_InitStruct.GPIO_Mode</a:t>
            </a:r>
            <a:r>
              <a:rPr lang="en-US" sz="5600" dirty="0"/>
              <a:t> = </a:t>
            </a:r>
            <a:r>
              <a:rPr lang="en-US" sz="5600" dirty="0" err="1"/>
              <a:t>GPIO_Mode_OUT</a:t>
            </a:r>
            <a:r>
              <a:rPr lang="en-US" sz="5600" dirty="0"/>
              <a:t>; 		//</a:t>
            </a:r>
            <a:r>
              <a:rPr lang="ru-RU" sz="5600" dirty="0"/>
              <a:t>Указываем, что используем его как выход</a:t>
            </a:r>
          </a:p>
          <a:p>
            <a:pPr>
              <a:lnSpc>
                <a:spcPct val="120000"/>
              </a:lnSpc>
            </a:pPr>
            <a:r>
              <a:rPr lang="ru-RU" sz="5600" dirty="0"/>
              <a:t>	</a:t>
            </a:r>
            <a:r>
              <a:rPr lang="en-US" sz="5600" dirty="0" err="1"/>
              <a:t>GPIO_InitStruct.GPIO_Speed</a:t>
            </a:r>
            <a:r>
              <a:rPr lang="en-US" sz="5600" dirty="0"/>
              <a:t> = GPIO_Speed_50MHz; 	//</a:t>
            </a:r>
            <a:r>
              <a:rPr lang="ru-RU" sz="5600" dirty="0"/>
              <a:t>Указываем скорость порта (50 МГц)</a:t>
            </a:r>
          </a:p>
          <a:p>
            <a:pPr>
              <a:lnSpc>
                <a:spcPct val="120000"/>
              </a:lnSpc>
            </a:pPr>
            <a:r>
              <a:rPr lang="ru-RU" sz="5600" dirty="0"/>
              <a:t>	</a:t>
            </a:r>
            <a:r>
              <a:rPr lang="en-US" sz="5600" dirty="0" err="1"/>
              <a:t>GPIO_InitStruct.GPIO_OType</a:t>
            </a:r>
            <a:r>
              <a:rPr lang="en-US" sz="5600" dirty="0"/>
              <a:t> = </a:t>
            </a:r>
            <a:r>
              <a:rPr lang="en-US" sz="5600" dirty="0" err="1"/>
              <a:t>GPIO_OType_PP</a:t>
            </a:r>
            <a:r>
              <a:rPr lang="en-US" sz="5600" dirty="0"/>
              <a:t>; 	//</a:t>
            </a:r>
            <a:r>
              <a:rPr lang="ru-RU" sz="5600" dirty="0"/>
              <a:t>Указываем тип порта как двухтактный</a:t>
            </a:r>
          </a:p>
          <a:p>
            <a:pPr>
              <a:lnSpc>
                <a:spcPct val="120000"/>
              </a:lnSpc>
            </a:pPr>
            <a:r>
              <a:rPr lang="ru-RU" sz="5600" dirty="0"/>
              <a:t>	</a:t>
            </a:r>
            <a:r>
              <a:rPr lang="en-US" sz="5600" dirty="0" err="1"/>
              <a:t>GPIO_InitStruct.GPIO_PuPd</a:t>
            </a:r>
            <a:r>
              <a:rPr lang="en-US" sz="5600" dirty="0"/>
              <a:t> = </a:t>
            </a:r>
            <a:r>
              <a:rPr lang="en-US" sz="5600" dirty="0" err="1"/>
              <a:t>GPIO_PuPd_NOPULL</a:t>
            </a:r>
            <a:r>
              <a:rPr lang="en-US" sz="5600" dirty="0"/>
              <a:t>; 	//</a:t>
            </a:r>
            <a:r>
              <a:rPr lang="ru-RU" sz="5600" dirty="0"/>
              <a:t>Указываем, что подтяжка не нужна</a:t>
            </a:r>
          </a:p>
          <a:p>
            <a:pPr>
              <a:lnSpc>
                <a:spcPct val="120000"/>
              </a:lnSpc>
            </a:pPr>
            <a:endParaRPr lang="ru-RU" sz="5600" dirty="0"/>
          </a:p>
          <a:p>
            <a:pPr>
              <a:lnSpc>
                <a:spcPct val="120000"/>
              </a:lnSpc>
            </a:pPr>
            <a:r>
              <a:rPr lang="ru-RU" sz="5600" dirty="0"/>
              <a:t>	</a:t>
            </a:r>
            <a:r>
              <a:rPr lang="en-US" sz="5600" dirty="0" err="1" smtClean="0"/>
              <a:t>GPIO_Init</a:t>
            </a:r>
            <a:r>
              <a:rPr lang="en-US" sz="5600" dirty="0" smtClean="0"/>
              <a:t>(GPIOD</a:t>
            </a:r>
            <a:r>
              <a:rPr lang="en-US" sz="5600" dirty="0"/>
              <a:t>, &amp;</a:t>
            </a:r>
            <a:r>
              <a:rPr lang="en-US" sz="5600" dirty="0" err="1"/>
              <a:t>GPIO_InitStruct</a:t>
            </a:r>
            <a:r>
              <a:rPr lang="en-US" sz="5600" dirty="0"/>
              <a:t>);</a:t>
            </a:r>
          </a:p>
          <a:p>
            <a:pPr>
              <a:lnSpc>
                <a:spcPct val="120000"/>
              </a:lnSpc>
            </a:pPr>
            <a:r>
              <a:rPr lang="en-US" sz="5600" dirty="0"/>
              <a:t>	</a:t>
            </a:r>
            <a:r>
              <a:rPr lang="en-US" sz="5600" dirty="0" err="1"/>
              <a:t>GPIO_ResetBits</a:t>
            </a:r>
            <a:r>
              <a:rPr lang="en-US" sz="5600" dirty="0"/>
              <a:t>(GPIOD, GPIO_Pin_12); //</a:t>
            </a:r>
            <a:r>
              <a:rPr lang="ru-RU" sz="5600" dirty="0" err="1"/>
              <a:t>Устанавляваем</a:t>
            </a:r>
            <a:r>
              <a:rPr lang="ru-RU" sz="5600" dirty="0"/>
              <a:t> вывод 12 порта в </a:t>
            </a:r>
            <a:r>
              <a:rPr lang="ru-RU" sz="5600" dirty="0" smtClean="0"/>
              <a:t>нуль </a:t>
            </a:r>
          </a:p>
          <a:p>
            <a:pPr>
              <a:lnSpc>
                <a:spcPct val="120000"/>
              </a:lnSpc>
            </a:pPr>
            <a:r>
              <a:rPr lang="ru-RU" sz="5600" dirty="0" smtClean="0"/>
              <a:t>}</a:t>
            </a:r>
            <a:endParaRPr lang="ru-RU" sz="5600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50948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STM32F407xx package information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34" y="1516893"/>
            <a:ext cx="7228255" cy="235617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334" y="4146944"/>
            <a:ext cx="6838950" cy="126682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75668" y="4716099"/>
            <a:ext cx="4829175" cy="1943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1938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34" y="2107095"/>
            <a:ext cx="7924800" cy="357187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</a:t>
            </a:r>
            <a:r>
              <a:rPr lang="en-US" dirty="0"/>
              <a:t>features</a:t>
            </a:r>
            <a:r>
              <a:rPr lang="en-US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2665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GPIO main </a:t>
            </a:r>
            <a:r>
              <a:rPr lang="en-US" dirty="0" smtClean="0"/>
              <a:t>features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• </a:t>
            </a:r>
            <a:r>
              <a:rPr lang="en-US" dirty="0"/>
              <a:t>Up to 16 I/</a:t>
            </a:r>
            <a:r>
              <a:rPr lang="en-US" dirty="0" err="1"/>
              <a:t>Os</a:t>
            </a:r>
            <a:r>
              <a:rPr lang="en-US" dirty="0"/>
              <a:t> under control</a:t>
            </a:r>
          </a:p>
          <a:p>
            <a:r>
              <a:rPr lang="en-US" dirty="0"/>
              <a:t>• Output states: push-pull or open drain + pull-up/down</a:t>
            </a:r>
          </a:p>
          <a:p>
            <a:r>
              <a:rPr lang="en-US" dirty="0" smtClean="0"/>
              <a:t>• </a:t>
            </a:r>
            <a:r>
              <a:rPr lang="en-US" dirty="0"/>
              <a:t>Input states: floating, pull-up/down, analog</a:t>
            </a:r>
          </a:p>
          <a:p>
            <a:r>
              <a:rPr lang="en-US" dirty="0" smtClean="0"/>
              <a:t>• </a:t>
            </a:r>
            <a:r>
              <a:rPr lang="en-US" dirty="0"/>
              <a:t>Analog function</a:t>
            </a:r>
          </a:p>
          <a:p>
            <a:r>
              <a:rPr lang="en-US" dirty="0"/>
              <a:t>• Alternate function input/output selection registers (at most 16 AFs per I/O)</a:t>
            </a:r>
          </a:p>
          <a:p>
            <a:r>
              <a:rPr lang="en-US" dirty="0"/>
              <a:t>• Fast toggle capable of changing every two clock cycles</a:t>
            </a:r>
          </a:p>
          <a:p>
            <a:r>
              <a:rPr lang="en-US" dirty="0"/>
              <a:t>• Highly flexible pin multiplexing allows the use of I/O pins as GPIOs or as one of several</a:t>
            </a:r>
          </a:p>
          <a:p>
            <a:r>
              <a:rPr lang="en-US" dirty="0"/>
              <a:t>peripheral functions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84737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GPIO functional description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• </a:t>
            </a:r>
            <a:r>
              <a:rPr lang="en-US" dirty="0" smtClean="0"/>
              <a:t>Input </a:t>
            </a:r>
            <a:r>
              <a:rPr lang="en-US" dirty="0"/>
              <a:t>floating</a:t>
            </a:r>
          </a:p>
          <a:p>
            <a:r>
              <a:rPr lang="en-US" dirty="0"/>
              <a:t>• Input pull-up</a:t>
            </a:r>
          </a:p>
          <a:p>
            <a:r>
              <a:rPr lang="en-US" dirty="0"/>
              <a:t>• Input-pull-down</a:t>
            </a:r>
          </a:p>
          <a:p>
            <a:r>
              <a:rPr lang="en-US" dirty="0"/>
              <a:t>• Analog</a:t>
            </a:r>
          </a:p>
          <a:p>
            <a:r>
              <a:rPr lang="en-US" dirty="0"/>
              <a:t>• Output open-drain with pull-up or pull-down capability</a:t>
            </a:r>
          </a:p>
          <a:p>
            <a:r>
              <a:rPr lang="en-US" dirty="0"/>
              <a:t>• Output push-pull with pull-up or pull-down capability</a:t>
            </a:r>
          </a:p>
          <a:p>
            <a:r>
              <a:rPr lang="en-US" dirty="0"/>
              <a:t>• Alternate function push-pull with pull-up or pull-down capability</a:t>
            </a:r>
          </a:p>
          <a:p>
            <a:r>
              <a:rPr lang="en-US" dirty="0"/>
              <a:t>• Alternate function open-drain with pull-up or pull-down capability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7257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structure of a five-volt tolerant I/O port bit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0742" y="1737360"/>
            <a:ext cx="7991475" cy="4810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4116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551" y="0"/>
            <a:ext cx="8596668" cy="1320800"/>
          </a:xfrm>
        </p:spPr>
        <p:txBody>
          <a:bodyPr/>
          <a:lstStyle/>
          <a:p>
            <a:r>
              <a:rPr lang="en-US" dirty="0"/>
              <a:t>Input configuration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4502426"/>
            <a:ext cx="8596668" cy="2355573"/>
          </a:xfrm>
        </p:spPr>
        <p:txBody>
          <a:bodyPr>
            <a:normAutofit/>
          </a:bodyPr>
          <a:lstStyle/>
          <a:p>
            <a:r>
              <a:rPr lang="en-US" dirty="0" smtClean="0"/>
              <a:t>The output </a:t>
            </a:r>
            <a:r>
              <a:rPr lang="en-US" dirty="0"/>
              <a:t>buffer is disabled</a:t>
            </a:r>
          </a:p>
          <a:p>
            <a:r>
              <a:rPr lang="en-US" dirty="0" smtClean="0"/>
              <a:t>The </a:t>
            </a:r>
            <a:r>
              <a:rPr lang="en-US" dirty="0"/>
              <a:t>Schmitt trigger input is activated</a:t>
            </a:r>
          </a:p>
          <a:p>
            <a:r>
              <a:rPr lang="en-US" dirty="0" smtClean="0"/>
              <a:t>The </a:t>
            </a:r>
            <a:r>
              <a:rPr lang="en-US" dirty="0"/>
              <a:t>pull-up and pull-down resistors are activated depending on the value in </a:t>
            </a:r>
            <a:r>
              <a:rPr lang="en-US" dirty="0" smtClean="0"/>
              <a:t>the </a:t>
            </a:r>
            <a:r>
              <a:rPr lang="en-US" dirty="0" err="1" smtClean="0"/>
              <a:t>GPIOx_PUPDR</a:t>
            </a:r>
            <a:r>
              <a:rPr lang="en-US" dirty="0" smtClean="0"/>
              <a:t> </a:t>
            </a:r>
            <a:r>
              <a:rPr lang="en-US" dirty="0"/>
              <a:t>register</a:t>
            </a:r>
          </a:p>
          <a:p>
            <a:r>
              <a:rPr lang="en-US" dirty="0" smtClean="0"/>
              <a:t>The </a:t>
            </a:r>
            <a:r>
              <a:rPr lang="en-US" dirty="0"/>
              <a:t>data present on the I/O pin are sampled into the input data register every </a:t>
            </a:r>
            <a:r>
              <a:rPr lang="en-US" dirty="0" smtClean="0"/>
              <a:t>AHB1 clock cycle</a:t>
            </a:r>
            <a:endParaRPr lang="en-US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1806" y="1033097"/>
            <a:ext cx="7029450" cy="327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0802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8004" y="0"/>
            <a:ext cx="8596668" cy="1320800"/>
          </a:xfrm>
        </p:spPr>
        <p:txBody>
          <a:bodyPr/>
          <a:lstStyle/>
          <a:p>
            <a:r>
              <a:rPr lang="en-US" dirty="0"/>
              <a:t>Output configuration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3803650"/>
            <a:ext cx="10782483" cy="2974837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The output buffer is enabled:</a:t>
            </a:r>
          </a:p>
          <a:p>
            <a:pPr marL="0" indent="0">
              <a:buNone/>
            </a:pPr>
            <a:r>
              <a:rPr lang="en-US" dirty="0"/>
              <a:t>– Open drain mode: A “0” in the Output register activates the N-MOS whereas a “1</a:t>
            </a:r>
            <a:r>
              <a:rPr lang="en-US" dirty="0" smtClean="0"/>
              <a:t>” in </a:t>
            </a:r>
            <a:r>
              <a:rPr lang="en-US" dirty="0"/>
              <a:t>the Output register leaves the port in Hi-Z (the P-MOS is never activated)</a:t>
            </a:r>
          </a:p>
          <a:p>
            <a:pPr marL="0" indent="0">
              <a:buNone/>
            </a:pPr>
            <a:r>
              <a:rPr lang="en-US" dirty="0"/>
              <a:t>– Push-pull mode: A “0” in the Output register activates the N-MOS whereas a “1” </a:t>
            </a:r>
            <a:r>
              <a:rPr lang="en-US" dirty="0" smtClean="0"/>
              <a:t>in the </a:t>
            </a:r>
            <a:r>
              <a:rPr lang="en-US" dirty="0"/>
              <a:t>Output register activates the P-MOS</a:t>
            </a:r>
          </a:p>
          <a:p>
            <a:r>
              <a:rPr lang="en-US" dirty="0"/>
              <a:t>• The Schmitt trigger input is activated</a:t>
            </a:r>
          </a:p>
          <a:p>
            <a:r>
              <a:rPr lang="en-US" dirty="0"/>
              <a:t>• The weak pull-up and pull-down resistors are activated or not depending on the </a:t>
            </a:r>
            <a:r>
              <a:rPr lang="en-US" dirty="0" smtClean="0"/>
              <a:t>value in </a:t>
            </a:r>
            <a:r>
              <a:rPr lang="en-US" dirty="0"/>
              <a:t>the </a:t>
            </a:r>
            <a:r>
              <a:rPr lang="en-US" dirty="0" err="1"/>
              <a:t>GPIOx_PUPDR</a:t>
            </a:r>
            <a:r>
              <a:rPr lang="en-US" dirty="0"/>
              <a:t> register</a:t>
            </a:r>
          </a:p>
          <a:p>
            <a:r>
              <a:rPr lang="en-US" dirty="0"/>
              <a:t>• The data present on the I/O pin are sampled into the input data register every </a:t>
            </a:r>
            <a:r>
              <a:rPr lang="en-US" dirty="0" smtClean="0"/>
              <a:t>AHB1 clock </a:t>
            </a:r>
            <a:r>
              <a:rPr lang="en-US" dirty="0"/>
              <a:t>cycle</a:t>
            </a:r>
          </a:p>
          <a:p>
            <a:r>
              <a:rPr lang="en-US" dirty="0"/>
              <a:t>• A read access to the input data register gets the I/O state</a:t>
            </a:r>
          </a:p>
          <a:p>
            <a:r>
              <a:rPr lang="en-US" dirty="0"/>
              <a:t>• A read access to the output data register gets the last written value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34" y="660400"/>
            <a:ext cx="7362825" cy="314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2932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2479</TotalTime>
  <Words>717</Words>
  <Application>Microsoft Office PowerPoint</Application>
  <PresentationFormat>Широкоэкранный</PresentationFormat>
  <Paragraphs>105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4" baseType="lpstr">
      <vt:lpstr>Arial</vt:lpstr>
      <vt:lpstr>Trebuchet MS</vt:lpstr>
      <vt:lpstr>Wingdings 3</vt:lpstr>
      <vt:lpstr>Грань</vt:lpstr>
      <vt:lpstr>General-purpose I/Os (GPIO)</vt:lpstr>
      <vt:lpstr>STM32F407G-DISC1 Discovery</vt:lpstr>
      <vt:lpstr>STM32F407xx package information</vt:lpstr>
      <vt:lpstr>Key features </vt:lpstr>
      <vt:lpstr>GPIO main features</vt:lpstr>
      <vt:lpstr>GPIO functional description</vt:lpstr>
      <vt:lpstr>Basic structure of a five-volt tolerant I/O port bit</vt:lpstr>
      <vt:lpstr>Input configuration</vt:lpstr>
      <vt:lpstr>Output configuration</vt:lpstr>
      <vt:lpstr>Alternate function</vt:lpstr>
      <vt:lpstr>Alternate function configuration</vt:lpstr>
      <vt:lpstr>Special considerations for I/O pins</vt:lpstr>
      <vt:lpstr>Special considerations for HSE/LSI pins</vt:lpstr>
      <vt:lpstr>Analog configuration</vt:lpstr>
      <vt:lpstr>Структура для настройки порта </vt:lpstr>
      <vt:lpstr>GPIO_Mode</vt:lpstr>
      <vt:lpstr>GPIO_Speed</vt:lpstr>
      <vt:lpstr>GPIO_OType</vt:lpstr>
      <vt:lpstr>GPIO_PuPd</vt:lpstr>
      <vt:lpstr>GPIO_Init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General-purpose I/Os (GPIO)</dc:title>
  <dc:creator>maxis</dc:creator>
  <cp:lastModifiedBy>maxis</cp:lastModifiedBy>
  <cp:revision>11</cp:revision>
  <dcterms:created xsi:type="dcterms:W3CDTF">2017-08-15T20:25:08Z</dcterms:created>
  <dcterms:modified xsi:type="dcterms:W3CDTF">2017-09-02T13:37:07Z</dcterms:modified>
</cp:coreProperties>
</file>