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3" r:id="rId1"/>
  </p:sldMasterIdLst>
  <p:sldIdLst>
    <p:sldId id="256" r:id="rId2"/>
    <p:sldId id="260" r:id="rId3"/>
    <p:sldId id="276" r:id="rId4"/>
    <p:sldId id="277" r:id="rId5"/>
    <p:sldId id="279" r:id="rId6"/>
    <p:sldId id="280" r:id="rId7"/>
    <p:sldId id="282" r:id="rId8"/>
    <p:sldId id="283" r:id="rId9"/>
    <p:sldId id="281" r:id="rId10"/>
    <p:sldId id="293" r:id="rId11"/>
    <p:sldId id="294" r:id="rId12"/>
    <p:sldId id="295" r:id="rId13"/>
    <p:sldId id="285" r:id="rId14"/>
    <p:sldId id="284" r:id="rId15"/>
    <p:sldId id="286" r:id="rId16"/>
    <p:sldId id="288" r:id="rId17"/>
    <p:sldId id="287" r:id="rId18"/>
    <p:sldId id="289" r:id="rId19"/>
    <p:sldId id="290" r:id="rId20"/>
    <p:sldId id="291" r:id="rId21"/>
    <p:sldId id="292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7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28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5324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6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57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31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78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9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7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5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3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2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3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5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7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78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5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CooCox\CoIDE\repo\Components\513_TIM\doxygen\structTIM__TimeBaseInitTypeDef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CooCox\CoIDE\repo\Components\513_TIM\doxygen\structTIM__TimeBaseInitTypeDef.html#a0de4138cd939566bc667f21df089e195" TargetMode="External"/><Relationship Id="rId2" Type="http://schemas.openxmlformats.org/officeDocument/2006/relationships/hyperlink" Target="file:///C:\CooCox\CoIDE\repo\Components\513_TIM\doxygen\structTIM__TimeBaseInitTypeDef.html#a6d3c8632780db819b2eb811e71ce251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CooCox\CoIDE\repo\Components\513_TIM\doxygen\structTIM__TimeBaseInitTypeDef.html#a81648259851390e090e1f507dfea7de8" TargetMode="External"/><Relationship Id="rId5" Type="http://schemas.openxmlformats.org/officeDocument/2006/relationships/hyperlink" Target="file:///C:\CooCox\CoIDE\repo\Components\513_TIM\doxygen\structTIM__TimeBaseInitTypeDef.html#ab473f51adaa9474702e454fc8c24a407" TargetMode="External"/><Relationship Id="rId4" Type="http://schemas.openxmlformats.org/officeDocument/2006/relationships/hyperlink" Target="file:///C:\CooCox\CoIDE\repo\Components\513_TIM\doxygen\structTIM__TimeBaseInitTypeDef.html#a06a7f47b1ced6fa2227ec98a86eb391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Basic timers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TIM6 and TIM7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2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инициализации таймера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TIM_TimeBaseInitTypeDef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TIM_TBInitStruct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RCC_APB1PeriphClockCmd(RCC_APB1ENR_TIM7EN,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ENABLE); </a:t>
            </a:r>
            <a:endParaRPr lang="ru-RU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err="1"/>
              <a:t>TIM_TBInitStruct.TIM_Prescaler</a:t>
            </a:r>
            <a:r>
              <a:rPr lang="en-US" dirty="0"/>
              <a:t> =</a:t>
            </a:r>
            <a:r>
              <a:rPr lang="en-US" dirty="0" smtClean="0"/>
              <a:t>8299</a:t>
            </a:r>
            <a:r>
              <a:rPr lang="en-US" dirty="0"/>
              <a:t>;</a:t>
            </a:r>
            <a:endParaRPr lang="en-US" u="sng" dirty="0"/>
          </a:p>
          <a:p>
            <a:pPr marL="0" indent="0">
              <a:buNone/>
            </a:pPr>
            <a:r>
              <a:rPr lang="en-US" dirty="0" err="1"/>
              <a:t>TIM_TBInitStruct.TIM_Period</a:t>
            </a:r>
            <a:r>
              <a:rPr lang="en-US" dirty="0"/>
              <a:t> =9; </a:t>
            </a:r>
            <a:endParaRPr lang="en-US" u="sng" dirty="0"/>
          </a:p>
          <a:p>
            <a:pPr marL="0" indent="0">
              <a:buNone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TIM_TimeBaseInit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(TIM7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,&amp;TIM_TBInitStruct);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310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для инициализации таймеров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void </a:t>
            </a:r>
            <a:r>
              <a:rPr lang="en-US" dirty="0" err="1"/>
              <a:t>TIM_TimeBaseStructInit</a:t>
            </a:r>
            <a:r>
              <a:rPr lang="en-US" dirty="0"/>
              <a:t> (</a:t>
            </a:r>
            <a:r>
              <a:rPr lang="en-US" dirty="0" err="1">
                <a:hlinkClick r:id="rId2"/>
              </a:rPr>
              <a:t>TIM_TimeBaseInitTypeDef</a:t>
            </a:r>
            <a:r>
              <a:rPr lang="en-US" dirty="0"/>
              <a:t> * </a:t>
            </a:r>
            <a:r>
              <a:rPr lang="en-US" i="1" dirty="0" err="1"/>
              <a:t>TIM_TimeBaseInitStruct</a:t>
            </a:r>
            <a:r>
              <a:rPr lang="en-US" dirty="0"/>
              <a:t> ) </a:t>
            </a:r>
            <a:endParaRPr lang="ru-RU" dirty="0" smtClean="0"/>
          </a:p>
          <a:p>
            <a:endParaRPr lang="ru-RU" dirty="0"/>
          </a:p>
          <a:p>
            <a:r>
              <a:rPr lang="en-US" dirty="0"/>
              <a:t>void </a:t>
            </a:r>
            <a:r>
              <a:rPr lang="en-US" dirty="0" err="1"/>
              <a:t>TIM_TimeBaseInit</a:t>
            </a:r>
            <a:r>
              <a:rPr lang="en-US" dirty="0"/>
              <a:t>  ( </a:t>
            </a:r>
            <a:r>
              <a:rPr lang="en-US" dirty="0" err="1"/>
              <a:t>TIM_TypeDef</a:t>
            </a:r>
            <a:r>
              <a:rPr lang="en-US" dirty="0"/>
              <a:t> *  </a:t>
            </a:r>
            <a:r>
              <a:rPr lang="en-US" dirty="0" err="1"/>
              <a:t>TIMx</a:t>
            </a:r>
            <a:r>
              <a:rPr lang="en-US" dirty="0"/>
              <a:t>,  </a:t>
            </a:r>
            <a:r>
              <a:rPr lang="en-US" dirty="0" smtClean="0"/>
              <a:t>  </a:t>
            </a:r>
            <a:r>
              <a:rPr lang="en-US" dirty="0" err="1"/>
              <a:t>TIM_TimeBaseInitTypeDef</a:t>
            </a:r>
            <a:r>
              <a:rPr lang="en-US" dirty="0"/>
              <a:t> *  </a:t>
            </a:r>
            <a:r>
              <a:rPr lang="en-US" dirty="0" err="1"/>
              <a:t>TIM_TimeBaseInitStruct</a:t>
            </a:r>
            <a:r>
              <a:rPr lang="en-US" dirty="0"/>
              <a:t>   </a:t>
            </a:r>
            <a:r>
              <a:rPr lang="en-US" dirty="0" smtClean="0"/>
              <a:t> </a:t>
            </a:r>
            <a:r>
              <a:rPr lang="en-US" dirty="0"/>
              <a:t>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743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для инициализации базовых таймеров </a:t>
            </a:r>
            <a:r>
              <a:rPr lang="en-US" b="1" dirty="0" err="1"/>
              <a:t>TIM_TimeBaseInitTypeDef</a:t>
            </a:r>
            <a:r>
              <a:rPr lang="en-US" b="1" dirty="0"/>
              <a:t>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8013831"/>
              </p:ext>
            </p:extLst>
          </p:nvPr>
        </p:nvGraphicFramePr>
        <p:xfrm>
          <a:off x="1166691" y="2700866"/>
          <a:ext cx="4997042" cy="1828800"/>
        </p:xfrm>
        <a:graphic>
          <a:graphicData uri="http://schemas.openxmlformats.org/drawingml/2006/table">
            <a:tbl>
              <a:tblPr/>
              <a:tblGrid>
                <a:gridCol w="1312928"/>
                <a:gridCol w="3684114"/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uint16_t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>
                          <a:hlinkClick r:id="rId2"/>
                        </a:rPr>
                        <a:t>TIM_Prescaler</a:t>
                      </a:r>
                      <a:endParaRPr lang="en-US" sz="2400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2400" strike="noStrike" dirty="0">
                          <a:solidFill>
                            <a:srgbClr val="FF0000"/>
                          </a:solidFill>
                        </a:rPr>
                        <a:t>uint16_t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trike="noStrike" dirty="0" err="1">
                          <a:solidFill>
                            <a:srgbClr val="FF0000"/>
                          </a:solidFill>
                          <a:hlinkClick r:id="rId3"/>
                        </a:rPr>
                        <a:t>TIM_CounterMode</a:t>
                      </a:r>
                      <a:endParaRPr lang="en-US" sz="240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2400"/>
                        <a:t>uint32_t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>
                          <a:hlinkClick r:id="rId4"/>
                        </a:rPr>
                        <a:t>TIM_Period</a:t>
                      </a:r>
                      <a:endParaRPr lang="en-US" sz="2400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2400" i="0" strike="noStrike">
                          <a:solidFill>
                            <a:srgbClr val="FF0000"/>
                          </a:solidFill>
                        </a:rPr>
                        <a:t>uint16_t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0" strike="noStrike" dirty="0" err="1">
                          <a:solidFill>
                            <a:srgbClr val="FF0000"/>
                          </a:solidFill>
                          <a:hlinkClick r:id="rId5"/>
                        </a:rPr>
                        <a:t>TIM_ClockDivision</a:t>
                      </a:r>
                      <a:endParaRPr lang="en-US" sz="2400" i="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2400" strike="noStrike">
                          <a:solidFill>
                            <a:srgbClr val="FF0000"/>
                          </a:solidFill>
                        </a:rPr>
                        <a:t>uint8_t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trike="noStrike" dirty="0" err="1">
                          <a:solidFill>
                            <a:srgbClr val="FF0000"/>
                          </a:solidFill>
                          <a:hlinkClick r:id="rId6"/>
                        </a:rPr>
                        <a:t>TIM_RepetitionCounter</a:t>
                      </a:r>
                      <a:endParaRPr lang="en-US" sz="240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66691" y="2135201"/>
            <a:ext cx="3974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TIM_TimeBaseInitTypeDef</a:t>
            </a:r>
            <a:r>
              <a:rPr lang="en-US" sz="2400" b="1" dirty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63637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General-purpose timers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TIM9 to TIM14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31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049470" cy="1320800"/>
          </a:xfrm>
        </p:spPr>
        <p:txBody>
          <a:bodyPr/>
          <a:lstStyle/>
          <a:p>
            <a:r>
              <a:rPr lang="en-US" dirty="0"/>
              <a:t>TIM2 to TIM5 </a:t>
            </a:r>
            <a:r>
              <a:rPr lang="en-US" dirty="0" smtClean="0"/>
              <a:t>&amp;TIM9/TIM12 </a:t>
            </a:r>
            <a:r>
              <a:rPr lang="en-US" dirty="0"/>
              <a:t>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• </a:t>
            </a:r>
            <a:r>
              <a:rPr lang="en-US" dirty="0" smtClean="0"/>
              <a:t>16-bit </a:t>
            </a:r>
            <a:r>
              <a:rPr lang="en-US" dirty="0"/>
              <a:t>auto-reload </a:t>
            </a:r>
            <a:r>
              <a:rPr lang="en-US" dirty="0" err="1"/>
              <a:t>upcounter</a:t>
            </a:r>
            <a:endParaRPr lang="en-US" dirty="0"/>
          </a:p>
          <a:p>
            <a:r>
              <a:rPr lang="en-US" dirty="0"/>
              <a:t>• 16-bit programmable </a:t>
            </a:r>
            <a:r>
              <a:rPr lang="en-US" dirty="0" err="1"/>
              <a:t>prescaler</a:t>
            </a:r>
            <a:r>
              <a:rPr lang="en-US" dirty="0"/>
              <a:t> used to divide the counter clock frequency by any </a:t>
            </a:r>
            <a:r>
              <a:rPr lang="en-US" dirty="0" smtClean="0"/>
              <a:t>factor between </a:t>
            </a:r>
            <a:r>
              <a:rPr lang="en-US" dirty="0"/>
              <a:t>1 and 65536 (can be changed “on the fly”)</a:t>
            </a:r>
          </a:p>
          <a:p>
            <a:r>
              <a:rPr lang="en-US" dirty="0"/>
              <a:t>• Up to </a:t>
            </a:r>
            <a:r>
              <a:rPr lang="en-US" dirty="0" smtClean="0"/>
              <a:t>4 </a:t>
            </a:r>
            <a:r>
              <a:rPr lang="en-US" dirty="0"/>
              <a:t>independent channels for:</a:t>
            </a:r>
          </a:p>
          <a:p>
            <a:pPr marL="400050" lvl="1" indent="0">
              <a:buNone/>
            </a:pPr>
            <a:r>
              <a:rPr lang="en-US" sz="1800" dirty="0"/>
              <a:t>– Input capture</a:t>
            </a:r>
          </a:p>
          <a:p>
            <a:pPr marL="400050" lvl="1" indent="0">
              <a:buNone/>
            </a:pPr>
            <a:r>
              <a:rPr lang="en-US" sz="1800" dirty="0"/>
              <a:t>– Output compare</a:t>
            </a:r>
          </a:p>
          <a:p>
            <a:pPr marL="400050" lvl="1" indent="0">
              <a:buNone/>
            </a:pPr>
            <a:r>
              <a:rPr lang="en-US" sz="1800" dirty="0"/>
              <a:t>– PWM generation (edge-aligned mode)</a:t>
            </a:r>
          </a:p>
          <a:p>
            <a:pPr marL="400050" lvl="1" indent="0">
              <a:buNone/>
            </a:pPr>
            <a:r>
              <a:rPr lang="en-US" sz="1800" dirty="0"/>
              <a:t>– One-pulse mode output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62885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TIM9/TIM12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301553" cy="3880773"/>
          </a:xfrm>
        </p:spPr>
        <p:txBody>
          <a:bodyPr/>
          <a:lstStyle/>
          <a:p>
            <a:r>
              <a:rPr lang="en-US" dirty="0"/>
              <a:t>• Synchronization circuit to control the timer with external signals and to </a:t>
            </a:r>
            <a:r>
              <a:rPr lang="en-US" dirty="0" smtClean="0"/>
              <a:t>interconnect several </a:t>
            </a:r>
            <a:r>
              <a:rPr lang="en-US" dirty="0"/>
              <a:t>timers together</a:t>
            </a:r>
          </a:p>
          <a:p>
            <a:r>
              <a:rPr lang="en-US" dirty="0"/>
              <a:t>• Interrupt generation on the following events:</a:t>
            </a:r>
          </a:p>
          <a:p>
            <a:pPr marL="400050" lvl="1" indent="0">
              <a:buNone/>
            </a:pPr>
            <a:r>
              <a:rPr lang="en-US" sz="1800" dirty="0"/>
              <a:t>– Update: counter overflow, counter initialization (by software or internal trigger)</a:t>
            </a:r>
          </a:p>
          <a:p>
            <a:pPr marL="400050" lvl="1" indent="0">
              <a:buNone/>
            </a:pPr>
            <a:r>
              <a:rPr lang="en-US" sz="1800" dirty="0"/>
              <a:t>– Trigger event (counter start, stop, initialization or count by internal trigger)</a:t>
            </a:r>
          </a:p>
          <a:p>
            <a:pPr marL="400050" lvl="1" indent="0">
              <a:buNone/>
            </a:pPr>
            <a:r>
              <a:rPr lang="en-US" sz="1800" dirty="0"/>
              <a:t>– Input capture</a:t>
            </a:r>
          </a:p>
          <a:p>
            <a:pPr marL="400050" lvl="1" indent="0">
              <a:buNone/>
            </a:pPr>
            <a:r>
              <a:rPr lang="en-US" sz="1800" dirty="0"/>
              <a:t>– Output compare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75301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r>
              <a:rPr lang="en-US" dirty="0"/>
              <a:t>General-purpose timer block diagram (TIM10/11/13/14)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20798"/>
            <a:ext cx="12171484" cy="549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824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251"/>
            <a:ext cx="8596668" cy="1320800"/>
          </a:xfrm>
        </p:spPr>
        <p:txBody>
          <a:bodyPr/>
          <a:lstStyle/>
          <a:p>
            <a:r>
              <a:rPr lang="en-US" dirty="0"/>
              <a:t>General-purpose timer block diagram (TIM9 and TIM12)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334051"/>
            <a:ext cx="8740450" cy="559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932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Clock selection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• Internal clock (CK_INT)</a:t>
            </a:r>
          </a:p>
          <a:p>
            <a:r>
              <a:rPr lang="en-US" dirty="0"/>
              <a:t>• External clock mode1 (for TIM9 and TIM12): external input pin (</a:t>
            </a:r>
            <a:r>
              <a:rPr lang="en-US" dirty="0" err="1"/>
              <a:t>TIx</a:t>
            </a:r>
            <a:r>
              <a:rPr lang="en-US" dirty="0"/>
              <a:t>)</a:t>
            </a:r>
          </a:p>
          <a:p>
            <a:r>
              <a:rPr lang="en-US" dirty="0"/>
              <a:t>• Internal trigger inputs (</a:t>
            </a:r>
            <a:r>
              <a:rPr lang="en-US" dirty="0" err="1"/>
              <a:t>ITRx</a:t>
            </a:r>
            <a:r>
              <a:rPr lang="en-US" dirty="0"/>
              <a:t>) (for TIM9 and TIM12): connecting the trigger output </a:t>
            </a:r>
            <a:r>
              <a:rPr lang="en-US" dirty="0" smtClean="0"/>
              <a:t>from another </a:t>
            </a:r>
            <a:r>
              <a:rPr lang="en-US" dirty="0"/>
              <a:t>timer.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4947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Capture/compare channels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6799" y="1448196"/>
            <a:ext cx="11500516" cy="432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40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TIM6&amp;TIM7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122649" cy="3880773"/>
          </a:xfrm>
        </p:spPr>
        <p:txBody>
          <a:bodyPr/>
          <a:lstStyle/>
          <a:p>
            <a:r>
              <a:rPr lang="en-US" dirty="0"/>
              <a:t>16-bit auto-reload </a:t>
            </a:r>
            <a:r>
              <a:rPr lang="en-US" dirty="0" err="1"/>
              <a:t>upcounter</a:t>
            </a:r>
            <a:endParaRPr lang="en-US" dirty="0"/>
          </a:p>
          <a:p>
            <a:r>
              <a:rPr lang="en-US" dirty="0" smtClean="0"/>
              <a:t>16-bit </a:t>
            </a:r>
            <a:r>
              <a:rPr lang="en-US" dirty="0"/>
              <a:t>programmable </a:t>
            </a:r>
            <a:r>
              <a:rPr lang="en-US" dirty="0" err="1"/>
              <a:t>prescaler</a:t>
            </a:r>
            <a:r>
              <a:rPr lang="en-US" dirty="0"/>
              <a:t> used to divide (also “on the fly”) the counter clock</a:t>
            </a:r>
          </a:p>
          <a:p>
            <a:r>
              <a:rPr lang="en-US" dirty="0"/>
              <a:t>frequency by any factor between 1 and 65536</a:t>
            </a:r>
          </a:p>
          <a:p>
            <a:r>
              <a:rPr lang="en-US" dirty="0" smtClean="0"/>
              <a:t>Synchronization </a:t>
            </a:r>
            <a:r>
              <a:rPr lang="en-US" dirty="0"/>
              <a:t>circuit to trigger the DAC</a:t>
            </a:r>
          </a:p>
          <a:p>
            <a:r>
              <a:rPr lang="en-US" dirty="0" smtClean="0"/>
              <a:t>Interrupt/DMA </a:t>
            </a:r>
            <a:r>
              <a:rPr lang="en-US" dirty="0"/>
              <a:t>generation on the update event: counter overflow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4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2886"/>
            <a:ext cx="3676004" cy="2064027"/>
          </a:xfrm>
        </p:spPr>
        <p:txBody>
          <a:bodyPr>
            <a:normAutofit/>
          </a:bodyPr>
          <a:lstStyle/>
          <a:p>
            <a:r>
              <a:rPr lang="en-US" dirty="0" smtClean="0"/>
              <a:t>General-purpose</a:t>
            </a:r>
            <a:br>
              <a:rPr lang="en-US" dirty="0" smtClean="0"/>
            </a:br>
            <a:r>
              <a:rPr lang="en-US" dirty="0" smtClean="0"/>
              <a:t>timers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TIM2 to TIM5)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2696" y="0"/>
            <a:ext cx="8329304" cy="681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793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TIM2 to TIM5 &amp;TIM9/TIM12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816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timer block diagram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435031"/>
            <a:ext cx="8930964" cy="508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19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2460"/>
            <a:ext cx="9331370" cy="1547191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Prescaler</a:t>
            </a:r>
            <a:r>
              <a:rPr lang="en-US" dirty="0"/>
              <a:t> </a:t>
            </a:r>
            <a:r>
              <a:rPr lang="en-US" dirty="0" smtClean="0"/>
              <a:t>description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Counter</a:t>
            </a:r>
            <a:r>
              <a:rPr lang="ru-RU" dirty="0" smtClean="0"/>
              <a:t> </a:t>
            </a:r>
            <a:r>
              <a:rPr lang="ru-RU" dirty="0" err="1"/>
              <a:t>timing</a:t>
            </a:r>
            <a:r>
              <a:rPr lang="ru-RU" dirty="0"/>
              <a:t> </a:t>
            </a:r>
            <a:r>
              <a:rPr lang="ru-RU" dirty="0" err="1"/>
              <a:t>diagram</a:t>
            </a:r>
            <a:r>
              <a:rPr lang="ru-RU" dirty="0"/>
              <a:t> </a:t>
            </a:r>
            <a:r>
              <a:rPr lang="ru-RU" dirty="0" err="1"/>
              <a:t>with</a:t>
            </a:r>
            <a:r>
              <a:rPr lang="ru-RU" dirty="0"/>
              <a:t> </a:t>
            </a:r>
            <a:r>
              <a:rPr lang="ru-RU" dirty="0" err="1"/>
              <a:t>prescaler</a:t>
            </a:r>
            <a:r>
              <a:rPr lang="ru-RU" dirty="0"/>
              <a:t> </a:t>
            </a:r>
            <a:r>
              <a:rPr lang="ru-RU" dirty="0" err="1"/>
              <a:t>division</a:t>
            </a:r>
            <a:r>
              <a:rPr lang="ru-RU" dirty="0"/>
              <a:t> </a:t>
            </a:r>
            <a:r>
              <a:rPr lang="ru-RU" dirty="0" err="1"/>
              <a:t>change</a:t>
            </a:r>
            <a:r>
              <a:rPr lang="ru-RU" dirty="0"/>
              <a:t> </a:t>
            </a:r>
            <a:r>
              <a:rPr lang="ru-RU" dirty="0" err="1"/>
              <a:t>from</a:t>
            </a:r>
            <a:r>
              <a:rPr lang="ru-RU" dirty="0"/>
              <a:t> 1 </a:t>
            </a:r>
            <a:r>
              <a:rPr lang="ru-RU" dirty="0" err="1" smtClean="0"/>
              <a:t>to</a:t>
            </a:r>
            <a:r>
              <a:rPr lang="ru-RU" dirty="0" smtClean="0"/>
              <a:t> 2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7144762" cy="471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2460"/>
            <a:ext cx="9331370" cy="1547191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Prescaler</a:t>
            </a:r>
            <a:r>
              <a:rPr lang="en-US" dirty="0"/>
              <a:t> </a:t>
            </a:r>
            <a:r>
              <a:rPr lang="en-US" dirty="0" smtClean="0"/>
              <a:t>description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Counter</a:t>
            </a:r>
            <a:r>
              <a:rPr lang="ru-RU" dirty="0" smtClean="0"/>
              <a:t> </a:t>
            </a:r>
            <a:r>
              <a:rPr lang="ru-RU" dirty="0" err="1"/>
              <a:t>timing</a:t>
            </a:r>
            <a:r>
              <a:rPr lang="ru-RU" dirty="0"/>
              <a:t> </a:t>
            </a:r>
            <a:r>
              <a:rPr lang="ru-RU" dirty="0" err="1"/>
              <a:t>diagram</a:t>
            </a:r>
            <a:r>
              <a:rPr lang="ru-RU" dirty="0"/>
              <a:t> </a:t>
            </a:r>
            <a:r>
              <a:rPr lang="ru-RU" dirty="0" err="1"/>
              <a:t>with</a:t>
            </a:r>
            <a:r>
              <a:rPr lang="ru-RU" dirty="0"/>
              <a:t> </a:t>
            </a:r>
            <a:r>
              <a:rPr lang="ru-RU" dirty="0" err="1"/>
              <a:t>prescaler</a:t>
            </a:r>
            <a:r>
              <a:rPr lang="ru-RU" dirty="0"/>
              <a:t> </a:t>
            </a:r>
            <a:r>
              <a:rPr lang="ru-RU" dirty="0" err="1"/>
              <a:t>division</a:t>
            </a:r>
            <a:r>
              <a:rPr lang="ru-RU" dirty="0"/>
              <a:t> </a:t>
            </a:r>
            <a:r>
              <a:rPr lang="ru-RU" dirty="0" err="1"/>
              <a:t>change</a:t>
            </a:r>
            <a:r>
              <a:rPr lang="ru-RU" dirty="0"/>
              <a:t> </a:t>
            </a:r>
            <a:r>
              <a:rPr lang="ru-RU" dirty="0" err="1"/>
              <a:t>from</a:t>
            </a:r>
            <a:r>
              <a:rPr lang="ru-RU" dirty="0"/>
              <a:t> 1 </a:t>
            </a:r>
            <a:r>
              <a:rPr lang="ru-RU" dirty="0" err="1" smtClean="0"/>
              <a:t>to</a:t>
            </a:r>
            <a:r>
              <a:rPr lang="ru-RU" dirty="0" smtClean="0"/>
              <a:t> 4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689651"/>
            <a:ext cx="7601962" cy="514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0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02" y="18380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/>
              <a:t>Counting mode:</a:t>
            </a:r>
            <a:br>
              <a:rPr lang="en-US" dirty="0"/>
            </a:br>
            <a:r>
              <a:rPr lang="en-US" dirty="0"/>
              <a:t>internal clock divided by 1, </a:t>
            </a:r>
            <a:r>
              <a:rPr lang="en-US" dirty="0" err="1"/>
              <a:t>TIMx_ARR</a:t>
            </a:r>
            <a:r>
              <a:rPr lang="en-US" dirty="0"/>
              <a:t> = 0x36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802" y="1504606"/>
            <a:ext cx="9285937" cy="494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3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02" y="18380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/>
              <a:t>Counting mode:</a:t>
            </a:r>
            <a:br>
              <a:rPr lang="en-US" dirty="0"/>
            </a:br>
            <a:r>
              <a:rPr lang="en-US" dirty="0"/>
              <a:t>internal clock divided by </a:t>
            </a:r>
            <a:r>
              <a:rPr lang="en-US" dirty="0" smtClean="0"/>
              <a:t>2, </a:t>
            </a:r>
            <a:r>
              <a:rPr lang="en-US" dirty="0" err="1"/>
              <a:t>TIMx_ARR</a:t>
            </a:r>
            <a:r>
              <a:rPr lang="en-US" dirty="0"/>
              <a:t> = 0x36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7017"/>
          <a:stretch/>
        </p:blipFill>
        <p:spPr>
          <a:xfrm>
            <a:off x="553802" y="1415153"/>
            <a:ext cx="9792833" cy="512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68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02" y="18380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/>
              <a:t>Counting mode:</a:t>
            </a:r>
            <a:br>
              <a:rPr lang="en-US" dirty="0"/>
            </a:br>
            <a:r>
              <a:rPr lang="en-US" dirty="0"/>
              <a:t>internal clock divided by </a:t>
            </a:r>
            <a:r>
              <a:rPr lang="en-US" dirty="0" smtClean="0"/>
              <a:t>4, </a:t>
            </a:r>
            <a:r>
              <a:rPr lang="en-US" dirty="0" err="1"/>
              <a:t>TIMx_ARR</a:t>
            </a:r>
            <a:r>
              <a:rPr lang="en-US" dirty="0"/>
              <a:t> = 0x36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802" y="1504606"/>
            <a:ext cx="9561257" cy="504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34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2887"/>
            <a:ext cx="8596668" cy="742122"/>
          </a:xfrm>
        </p:spPr>
        <p:txBody>
          <a:bodyPr/>
          <a:lstStyle/>
          <a:p>
            <a:r>
              <a:rPr lang="en-US" dirty="0"/>
              <a:t>Clock source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928136"/>
            <a:ext cx="10604667" cy="578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3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8423</TotalTime>
  <Words>319</Words>
  <Application>Microsoft Office PowerPoint</Application>
  <PresentationFormat>Произвольный</PresentationFormat>
  <Paragraphs>64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Грань</vt:lpstr>
      <vt:lpstr>Basic timers</vt:lpstr>
      <vt:lpstr>TIM6&amp;TIM7 main features</vt:lpstr>
      <vt:lpstr>Basic timer block diagram</vt:lpstr>
      <vt:lpstr>Prescaler description Counter timing diagram with prescaler division change from 1 to 2  </vt:lpstr>
      <vt:lpstr>Prescaler description Counter timing diagram with prescaler division change from 1 to 4  </vt:lpstr>
      <vt:lpstr>Counting mode: internal clock divided by 1, TIMx_ARR = 0x36</vt:lpstr>
      <vt:lpstr>Counting mode: internal clock divided by 2, TIMx_ARR = 0x36</vt:lpstr>
      <vt:lpstr>Counting mode: internal clock divided by 4, TIMx_ARR = 0x36</vt:lpstr>
      <vt:lpstr>Clock source</vt:lpstr>
      <vt:lpstr>Пример инициализации таймера 7</vt:lpstr>
      <vt:lpstr>Функции для инициализации таймеров</vt:lpstr>
      <vt:lpstr>Структура для инициализации базовых таймеров TIM_TimeBaseInitTypeDef </vt:lpstr>
      <vt:lpstr>General-purpose timers</vt:lpstr>
      <vt:lpstr>TIM2 to TIM5 &amp;TIM9/TIM12 main features</vt:lpstr>
      <vt:lpstr>TIM9/TIM12 main features</vt:lpstr>
      <vt:lpstr>General-purpose timer block diagram (TIM10/11/13/14)</vt:lpstr>
      <vt:lpstr>General-purpose timer block diagram (TIM9 and TIM12)</vt:lpstr>
      <vt:lpstr>Clock selection</vt:lpstr>
      <vt:lpstr>Capture/compare channels</vt:lpstr>
      <vt:lpstr>General-purpose timers  (TIM2 to TIM5)</vt:lpstr>
      <vt:lpstr>TIM2 to TIM5 &amp;TIM9/TIM12 main features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General-purpose I/Os (GPIO)</dc:title>
  <dc:creator>maxis</dc:creator>
  <cp:lastModifiedBy>Давыдов М.В.</cp:lastModifiedBy>
  <cp:revision>29</cp:revision>
  <dcterms:created xsi:type="dcterms:W3CDTF">2017-08-15T20:25:08Z</dcterms:created>
  <dcterms:modified xsi:type="dcterms:W3CDTF">2017-09-21T09:42:50Z</dcterms:modified>
</cp:coreProperties>
</file>