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sldIdLst>
    <p:sldId id="256" r:id="rId2"/>
    <p:sldId id="275" r:id="rId3"/>
    <p:sldId id="276" r:id="rId4"/>
    <p:sldId id="278" r:id="rId5"/>
    <p:sldId id="277" r:id="rId6"/>
    <p:sldId id="279" r:id="rId7"/>
    <p:sldId id="280" r:id="rId8"/>
    <p:sldId id="281" r:id="rId9"/>
    <p:sldId id="282" r:id="rId10"/>
    <p:sldId id="28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 snapToGrid="0">
      <p:cViewPr>
        <p:scale>
          <a:sx n="75" d="100"/>
          <a:sy n="75" d="100"/>
        </p:scale>
        <p:origin x="1296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1954BAFE-FF17-4B2D-94E6-F7C4761A6F4A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430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6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371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3023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375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623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1620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5433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549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90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415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930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978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72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494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327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241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4BAFE-FF17-4B2D-94E6-F7C4761A6F4A}" type="datetimeFigureOut">
              <a:rPr lang="ru-RU" smtClean="0"/>
              <a:t>26.01.2016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540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59" y="0"/>
            <a:ext cx="7251192" cy="681933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11618" y="3072799"/>
            <a:ext cx="5521071" cy="23876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25000"/>
              </a:lnSpc>
            </a:pPr>
            <a:r>
              <a:rPr lang="ru-RU" b="1" dirty="0" smtClean="0">
                <a:latin typeface="Comic Sans MS" panose="030F0702030302020204" pitchFamily="66" charset="0"/>
              </a:rPr>
              <a:t>Теория передачи информации</a:t>
            </a:r>
            <a:endParaRPr lang="ru-RU" b="1" u="sng" dirty="0"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51192" y="5996226"/>
            <a:ext cx="4892685" cy="86177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Захарьев Вадим Анатольевич</a:t>
            </a:r>
          </a:p>
          <a:p>
            <a:pPr algn="r"/>
            <a:r>
              <a:rPr lang="ru-RU" sz="25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ссистент кафедры СУ</a:t>
            </a:r>
            <a:endParaRPr lang="en-US" sz="2500" b="1" i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05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59" y="0"/>
            <a:ext cx="7251192" cy="681933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11618" y="3072799"/>
            <a:ext cx="5521071" cy="23876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25000"/>
              </a:lnSpc>
            </a:pPr>
            <a:r>
              <a:rPr lang="ru-RU" b="1" dirty="0" smtClean="0">
                <a:latin typeface="Comic Sans MS" panose="030F0702030302020204" pitchFamily="66" charset="0"/>
              </a:rPr>
              <a:t>Ваши</a:t>
            </a:r>
            <a:br>
              <a:rPr lang="ru-RU" b="1" dirty="0" smtClean="0">
                <a:latin typeface="Comic Sans MS" panose="030F0702030302020204" pitchFamily="66" charset="0"/>
              </a:rPr>
            </a:br>
            <a:r>
              <a:rPr lang="ru-RU" b="1" dirty="0" smtClean="0">
                <a:latin typeface="Comic Sans MS" panose="030F0702030302020204" pitchFamily="66" charset="0"/>
              </a:rPr>
              <a:t>Вопросы,</a:t>
            </a:r>
            <a:br>
              <a:rPr lang="ru-RU" b="1" dirty="0" smtClean="0">
                <a:latin typeface="Comic Sans MS" panose="030F0702030302020204" pitchFamily="66" charset="0"/>
              </a:rPr>
            </a:br>
            <a:r>
              <a:rPr lang="ru-RU" b="1" dirty="0" smtClean="0">
                <a:latin typeface="Comic Sans MS" panose="030F0702030302020204" pitchFamily="66" charset="0"/>
              </a:rPr>
              <a:t>пожалуйста?</a:t>
            </a:r>
            <a:endParaRPr lang="ru-RU" b="1" u="sng" dirty="0"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51192" y="5996226"/>
            <a:ext cx="4892685" cy="86177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Захарьев Вадим Анатольевич</a:t>
            </a:r>
          </a:p>
          <a:p>
            <a:pPr algn="r"/>
            <a:r>
              <a:rPr lang="ru-RU" sz="2500" b="1" i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ru-RU" sz="2500" b="1" i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ссистент кафедры СУ</a:t>
            </a:r>
            <a:endParaRPr lang="en-US" sz="2500" b="1" i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93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ПОНЯТИЕ информации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5443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Информация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 содержательные сведения (данные), заключенные в том или другом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сообщении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500" b="1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заранее не известные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человеку или машине, принимающим сообщение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Характеристики информации:</a:t>
            </a:r>
          </a:p>
          <a:p>
            <a:pPr marL="800100" lvl="1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5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Абстрактна.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Под </a:t>
            </a:r>
            <a:r>
              <a:rPr lang="ru-RU" sz="2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информацией нужно понимать не сами предметы </a:t>
            </a: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 процесса </a:t>
            </a:r>
            <a:r>
              <a:rPr lang="ru-RU" sz="2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их представительные характеристики отражения или </a:t>
            </a: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отображения в </a:t>
            </a:r>
            <a:r>
              <a:rPr lang="ru-RU" sz="2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виде </a:t>
            </a: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чисел формул описаний чертежей символов </a:t>
            </a:r>
            <a:r>
              <a:rPr lang="ru-RU" sz="2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 и других </a:t>
            </a: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абстрактных характеристик. </a:t>
            </a:r>
          </a:p>
          <a:p>
            <a:pPr marL="1257300" lvl="2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5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НО!</a:t>
            </a: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Всегда проявляется в материально-энергетической форме. Т.е. в виде сигналов при передаче, или на др. носителях при хранении.</a:t>
            </a:r>
          </a:p>
          <a:p>
            <a:pPr marL="800100" lvl="1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5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Статическая и динамическая формы.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Статическая – при хранении (бумага, жёсткий диск ПК, состояние триггера, и т.д.). Динамическая – при передаче (сигнал в канале связи, пакет данных в компьютерной сети</a:t>
            </a:r>
            <a:r>
              <a:rPr lang="ru-RU" sz="2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 т.д. )</a:t>
            </a:r>
            <a:endParaRPr lang="ru-RU" sz="2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14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ПОНЯТИЕ </a:t>
            </a:r>
            <a:r>
              <a:rPr lang="ru-RU" dirty="0" smtClean="0">
                <a:latin typeface="Comic Sans MS" panose="030F0702030302020204" pitchFamily="66" charset="0"/>
              </a:rPr>
              <a:t>ТПИ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2539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Теория </a:t>
            </a:r>
            <a:r>
              <a:rPr lang="ru-RU" sz="25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информации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—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это научная дисциплина, изучающая способы передачи и хранения информации наиболее надежным и экономичным методом и ее знание поможет поразобраться с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информационными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 информационными процессами, протекающими в системах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телемеханических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радиотехнических и системах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связи.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248" y="3711517"/>
            <a:ext cx="6605505" cy="3048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01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ЭТАПЫ ОБРАЩЕНИЯ ИНФОРМАЦИИ</a:t>
            </a:r>
            <a:endParaRPr lang="ru-RU" dirty="0">
              <a:latin typeface="Comic Sans MS" panose="030F0702030302020204" pitchFamily="66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8373603"/>
              </p:ext>
            </p:extLst>
          </p:nvPr>
        </p:nvGraphicFramePr>
        <p:xfrm>
          <a:off x="1304930" y="676274"/>
          <a:ext cx="5883270" cy="6060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Visio" r:id="rId3" imgW="4949556" imgH="5784236" progId="Visio.Drawing.11">
                  <p:embed/>
                </p:oleObj>
              </mc:Choice>
              <mc:Fallback>
                <p:oleObj name="Visio" r:id="rId3" imgW="4949556" imgH="5784236" progId="Visio.Drawing.11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4291"/>
                      <a:stretch>
                        <a:fillRect/>
                      </a:stretch>
                    </p:blipFill>
                    <p:spPr bwMode="auto">
                      <a:xfrm>
                        <a:off x="1304930" y="676274"/>
                        <a:ext cx="5883270" cy="60606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645399" y="1497009"/>
            <a:ext cx="3541715" cy="3550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0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3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осприятия</a:t>
            </a:r>
          </a:p>
          <a:p>
            <a:pPr marL="514350" indent="-51435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0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3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одготовки</a:t>
            </a:r>
          </a:p>
          <a:p>
            <a:pPr marL="514350" indent="-51435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0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3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ередачи</a:t>
            </a:r>
          </a:p>
          <a:p>
            <a:pPr marL="514350" indent="-51435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обработки</a:t>
            </a:r>
          </a:p>
          <a:p>
            <a:pPr marL="514350" indent="-51435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30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ru-RU" sz="3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ранения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US" sz="3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&amp;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(AND) </a:t>
            </a:r>
            <a:r>
              <a:rPr lang="en-US" sz="3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/ ^</a:t>
            </a:r>
            <a:r>
              <a:rPr lang="en-US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(XOR)</a:t>
            </a:r>
            <a:endParaRPr lang="ru-RU" sz="1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 startAt="6"/>
            </a:pPr>
            <a:r>
              <a:rPr lang="ru-RU" sz="30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3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тображения</a:t>
            </a:r>
          </a:p>
        </p:txBody>
      </p:sp>
    </p:spTree>
    <p:extLst>
      <p:ext uri="{BB962C8B-B14F-4D97-AF65-F5344CB8AC3E}">
        <p14:creationId xmlns:p14="http://schemas.microsoft.com/office/powerpoint/2010/main" val="395155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НЕМНОГО О Курсе ТПИ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64443" y="1006619"/>
            <a:ext cx="10872788" cy="1656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32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ч. лекционных занятий </a:t>
            </a: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(16 лекций)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рактические занятия </a:t>
            </a: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(решения задач ан бумаге, хотите на </a:t>
            </a:r>
            <a:r>
              <a:rPr lang="en-US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Python</a:t>
            </a: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?)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Зачёт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Структура курса: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64443" y="2605857"/>
            <a:ext cx="10872788" cy="4307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ВВЕДЕНИЕ	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AutoNum type="arabicPeriod"/>
            </a:pPr>
            <a:r>
              <a:rPr lang="ru-RU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ОБЩИЕ </a:t>
            </a:r>
            <a:r>
              <a:rPr lang="ru-RU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СВЕДЕНИЯ О СИГНАЛАХ	</a:t>
            </a:r>
            <a:endParaRPr lang="ru-RU" sz="1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AutoNum type="arabicPeriod"/>
            </a:pPr>
            <a:r>
              <a:rPr lang="ru-RU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КОЛИЧЕСТВЕННАЯ </a:t>
            </a:r>
            <a:r>
              <a:rPr lang="ru-RU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 ИНФОРМАЦИИ	</a:t>
            </a:r>
            <a:endParaRPr lang="ru-RU" sz="1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AutoNum type="arabicPeriod"/>
            </a:pPr>
            <a:r>
              <a:rPr lang="ru-RU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ИСТОЧНИКИ </a:t>
            </a:r>
            <a:r>
              <a:rPr lang="ru-RU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ДИСКРЕТНЫХ СООБЩЕНИЙ	</a:t>
            </a:r>
            <a:endParaRPr lang="ru-RU" sz="1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AutoNum type="arabicPeriod"/>
            </a:pPr>
            <a:r>
              <a:rPr lang="ru-RU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ИСТОЧНИКИ </a:t>
            </a:r>
            <a:r>
              <a:rPr lang="ru-RU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НЕПРЕРЫВНЫХ СООБЩЕНИЙ	</a:t>
            </a:r>
            <a:endParaRPr lang="ru-RU" sz="1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AutoNum type="arabicPeriod"/>
            </a:pPr>
            <a:r>
              <a:rPr lang="ru-RU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ИНФОРМАЦИОННЫЕ </a:t>
            </a:r>
            <a:r>
              <a:rPr lang="ru-RU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ХАРАКТЕРИСТИКИ НЕПРЕРЫВНЫХ КАНАЛОВ	</a:t>
            </a:r>
            <a:endParaRPr lang="ru-RU" sz="1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AutoNum type="arabicPeriod"/>
            </a:pPr>
            <a:r>
              <a:rPr lang="ru-RU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ИНФОРМАЦИОННЫЕ </a:t>
            </a:r>
            <a:r>
              <a:rPr lang="ru-RU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ХАРАКТЕРИСТИКИ ДИСКРЕТНЫХ КАНАЛОВ СВЯЗИ	</a:t>
            </a:r>
            <a:endParaRPr lang="ru-RU" sz="1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AutoNum type="arabicPeriod"/>
            </a:pPr>
            <a:r>
              <a:rPr lang="ru-RU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КОДИРОВАНИЕ </a:t>
            </a:r>
            <a:r>
              <a:rPr lang="ru-RU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ИНФОРМАЦИИ ПРИ ПЕРЕДАЧЕ ПО ДИСКРЕТНОМУ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 КАНАЛУ БЕЗ ПОМЕХ	</a:t>
            </a:r>
            <a:endParaRPr lang="ru-RU" sz="1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ru-RU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СЖАТИЕ СООБЩЕНИЙ	</a:t>
            </a:r>
            <a:endParaRPr lang="ru-RU" sz="1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r>
              <a:rPr lang="ru-RU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КОДИРОВАНИЕ КАК СРЕДСТВО КРИПТОГРАФИЧЕСКОГО ЗАКРЫТИЯ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 ИНФОРМАЦИИ	</a:t>
            </a:r>
            <a:endParaRPr lang="ru-RU" sz="1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ru-RU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ИДЕНТИФИКАЦИЯ И АУТЕНТИФИКАЦИИ ПОЛЬЗОВАТЕЛЕЙ	</a:t>
            </a:r>
            <a:endParaRPr lang="ru-RU" sz="1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  <a:r>
              <a:rPr lang="ru-RU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ЦИФРОВАЯ СТЕГАНОГРАФИЯ	</a:t>
            </a:r>
            <a:endParaRPr lang="ru-RU" sz="1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12</a:t>
            </a:r>
            <a:r>
              <a:rPr lang="ru-RU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КОДИРОВАНИЕ ИНФОРМАЦИИ ПРИ ПЕРЕДАЧЕ ПО ДИСКРЕТНОМУ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   КАНАЛУ С ПОМЕХАМИ	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21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СТРУКТУРА СИСТЕМЫ ПЕРЕДАЧИ И.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31799" y="355599"/>
            <a:ext cx="1431665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5098876"/>
              </p:ext>
            </p:extLst>
          </p:nvPr>
        </p:nvGraphicFramePr>
        <p:xfrm>
          <a:off x="431800" y="355600"/>
          <a:ext cx="11457805" cy="601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Visio" r:id="rId3" imgW="9335399" imgH="4897639" progId="Visio.Drawing.11">
                  <p:embed/>
                </p:oleObj>
              </mc:Choice>
              <mc:Fallback>
                <p:oleObj name="Visio" r:id="rId3" imgW="9335399" imgH="4897639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800" y="355600"/>
                        <a:ext cx="11457805" cy="6019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6882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ЭЛЕМЕНТЫ СТРУКТУРУ СИСТЕМЫ пи.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5690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 </a:t>
            </a:r>
            <a:r>
              <a:rPr lang="ru-RU" sz="25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сообщений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в общем случае образует совокупность источника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информации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ИИ (исследуемого или наблюдаемого объекта) и первичного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преобразователя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ПП (датчика,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органа-чувств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 т.п.), воспринимающего информацию о его состоянии или о протекающем в нем процессе. </a:t>
            </a:r>
            <a:endParaRPr lang="ru-RU" sz="25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Информация поступает в систему в форме </a:t>
            </a:r>
            <a:r>
              <a:rPr lang="ru-RU" sz="25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сообщений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Под сообщением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понимают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совокупность знаков или первичных сигналов, содержащих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информацию.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Дискретные сообщения</a:t>
            </a:r>
            <a:r>
              <a:rPr lang="ru-RU" sz="2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формируются в результате последовательной выдачи источником отдельных элементов-знаков. Множество различных знаков называют алфавитом источника сообщений, а число знаков – объемом </a:t>
            </a: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алфавита.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latin typeface="Comic Sans MS" panose="030F0702030302020204" pitchFamily="66" charset="0"/>
              </a:rPr>
              <a:t>Непрерывные </a:t>
            </a:r>
            <a:r>
              <a:rPr lang="ru-RU" sz="2000" i="1" dirty="0">
                <a:latin typeface="Comic Sans MS" panose="030F0702030302020204" pitchFamily="66" charset="0"/>
              </a:rPr>
              <a:t>сообщения</a:t>
            </a:r>
            <a:r>
              <a:rPr lang="ru-RU" sz="2000" dirty="0">
                <a:latin typeface="Comic Sans MS" panose="030F0702030302020204" pitchFamily="66" charset="0"/>
              </a:rPr>
              <a:t> неразделимы на элементы и описываются функциями времени, принимающими непрерывное множество значений. В ряде случаев непрерывные сообщения с целью повышения качества передачи преобразуются в дискретные</a:t>
            </a:r>
            <a:r>
              <a:rPr lang="ru-RU" sz="2000" dirty="0" smtClean="0">
                <a:latin typeface="Comic Sans MS" panose="030F0702030302020204" pitchFamily="66" charset="0"/>
              </a:rPr>
              <a:t>.</a:t>
            </a:r>
            <a:endParaRPr lang="ru-RU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41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ЭЛЕМЕНТЫ СТРУКТУРУ СИСТЕМЫ пи.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Сообщение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может иметь форму, не приспособленную для передачи, хранения и обработки. В связи с этим применяют различные способы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преобразования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сообщения в сигнал. К ним относятся дискретизация, кодирование и модуляция.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Под </a:t>
            </a:r>
            <a:r>
              <a:rPr lang="ru-RU" sz="25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кодированием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понимается процесс преобразования дискретных или квантованных непрерывных сообщений в сложный дискретный сигнал, представляющий собой набор элементарных сигналов.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Под </a:t>
            </a:r>
            <a:r>
              <a:rPr lang="ru-RU" sz="25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модуляцией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понимается процесс изменения параметров носителя под действием сообщения.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информационных системах под </a:t>
            </a:r>
            <a:r>
              <a:rPr lang="ru-RU" sz="25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сигналом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понимается физический процесс, несущий сообщение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3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УРОВНИ ПРОБЛЕМ ПЕРЕДАЧИ И.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120919"/>
            <a:ext cx="10872788" cy="5756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Проблемы </a:t>
            </a:r>
            <a:r>
              <a:rPr lang="ru-RU" sz="22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передачи информации разделяют на проблемы синтактического, семантического и прагматического </a:t>
            </a:r>
            <a:r>
              <a:rPr lang="ru-RU" sz="22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уровней: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Проблемы синтактического </a:t>
            </a:r>
            <a:r>
              <a:rPr lang="ru-RU" sz="20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уровня</a:t>
            </a:r>
            <a:r>
              <a:rPr lang="ru-RU" sz="2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касаются создания теоретических основ построения систем связи, основные показатели функционирования которых были бы близки к предельно возможным, а также совершенствования существующих систем с целью повышения эффективности их </a:t>
            </a: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использования (ТПИ)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Проблемы семантического </a:t>
            </a:r>
            <a:r>
              <a:rPr lang="ru-RU" sz="2000" b="1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уровня</a:t>
            </a:r>
            <a:r>
              <a:rPr lang="ru-RU" sz="2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связаны с формализацией смысла передаваемой ин-формации, например, введением количественных оценок близости </a:t>
            </a: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информации </a:t>
            </a:r>
            <a:r>
              <a:rPr lang="ru-RU" sz="2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 истине, т.е. оценок ее качества. Эти проблемы чрезвычайно сложны, так как смысловое содержание информации больше зависит от получателя, чем от семантики сообщения, представленного в каком-либо языке</a:t>
            </a: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(ИИ)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20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прагматическом </a:t>
            </a:r>
            <a:r>
              <a:rPr lang="ru-RU" sz="2000" b="1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уровне</a:t>
            </a:r>
            <a:r>
              <a:rPr lang="ru-RU" sz="2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интересуют последствия от получения и </a:t>
            </a:r>
            <a:r>
              <a:rPr lang="ru-RU" sz="20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использова-ния</a:t>
            </a:r>
            <a:r>
              <a:rPr lang="ru-RU" sz="20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данной информации абонентом. Проблемы этого уровня – это проблемы эффективности. Основная сложность здесь состоит в том, что ценность или потребительская стоимость информации может быть совершенно различной для различных получателей</a:t>
            </a:r>
            <a:r>
              <a:rPr lang="ru-RU" sz="20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67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325</TotalTime>
  <Words>586</Words>
  <Application>Microsoft Office PowerPoint</Application>
  <PresentationFormat>Широкоэкранный</PresentationFormat>
  <Paragraphs>59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Calibri</vt:lpstr>
      <vt:lpstr>Comic Sans MS</vt:lpstr>
      <vt:lpstr>Times New Roman</vt:lpstr>
      <vt:lpstr>Trebuchet MS</vt:lpstr>
      <vt:lpstr>Tw Cen MT</vt:lpstr>
      <vt:lpstr>Verdana</vt:lpstr>
      <vt:lpstr>Контур</vt:lpstr>
      <vt:lpstr>Документ Microsoft Visio</vt:lpstr>
      <vt:lpstr>Теория передачи информации</vt:lpstr>
      <vt:lpstr>ПОНЯТИЕ информации</vt:lpstr>
      <vt:lpstr>ПОНЯТИЕ ТПИ</vt:lpstr>
      <vt:lpstr>ЭТАПЫ ОБРАЩЕНИЯ ИНФОРМАЦИИ</vt:lpstr>
      <vt:lpstr>НЕМНОГО О Курсе ТПИ</vt:lpstr>
      <vt:lpstr>СТРУКТУРА СИСТЕМЫ ПЕРЕДАЧИ И.</vt:lpstr>
      <vt:lpstr>ЭЛЕМЕНТЫ СТРУКТУРУ СИСТЕМЫ пи.</vt:lpstr>
      <vt:lpstr>ЭЛЕМЕНТЫ СТРУКТУРУ СИСТЕМЫ пи.</vt:lpstr>
      <vt:lpstr>УРОВНИ ПРОБЛЕМ ПЕРЕДАЧИ И.</vt:lpstr>
      <vt:lpstr>Ваши Вопросы, пожалуйста?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“Точки приложения” знаний</dc:title>
  <dc:creator>Vadim Zahariev</dc:creator>
  <cp:lastModifiedBy>Вадим Захарьев</cp:lastModifiedBy>
  <cp:revision>39</cp:revision>
  <dcterms:created xsi:type="dcterms:W3CDTF">2015-10-18T20:06:05Z</dcterms:created>
  <dcterms:modified xsi:type="dcterms:W3CDTF">2016-01-26T13:10:38Z</dcterms:modified>
</cp:coreProperties>
</file>