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4" r:id="rId1"/>
  </p:sldMasterIdLst>
  <p:notesMasterIdLst>
    <p:notesMasterId r:id="rId16"/>
  </p:notesMasterIdLst>
  <p:sldIdLst>
    <p:sldId id="256" r:id="rId2"/>
    <p:sldId id="275" r:id="rId3"/>
    <p:sldId id="289" r:id="rId4"/>
    <p:sldId id="290" r:id="rId5"/>
    <p:sldId id="291" r:id="rId6"/>
    <p:sldId id="292" r:id="rId7"/>
    <p:sldId id="293" r:id="rId8"/>
    <p:sldId id="294" r:id="rId9"/>
    <p:sldId id="296" r:id="rId10"/>
    <p:sldId id="295" r:id="rId11"/>
    <p:sldId id="297" r:id="rId12"/>
    <p:sldId id="298" r:id="rId13"/>
    <p:sldId id="299" r:id="rId14"/>
    <p:sldId id="288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94660"/>
  </p:normalViewPr>
  <p:slideViewPr>
    <p:cSldViewPr snapToGrid="0">
      <p:cViewPr varScale="1">
        <p:scale>
          <a:sx n="50" d="100"/>
          <a:sy n="50" d="100"/>
        </p:scale>
        <p:origin x="51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1" d="100"/>
          <a:sy n="101" d="100"/>
        </p:scale>
        <p:origin x="352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1C5EAF-E580-4B33-8AF9-F07ED3D4A736}" type="datetimeFigureOut">
              <a:rPr lang="ru-RU" smtClean="0"/>
              <a:t>12.04.2016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042044-932E-4696-BF41-400D3935F3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291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1954BAFE-FF17-4B2D-94E6-F7C4761A6F4A}" type="datetimeFigureOut">
              <a:rPr lang="ru-RU" smtClean="0"/>
              <a:t>12.04.2016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430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12.04.2016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64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12.04.2016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3713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12.04.2016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330238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12.04.2016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3759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12.04.2016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6235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12.04.2016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1620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12.04.2016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5433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12.04.2016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549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12.04.2016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90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12.04.2016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415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12.04.2016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930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12.04.2016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1978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12.04.2016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872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12.04.2016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494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12.04.2016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327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12.04.2016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241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4BAFE-FF17-4B2D-94E6-F7C4761A6F4A}" type="datetimeFigureOut">
              <a:rPr lang="ru-RU" smtClean="0"/>
              <a:t>12.04.2016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540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6" r:id="rId12"/>
    <p:sldLayoutId id="2147483797" r:id="rId13"/>
    <p:sldLayoutId id="2147483798" r:id="rId14"/>
    <p:sldLayoutId id="2147483799" r:id="rId15"/>
    <p:sldLayoutId id="2147483800" r:id="rId16"/>
    <p:sldLayoutId id="214748380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2.wmf"/><Relationship Id="rId4" Type="http://schemas.openxmlformats.org/officeDocument/2006/relationships/oleObject" Target="../embeddings/oleObject12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23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12" Type="http://schemas.openxmlformats.org/officeDocument/2006/relationships/image" Target="../media/image1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5.bin"/><Relationship Id="rId10" Type="http://schemas.openxmlformats.org/officeDocument/2006/relationships/image" Target="../media/image10.wmf"/><Relationship Id="rId4" Type="http://schemas.openxmlformats.org/officeDocument/2006/relationships/image" Target="../media/image7.wmf"/><Relationship Id="rId9" Type="http://schemas.openxmlformats.org/officeDocument/2006/relationships/oleObject" Target="../embeddings/oleObject7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14.wmf"/><Relationship Id="rId4" Type="http://schemas.openxmlformats.org/officeDocument/2006/relationships/oleObject" Target="../embeddings/oleObject9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6.wmf"/><Relationship Id="rId4" Type="http://schemas.openxmlformats.org/officeDocument/2006/relationships/oleObject" Target="../embeddings/oleObject11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70929" y="731520"/>
            <a:ext cx="5521071" cy="4292781"/>
          </a:xfrm>
        </p:spPr>
        <p:txBody>
          <a:bodyPr>
            <a:normAutofit fontScale="90000"/>
          </a:bodyPr>
          <a:lstStyle/>
          <a:p>
            <a:pPr algn="ctr">
              <a:lnSpc>
                <a:spcPct val="125000"/>
              </a:lnSpc>
            </a:pPr>
            <a:r>
              <a:rPr lang="ru-RU" b="1" dirty="0" smtClean="0">
                <a:latin typeface="Comic Sans MS" panose="030F0702030302020204" pitchFamily="66" charset="0"/>
              </a:rPr>
              <a:t>Теория передачи информации</a:t>
            </a:r>
            <a:r>
              <a:rPr lang="en-US" b="1" dirty="0" smtClean="0">
                <a:latin typeface="Comic Sans MS" panose="030F0702030302020204" pitchFamily="66" charset="0"/>
              </a:rPr>
              <a:t/>
            </a:r>
            <a:br>
              <a:rPr lang="en-US" b="1" dirty="0" smtClean="0">
                <a:latin typeface="Comic Sans MS" panose="030F0702030302020204" pitchFamily="66" charset="0"/>
              </a:rPr>
            </a:br>
            <a:r>
              <a:rPr lang="ru-RU" sz="37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Тема</a:t>
            </a:r>
            <a:r>
              <a:rPr lang="en-US" sz="3700" i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ru-RU" sz="37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7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7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Источники</a:t>
            </a:r>
            <a:br>
              <a:rPr lang="ru-RU" sz="37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7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Дискретных сообщений</a:t>
            </a:r>
            <a:endParaRPr lang="ru-RU" sz="3700" b="1" i="1" u="sng" dirty="0">
              <a:latin typeface="Comic Sans MS" panose="030F0702030302020204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251192" y="5996226"/>
            <a:ext cx="4892685" cy="86177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/>
            <a:r>
              <a:rPr lang="ru-RU" sz="2500" b="1" i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Захарьев Вадим Анатольевич</a:t>
            </a:r>
          </a:p>
          <a:p>
            <a:pPr algn="r"/>
            <a:r>
              <a:rPr lang="ru-RU" sz="2500" b="1" i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а</a:t>
            </a:r>
            <a:r>
              <a:rPr lang="ru-RU" sz="2500" b="1" i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ссистент кафедры СУ</a:t>
            </a:r>
            <a:endParaRPr lang="en-US" sz="2500" b="1" i="1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84886">
            <a:off x="695569" y="1072349"/>
            <a:ext cx="7172720" cy="4662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05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ХАРАКТЕРИСТИКА ИЗБЫТОЧНОСТИ ИДС.</a:t>
            </a:r>
            <a:endParaRPr lang="ru-RU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743743" y="1120919"/>
                <a:ext cx="10872788" cy="379719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 algn="just">
                  <a:lnSpc>
                    <a:spcPct val="107000"/>
                  </a:lnSpc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когда символы вырабатываются с равно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й</a:t>
                </a:r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вероятностью.</a:t>
                </a:r>
              </a:p>
              <a:p>
                <a:pPr marL="342900" indent="-342900" algn="just">
                  <a:lnSpc>
                    <a:spcPct val="107000"/>
                  </a:lnSpc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если некоторые</a:t>
                </a:r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символы появляются чаще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других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&lt;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𝐻𝑚𝑎𝑥</m:t>
                    </m:r>
                  </m:oMath>
                </a14:m>
                <a:endParaRPr lang="en-US" sz="25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indent="-342900" algn="just">
                  <a:lnSpc>
                    <a:spcPct val="107000"/>
                  </a:lnSpc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при дополнительных вероятностных связях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между символами становится ещё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меньше</a:t>
                </a:r>
                <a:r>
                  <a:rPr lang="en-US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&lt;</m:t>
                    </m:r>
                    <m:sSub>
                      <m:sSubPr>
                        <m:ctrlP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&lt;</m:t>
                    </m:r>
                    <m:sSub>
                      <m:sSubPr>
                        <m:ctrlP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endParaRPr lang="en-US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indent="-342900" algn="just">
                  <a:lnSpc>
                    <a:spcPct val="107000"/>
                  </a:lnSpc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Чем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меньше энтропия источника отличается от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максимальной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тем рациональнее он работает, тем большее количество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И.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несут его символы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 algn="just">
                  <a:lnSpc>
                    <a:spcPct val="107000"/>
                  </a:lnSpc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ru-RU" sz="2500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Избыточность ИИ.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—мера того насколько энтропия источника отличается от максимальной, равная отношению:</a:t>
                </a: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743" y="1120919"/>
                <a:ext cx="10872788" cy="3797193"/>
              </a:xfrm>
              <a:prstGeom prst="rect">
                <a:avLst/>
              </a:prstGeom>
              <a:blipFill rotWithShape="0">
                <a:blip r:embed="rId3"/>
                <a:stretch>
                  <a:fillRect l="-785" t="-1284" r="-897" b="-22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5813422"/>
              </p:ext>
            </p:extLst>
          </p:nvPr>
        </p:nvGraphicFramePr>
        <p:xfrm>
          <a:off x="4188941" y="5101064"/>
          <a:ext cx="4472224" cy="13368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1" name="Уравнение" r:id="rId4" imgW="1752600" imgH="520700" progId="Equation.3">
                  <p:embed/>
                </p:oleObj>
              </mc:Choice>
              <mc:Fallback>
                <p:oleObj name="Уравнение" r:id="rId4" imgW="1752600" imgH="5207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88941" y="5101064"/>
                        <a:ext cx="4472224" cy="133680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9911268" y="5528696"/>
            <a:ext cx="1705263" cy="481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(3.14)</a:t>
            </a:r>
          </a:p>
        </p:txBody>
      </p:sp>
    </p:spTree>
    <p:extLst>
      <p:ext uri="{BB962C8B-B14F-4D97-AF65-F5344CB8AC3E}">
        <p14:creationId xmlns:p14="http://schemas.microsoft.com/office/powerpoint/2010/main" val="4120215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>
                <a:latin typeface="Comic Sans MS" panose="030F0702030302020204" pitchFamily="66" charset="0"/>
              </a:rPr>
              <a:t>ХАРАКТЕРИСТИКА ИЗБЫТОЧНОСТИ ИДС.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43743" y="1120919"/>
            <a:ext cx="10872788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Источник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избыточность которого R = 0, называется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оптимальным.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Если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R = 1, то Н(Х) = 0, и, следовательно, информация, вырабатываемая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источником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равна нулю. </a:t>
            </a:r>
            <a:endParaRPr lang="ru-RU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Чем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меньше избыточность R, тем рациональнее работает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источник.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Некоторая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избыточность бывает полезной для обеспечения надежности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передачи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сообщений. Простейшим видом введения избыточности для борьбы с шумами является многократная передача одного и того же символа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88289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>
                <a:latin typeface="Comic Sans MS" panose="030F0702030302020204" pitchFamily="66" charset="0"/>
              </a:rPr>
              <a:t>ХАРАКТЕРИСТИКА </a:t>
            </a:r>
            <a:r>
              <a:rPr lang="ru-RU" dirty="0" smtClean="0">
                <a:latin typeface="Comic Sans MS" panose="030F0702030302020204" pitchFamily="66" charset="0"/>
              </a:rPr>
              <a:t>ПОТОКА </a:t>
            </a:r>
            <a:r>
              <a:rPr lang="ru-RU" dirty="0">
                <a:latin typeface="Comic Sans MS" panose="030F0702030302020204" pitchFamily="66" charset="0"/>
              </a:rPr>
              <a:t>ИДС</a:t>
            </a:r>
            <a:r>
              <a:rPr lang="ru-RU" dirty="0" smtClean="0">
                <a:latin typeface="Comic Sans MS" panose="030F0702030302020204" pitchFamily="66" charset="0"/>
              </a:rPr>
              <a:t>.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3743" y="1120919"/>
            <a:ext cx="10872788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При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работе источника сообщений на его выходе отдельные символы появляются через некоторые интервалы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времени =</a:t>
            </a: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&gt;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может быть поставлен вопрос о количестве информации, вырабатываемой источником в единицу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времени</a:t>
            </a: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Длительность выдачи знаков источником в каждом состоянии в общем случае может быть различной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ru-RU" sz="25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редняя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длительность выдачи источником одного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знака: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sz="25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где P(</a:t>
            </a:r>
            <a:r>
              <a:rPr lang="ru-RU" sz="25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Sk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 – вероятность того, что источник сообщений находится в состоянии </a:t>
            </a:r>
            <a:r>
              <a:rPr lang="ru-RU" sz="25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Sk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; P(</a:t>
            </a:r>
            <a:r>
              <a:rPr lang="ru-RU" sz="25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xi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 – вероятность появления символа </a:t>
            </a:r>
            <a:r>
              <a:rPr lang="ru-RU" sz="25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xi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в состоянии </a:t>
            </a:r>
            <a:r>
              <a:rPr lang="ru-RU" sz="25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Sk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; </a:t>
            </a:r>
            <a:r>
              <a:rPr lang="ru-RU" sz="25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xi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– длительность выдачи знака </a:t>
            </a:r>
            <a:r>
              <a:rPr lang="ru-RU" sz="25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xi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источником в состоянии </a:t>
            </a:r>
            <a:r>
              <a:rPr lang="ru-RU" sz="25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Sk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2409760"/>
              </p:ext>
            </p:extLst>
          </p:nvPr>
        </p:nvGraphicFramePr>
        <p:xfrm>
          <a:off x="4319603" y="4239266"/>
          <a:ext cx="4006823" cy="8181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4" name="Уравнение" r:id="rId3" imgW="1816100" imgH="368300" progId="Equation.3">
                  <p:embed/>
                </p:oleObj>
              </mc:Choice>
              <mc:Fallback>
                <p:oleObj name="Уравнение" r:id="rId3" imgW="1816100" imgH="3683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9603" y="4239266"/>
                        <a:ext cx="4006823" cy="81814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9790952" y="4407568"/>
            <a:ext cx="1705263" cy="481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(3.1</a:t>
            </a: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10016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>
                <a:latin typeface="Comic Sans MS" panose="030F0702030302020204" pitchFamily="66" charset="0"/>
              </a:rPr>
              <a:t>ХАРАКТЕРИСТИКА </a:t>
            </a:r>
            <a:r>
              <a:rPr lang="ru-RU" dirty="0" smtClean="0">
                <a:latin typeface="Comic Sans MS" panose="030F0702030302020204" pitchFamily="66" charset="0"/>
              </a:rPr>
              <a:t>ПОТОКА </a:t>
            </a:r>
            <a:r>
              <a:rPr lang="ru-RU" dirty="0">
                <a:latin typeface="Comic Sans MS" panose="030F0702030302020204" pitchFamily="66" charset="0"/>
              </a:rPr>
              <a:t>ИДС</a:t>
            </a:r>
            <a:r>
              <a:rPr lang="ru-RU" dirty="0" smtClean="0">
                <a:latin typeface="Comic Sans MS" panose="030F0702030302020204" pitchFamily="66" charset="0"/>
              </a:rPr>
              <a:t>.</a:t>
            </a:r>
            <a:endParaRPr lang="ru-RU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743743" y="1120919"/>
                <a:ext cx="10872788" cy="580684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 algn="just">
                  <a:lnSpc>
                    <a:spcPct val="107000"/>
                  </a:lnSpc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ru-RU" sz="2500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Поток информации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—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э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нтропия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источника, приходящаяся на единицу времени, может быть названа скоростью создания сообщений, или потоком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информации.</a:t>
                </a: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en-US" sz="25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barPr>
                        <m:e>
                          <m:r>
                            <a:rPr lang="en-US" sz="25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𝐻</m:t>
                          </m:r>
                        </m:e>
                      </m:bar>
                      <m:r>
                        <a:rPr lang="en-US" sz="25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5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5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𝐻</m:t>
                          </m:r>
                          <m:d>
                            <m:dPr>
                              <m:ctrlPr>
                                <a:rPr lang="en-US" sz="2500" b="0" i="1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500" b="0" i="1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𝑋</m:t>
                              </m:r>
                            </m:e>
                          </m:d>
                        </m:num>
                        <m:den>
                          <m:acc>
                            <m:accPr>
                              <m:chr m:val="̅"/>
                              <m:ctrlPr>
                                <a:rPr lang="en-US" sz="2500" b="0" i="1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500" b="0" i="1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𝜏</m:t>
                              </m:r>
                            </m:e>
                          </m:acc>
                        </m:den>
                      </m:f>
                      <m:r>
                        <a:rPr lang="en-US" sz="25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 </m:t>
                      </m:r>
                      <m:f>
                        <m:fPr>
                          <m:ctrlPr>
                            <a:rPr lang="en-US" sz="25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25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бит</m:t>
                          </m:r>
                        </m:num>
                        <m:den>
                          <m:r>
                            <a:rPr lang="en-US" sz="25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ru-RU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indent="-342900" algn="just">
                  <a:lnSpc>
                    <a:spcPct val="107000"/>
                  </a:lnSpc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endParaRPr lang="ru-RU" sz="25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indent="-342900" algn="just">
                  <a:lnSpc>
                    <a:spcPct val="107000"/>
                  </a:lnSpc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ru-RU" sz="2500" dirty="0" err="1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Еслия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для всех знаков  источника </a:t>
                </a:r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𝜏</m:t>
                    </m:r>
                  </m:oMath>
                </a14:m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одинаково, т.е. </a:t>
                </a:r>
                <a14:m>
                  <m:oMath xmlns:m="http://schemas.openxmlformats.org/officeDocument/2006/math">
                    <m:r>
                      <a:rPr lang="ru-RU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𝜏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𝜏</m:t>
                        </m:r>
                      </m:e>
                    </m:acc>
                  </m:oMath>
                </a14:m>
                <a:endParaRPr lang="ru-RU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en-US" sz="25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barPr>
                        <m:e>
                          <m:r>
                            <a:rPr lang="en-US" sz="25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𝐻</m:t>
                          </m:r>
                        </m:e>
                      </m:bar>
                      <m:r>
                        <a:rPr lang="en-US" sz="25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5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5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𝐻</m:t>
                          </m:r>
                          <m:d>
                            <m:dPr>
                              <m:ctrlPr>
                                <a:rPr lang="en-US" sz="2500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500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𝑋</m:t>
                              </m:r>
                            </m:e>
                          </m:d>
                        </m:num>
                        <m:den>
                          <m:r>
                            <a:rPr lang="en-US" sz="25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sz="25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 </m:t>
                      </m:r>
                      <m:f>
                        <m:fPr>
                          <m:ctrlPr>
                            <a:rPr lang="en-US" sz="25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25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бит</m:t>
                          </m:r>
                        </m:num>
                        <m:den>
                          <m:r>
                            <a:rPr lang="en-US" sz="25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ru-RU" sz="25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indent="-342900" algn="just">
                  <a:lnSpc>
                    <a:spcPct val="107000"/>
                  </a:lnSpc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Для </a:t>
                </a:r>
                <a14:m>
                  <m:oMath xmlns:m="http://schemas.openxmlformats.org/officeDocument/2006/math">
                    <m:r>
                      <a:rPr lang="ru-RU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↑</m:t>
                    </m:r>
                    <m:acc>
                      <m:accPr>
                        <m:chr m:val="̅"/>
                        <m:ctrlP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</m:acc>
                  </m:oMath>
                </a14:m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необходимо </a:t>
                </a:r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↓</m:t>
                    </m:r>
                    <m:acc>
                      <m:accPr>
                        <m:chr m:val="̅"/>
                        <m:ctrlPr>
                          <a:rPr lang="ru-RU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5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𝜏</m:t>
                        </m:r>
                      </m:e>
                    </m:acc>
                    <m:r>
                      <a:rPr lang="en-US" sz="2500" b="0" i="0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=</a:t>
                </a:r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&gt;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Необходимо, чтобы длительность тех символов вероятность появления которых больше, была меньше, чем длительность символов вероятность появления которых относительно велика.</a:t>
                </a:r>
                <a:endParaRPr lang="en-US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indent="-342900" algn="just">
                  <a:lnSpc>
                    <a:spcPct val="107000"/>
                  </a:lnSpc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Необходимо стремиться как у </a:t>
                </a:r>
                <a14:m>
                  <m:oMath xmlns:m="http://schemas.openxmlformats.org/officeDocument/2006/math">
                    <m:r>
                      <a:rPr lang="ru-RU" sz="25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↑</m:t>
                    </m:r>
                    <m:r>
                      <m:rPr>
                        <m:sty m:val="p"/>
                      </m:rPr>
                      <a:rPr lang="en-US" sz="2500" b="0" i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H</m:t>
                    </m:r>
                  </m:oMath>
                </a14:m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так и правильному выбору </a:t>
                </a:r>
                <a14:m>
                  <m:oMath xmlns:m="http://schemas.openxmlformats.org/officeDocument/2006/math">
                    <m:r>
                      <a:rPr lang="en-US" sz="25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𝜏</m:t>
                    </m:r>
                  </m:oMath>
                </a14:m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743" y="1120919"/>
                <a:ext cx="10872788" cy="5806846"/>
              </a:xfrm>
              <a:prstGeom prst="rect">
                <a:avLst/>
              </a:prstGeom>
              <a:blipFill rotWithShape="0">
                <a:blip r:embed="rId2"/>
                <a:stretch>
                  <a:fillRect l="-785" t="-840" r="-897" b="-12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Прямоугольник 4"/>
          <p:cNvSpPr/>
          <p:nvPr/>
        </p:nvSpPr>
        <p:spPr>
          <a:xfrm>
            <a:off x="9570751" y="2599489"/>
            <a:ext cx="1705263" cy="481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(3.1</a:t>
            </a: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2837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84886">
            <a:off x="695569" y="1072349"/>
            <a:ext cx="7172720" cy="466226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70929" y="902970"/>
            <a:ext cx="5521071" cy="4292781"/>
          </a:xfrm>
        </p:spPr>
        <p:txBody>
          <a:bodyPr>
            <a:normAutofit fontScale="90000"/>
          </a:bodyPr>
          <a:lstStyle/>
          <a:p>
            <a:pPr algn="ctr">
              <a:lnSpc>
                <a:spcPct val="125000"/>
              </a:lnSpc>
            </a:pPr>
            <a:r>
              <a:rPr lang="ru-RU" b="1" dirty="0" smtClean="0">
                <a:latin typeface="Comic Sans MS" panose="030F0702030302020204" pitchFamily="66" charset="0"/>
              </a:rPr>
              <a:t>Теория передачи информации</a:t>
            </a:r>
            <a:r>
              <a:rPr lang="en-US" b="1" dirty="0" smtClean="0">
                <a:latin typeface="Comic Sans MS" panose="030F0702030302020204" pitchFamily="66" charset="0"/>
              </a:rPr>
              <a:t/>
            </a:r>
            <a:br>
              <a:rPr lang="en-US" b="1" dirty="0" smtClean="0">
                <a:latin typeface="Comic Sans MS" panose="030F0702030302020204" pitchFamily="66" charset="0"/>
              </a:rPr>
            </a:br>
            <a:r>
              <a:rPr lang="ru-RU" sz="37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Тема</a:t>
            </a:r>
            <a:r>
              <a:rPr lang="en-US" sz="3700" i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ru-RU" sz="3700" i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700" i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7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Источники</a:t>
            </a:r>
            <a:br>
              <a:rPr lang="ru-RU" sz="37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7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Дискретных</a:t>
            </a:r>
            <a:br>
              <a:rPr lang="ru-RU" sz="37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7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Сообщений</a:t>
            </a:r>
            <a:endParaRPr lang="ru-RU" sz="3700" b="1" i="1" u="sng" dirty="0">
              <a:latin typeface="Comic Sans MS" panose="030F0702030302020204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251192" y="5996226"/>
            <a:ext cx="4892685" cy="86177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/>
            <a:r>
              <a:rPr lang="ru-RU" sz="2500" b="1" i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Захарьев Вадим Анатольевич</a:t>
            </a:r>
          </a:p>
          <a:p>
            <a:pPr algn="r"/>
            <a:r>
              <a:rPr lang="ru-RU" sz="2500" b="1" i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а</a:t>
            </a:r>
            <a:r>
              <a:rPr lang="ru-RU" sz="2500" b="1" i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ссистент кафедры СУ</a:t>
            </a:r>
            <a:endParaRPr lang="en-US" sz="2500" b="1" i="1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74929" y="605790"/>
            <a:ext cx="5521071" cy="429278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5000"/>
              </a:lnSpc>
            </a:pPr>
            <a:r>
              <a:rPr lang="ru-RU" b="1" dirty="0" smtClean="0">
                <a:latin typeface="Comic Sans MS" panose="030F0702030302020204" pitchFamily="66" charset="0"/>
              </a:rPr>
              <a:t>Ваши </a:t>
            </a:r>
          </a:p>
          <a:p>
            <a:pPr algn="ctr">
              <a:lnSpc>
                <a:spcPct val="125000"/>
              </a:lnSpc>
            </a:pPr>
            <a:r>
              <a:rPr lang="ru-RU" b="1" dirty="0" err="1" smtClean="0">
                <a:latin typeface="Comic Sans MS" panose="030F0702030302020204" pitchFamily="66" charset="0"/>
              </a:rPr>
              <a:t>ВОПроСЫ</a:t>
            </a:r>
            <a:endParaRPr lang="ru-RU" b="1" dirty="0" smtClean="0">
              <a:latin typeface="Comic Sans MS" panose="030F0702030302020204" pitchFamily="66" charset="0"/>
            </a:endParaRPr>
          </a:p>
          <a:p>
            <a:pPr algn="ctr">
              <a:lnSpc>
                <a:spcPct val="125000"/>
              </a:lnSpc>
            </a:pPr>
            <a:r>
              <a:rPr lang="ru-RU" b="1" dirty="0">
                <a:latin typeface="Comic Sans MS" panose="030F0702030302020204" pitchFamily="66" charset="0"/>
              </a:rPr>
              <a:t>?</a:t>
            </a:r>
            <a:r>
              <a:rPr lang="en-US" b="1" dirty="0" smtClean="0">
                <a:latin typeface="Comic Sans MS" panose="030F0702030302020204" pitchFamily="66" charset="0"/>
              </a:rPr>
              <a:t/>
            </a:r>
            <a:br>
              <a:rPr lang="en-US" b="1" dirty="0" smtClean="0">
                <a:latin typeface="Comic Sans MS" panose="030F0702030302020204" pitchFamily="66" charset="0"/>
              </a:rPr>
            </a:br>
            <a:endParaRPr lang="ru-RU" sz="3700" i="1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004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ИСТОЧНИК ДИСКРЕТНЫХ СООБЩ. (ИДС)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3743" y="1120919"/>
            <a:ext cx="10872788" cy="5443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Источник дискретных сообщений (ИДС)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-- объект который вырабатывает сообщения соответствующие некоторому</a:t>
            </a: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конечному и дискретному алфавиту </a:t>
            </a: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S(s1, s2, …)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5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ля работы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 источником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набор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элементов алфавита,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создаваемых ИДС,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заранее, априори (до опыта) известен получателю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00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При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доказательстве основных положений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ТИ Шенноном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использовалась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модель </a:t>
            </a:r>
            <a:r>
              <a:rPr lang="ru-RU" sz="25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эргодического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источника сообщений.</a:t>
            </a:r>
          </a:p>
          <a:p>
            <a:pPr indent="450000" algn="just">
              <a:lnSpc>
                <a:spcPct val="107000"/>
              </a:lnSpc>
              <a:spcAft>
                <a:spcPts val="0"/>
              </a:spcAft>
            </a:pPr>
            <a:r>
              <a:rPr lang="ru-RU" sz="25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Эргодический источник (ЭИ)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– это ИДС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у которого эргодическим источником </a:t>
            </a:r>
            <a:r>
              <a:rPr lang="ru-RU" sz="2500" i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25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го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порядка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такой источник, у которого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вероятность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появления некоторого символа </a:t>
            </a:r>
            <a:r>
              <a:rPr lang="ru-RU" sz="2500" i="1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xj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зависит от r предыдущих. </a:t>
            </a:r>
            <a:endParaRPr lang="ru-RU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3529258"/>
              </p:ext>
            </p:extLst>
          </p:nvPr>
        </p:nvGraphicFramePr>
        <p:xfrm>
          <a:off x="4962293" y="2364059"/>
          <a:ext cx="1739590" cy="9219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Уравнение" r:id="rId3" imgW="952087" imgH="507780" progId="Equation.3">
                  <p:embed/>
                </p:oleObj>
              </mc:Choice>
              <mc:Fallback>
                <p:oleObj name="Уравнение" r:id="rId3" imgW="952087" imgH="50778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62293" y="2364059"/>
                        <a:ext cx="1739590" cy="92198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4014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ЭРГОДИЧЕСКИЙ ИСТОЧНИК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3743" y="1120919"/>
            <a:ext cx="10872788" cy="5443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Предположим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мы установили, что источник находится в состоянии </a:t>
            </a:r>
            <a:r>
              <a:rPr lang="ru-RU" sz="2500" b="1" i="1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Sb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У нас имеется неопределённость, из какого состояния </a:t>
            </a:r>
            <a:r>
              <a:rPr lang="ru-RU" sz="2500" b="1" i="1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Sk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источник, выработав некоторый символ, перешёл в состояние </a:t>
            </a:r>
            <a:r>
              <a:rPr lang="ru-RU" sz="2500" b="1" i="1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Sb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Так как вероятность состояния </a:t>
            </a:r>
            <a:r>
              <a:rPr lang="ru-RU" sz="2500" b="1" i="1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Sb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зависит только от предыдущего состояния </a:t>
            </a:r>
            <a:r>
              <a:rPr lang="ru-RU" sz="2500" b="1" i="1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Sk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и не зависит от того, в каких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состояниях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находился источник ранее, неопределённость источника в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состоянии </a:t>
            </a:r>
            <a:r>
              <a:rPr lang="ru-RU" sz="2500" b="1" i="1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Sk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можно найти по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формуле: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5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величина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H(</a:t>
            </a:r>
            <a:r>
              <a:rPr lang="ru-RU" sz="25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Sk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 случайно меняется в зависимости от состояния </a:t>
            </a:r>
            <a:r>
              <a:rPr lang="ru-RU" sz="25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источни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-ка, поэтому только среднее значение H(</a:t>
            </a:r>
            <a:r>
              <a:rPr lang="ru-RU" sz="25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Sk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 может характеризовать энтропию источника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5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8576484"/>
              </p:ext>
            </p:extLst>
          </p:nvPr>
        </p:nvGraphicFramePr>
        <p:xfrm>
          <a:off x="3992137" y="3708770"/>
          <a:ext cx="4905717" cy="6441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3" name="Уравнение" r:id="rId3" imgW="2832100" imgH="368300" progId="Equation.3">
                  <p:embed/>
                </p:oleObj>
              </mc:Choice>
              <mc:Fallback>
                <p:oleObj name="Уравнение" r:id="rId3" imgW="2832100" imgH="3683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2137" y="3708770"/>
                        <a:ext cx="4905717" cy="64418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4590871"/>
              </p:ext>
            </p:extLst>
          </p:nvPr>
        </p:nvGraphicFramePr>
        <p:xfrm>
          <a:off x="2371957" y="5720576"/>
          <a:ext cx="7915221" cy="11374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4" name="Уравнение" r:id="rId5" imgW="4838700" imgH="698500" progId="Equation.3">
                  <p:embed/>
                </p:oleObj>
              </mc:Choice>
              <mc:Fallback>
                <p:oleObj name="Уравнение" r:id="rId5" imgW="4838700" imgH="6985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1957" y="5720576"/>
                        <a:ext cx="7915221" cy="11374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8633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Энтропия </a:t>
            </a:r>
            <a:r>
              <a:rPr lang="ru-RU" dirty="0" err="1" smtClean="0">
                <a:latin typeface="Comic Sans MS" panose="030F0702030302020204" pitchFamily="66" charset="0"/>
              </a:rPr>
              <a:t>Эргодичес-го</a:t>
            </a:r>
            <a:r>
              <a:rPr lang="ru-RU" dirty="0" smtClean="0">
                <a:latin typeface="Comic Sans MS" panose="030F0702030302020204" pitchFamily="66" charset="0"/>
              </a:rPr>
              <a:t> ИСТОЧНИКА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3743" y="1120919"/>
            <a:ext cx="10872788" cy="4620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Таким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образом,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энтропия </a:t>
            </a:r>
            <a:r>
              <a:rPr lang="ru-RU" sz="25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ЭИ --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5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Н(Х)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есть среднее значение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энтропий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всех характерных состояний источника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случае, когда символы источника независимы:</a:t>
            </a:r>
          </a:p>
          <a:p>
            <a:pPr marL="342900" indent="-3429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ru-RU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ru-RU" sz="25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е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сли коррелятивные связи имеются между двумя символами:</a:t>
            </a:r>
            <a:endParaRPr lang="ru-RU" sz="25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ru-RU" sz="25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если коррелятивные связи имеются между тремя символами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2196976"/>
              </p:ext>
            </p:extLst>
          </p:nvPr>
        </p:nvGraphicFramePr>
        <p:xfrm>
          <a:off x="4003287" y="2387816"/>
          <a:ext cx="4429518" cy="8237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6" name="Уравнение" r:id="rId3" imgW="2717800" imgH="508000" progId="Equation.3">
                  <p:embed/>
                </p:oleObj>
              </mc:Choice>
              <mc:Fallback>
                <p:oleObj name="Уравнение" r:id="rId3" imgW="2717800" imgH="5080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3287" y="2387816"/>
                        <a:ext cx="4429518" cy="82373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940665"/>
              </p:ext>
            </p:extLst>
          </p:nvPr>
        </p:nvGraphicFramePr>
        <p:xfrm>
          <a:off x="1198198" y="3761363"/>
          <a:ext cx="4894738" cy="7355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7" r:id="rId5" imgW="3441700" imgH="520700" progId="Equation.3">
                  <p:embed/>
                </p:oleObj>
              </mc:Choice>
              <mc:Fallback>
                <p:oleObj r:id="rId5" imgW="3441700" imgH="5207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8198" y="3761363"/>
                        <a:ext cx="4894738" cy="7355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913752"/>
              </p:ext>
            </p:extLst>
          </p:nvPr>
        </p:nvGraphicFramePr>
        <p:xfrm>
          <a:off x="5882931" y="3723452"/>
          <a:ext cx="4632669" cy="8018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8" r:id="rId7" imgW="3060700" imgH="520700" progId="Equation.3">
                  <p:embed/>
                </p:oleObj>
              </mc:Choice>
              <mc:Fallback>
                <p:oleObj r:id="rId7" imgW="3060700" imgH="5207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2931" y="3723452"/>
                        <a:ext cx="4632669" cy="80180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4086544"/>
              </p:ext>
            </p:extLst>
          </p:nvPr>
        </p:nvGraphicFramePr>
        <p:xfrm>
          <a:off x="478480" y="5437994"/>
          <a:ext cx="6334173" cy="8702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9" r:id="rId9" imgW="4229100" imgH="546100" progId="Equation.3">
                  <p:embed/>
                </p:oleObj>
              </mc:Choice>
              <mc:Fallback>
                <p:oleObj r:id="rId9" imgW="4229100" imgH="5461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480" y="5437994"/>
                        <a:ext cx="6334173" cy="87023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7349490" y="5539396"/>
            <a:ext cx="1357187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8986093"/>
              </p:ext>
            </p:extLst>
          </p:nvPr>
        </p:nvGraphicFramePr>
        <p:xfrm>
          <a:off x="6617970" y="5408449"/>
          <a:ext cx="5884148" cy="9122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0" r:id="rId11" imgW="3568700" imgH="546100" progId="Equation.3">
                  <p:embed/>
                </p:oleObj>
              </mc:Choice>
              <mc:Fallback>
                <p:oleObj r:id="rId11" imgW="3568700" imgH="5461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7970" y="5408449"/>
                        <a:ext cx="5884148" cy="91227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64814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04299" y="1619686"/>
            <a:ext cx="5660947" cy="45819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8982" y="1255954"/>
            <a:ext cx="4477018" cy="34235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Энтропия </a:t>
            </a:r>
            <a:r>
              <a:rPr lang="ru-RU" dirty="0" err="1" smtClean="0">
                <a:latin typeface="Comic Sans MS" panose="030F0702030302020204" pitchFamily="66" charset="0"/>
              </a:rPr>
              <a:t>Эргодичес-го</a:t>
            </a:r>
            <a:r>
              <a:rPr lang="ru-RU" dirty="0" smtClean="0">
                <a:latin typeface="Comic Sans MS" panose="030F0702030302020204" pitchFamily="66" charset="0"/>
              </a:rPr>
              <a:t> ИСТОЧНИКА</a:t>
            </a:r>
            <a:endParaRPr lang="ru-RU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743743" y="1120919"/>
                <a:ext cx="10872788" cy="57758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 algn="just">
                  <a:lnSpc>
                    <a:spcPct val="107000"/>
                  </a:lnSpc>
                  <a:buFont typeface="Arial" panose="020B0604020202020204" pitchFamily="34" charset="0"/>
                  <a:buChar char="•"/>
                </a:pP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 случае, когда символы источника независимы</a:t>
                </a:r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=&gt;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𝑃</m:t>
                    </m:r>
                    <m:d>
                      <m:dPr>
                        <m:ctrlP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5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5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25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</m:d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=1</m:t>
                    </m:r>
                  </m:oMath>
                </a14:m>
                <a:endParaRPr lang="ru-RU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indent="-342900" algn="just">
                  <a:lnSpc>
                    <a:spcPct val="107000"/>
                  </a:lnSpc>
                  <a:buFont typeface="Arial" panose="020B0604020202020204" pitchFamily="34" charset="0"/>
                  <a:buChar char="•"/>
                </a:pPr>
                <a:endParaRPr lang="ru-RU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indent="-342900" algn="just">
                  <a:lnSpc>
                    <a:spcPct val="107000"/>
                  </a:lnSpc>
                  <a:buFont typeface="Arial" panose="020B0604020202020204" pitchFamily="34" charset="0"/>
                  <a:buChar char="•"/>
                </a:pPr>
                <a:endParaRPr lang="en-US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indent="-342900" algn="just">
                  <a:lnSpc>
                    <a:spcPct val="107000"/>
                  </a:lnSpc>
                  <a:buFont typeface="Arial" panose="020B0604020202020204" pitchFamily="34" charset="0"/>
                  <a:buChar char="•"/>
                </a:pPr>
                <a:endParaRPr lang="en-US" sz="25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indent="-342900" algn="just">
                  <a:lnSpc>
                    <a:spcPct val="107000"/>
                  </a:lnSpc>
                  <a:buFont typeface="Arial" panose="020B0604020202020204" pitchFamily="34" charset="0"/>
                  <a:buChar char="•"/>
                </a:pPr>
                <a:endParaRPr lang="en-US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indent="-342900" algn="just">
                  <a:lnSpc>
                    <a:spcPct val="107000"/>
                  </a:lnSpc>
                  <a:buFont typeface="Arial" panose="020B0604020202020204" pitchFamily="34" charset="0"/>
                  <a:buChar char="•"/>
                </a:pPr>
                <a:endParaRPr lang="en-US" sz="25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indent="-342900" algn="just">
                  <a:lnSpc>
                    <a:spcPct val="107000"/>
                  </a:lnSpc>
                  <a:buFont typeface="Arial" panose="020B0604020202020204" pitchFamily="34" charset="0"/>
                  <a:buChar char="•"/>
                </a:pPr>
                <a:endParaRPr lang="en-US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indent="-342900" algn="just">
                  <a:lnSpc>
                    <a:spcPct val="107000"/>
                  </a:lnSpc>
                  <a:buFont typeface="Arial" panose="020B0604020202020204" pitchFamily="34" charset="0"/>
                  <a:buChar char="•"/>
                </a:pPr>
                <a:endParaRPr lang="ru-RU" sz="25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indent="-342900" algn="just">
                  <a:lnSpc>
                    <a:spcPct val="107000"/>
                  </a:lnSpc>
                  <a:buFont typeface="Arial" panose="020B0604020202020204" pitchFamily="34" charset="0"/>
                  <a:buChar char="•"/>
                </a:pPr>
                <a:r>
                  <a:rPr lang="ru-RU" sz="22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Е</a:t>
                </a:r>
                <a:r>
                  <a:rPr lang="ru-RU" sz="22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сли коррелятивные связи имеются </a:t>
                </a:r>
                <a:endParaRPr lang="en-US" sz="22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</a:pPr>
                <a:r>
                  <a:rPr lang="ru-RU" sz="22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между двумя соседними символами,</a:t>
                </a:r>
              </a:p>
              <a:p>
                <a:pPr algn="just">
                  <a:lnSpc>
                    <a:spcPct val="107000"/>
                  </a:lnSpc>
                </a:pPr>
                <a:r>
                  <a:rPr lang="ru-RU" sz="22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то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𝑃</m:t>
                    </m:r>
                    <m:d>
                      <m:dPr>
                        <m:ctrlPr>
                          <a:rPr lang="en-US" sz="22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2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22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𝑘</m:t>
                            </m:r>
                          </m:sub>
                        </m:sSub>
                      </m:e>
                    </m:d>
                    <m:r>
                      <a:rPr lang="en-US" sz="22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𝑃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𝑘</m:t>
                        </m:r>
                      </m:sub>
                    </m:sSub>
                    <m:r>
                      <a:rPr lang="en-US" sz="22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2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2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𝑃</m:t>
                    </m:r>
                    <m:d>
                      <m:dPr>
                        <m:ctrlPr>
                          <a:rPr lang="en-US" sz="22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2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200" b="0" i="1" smtClean="0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200" b="0" i="1" smtClean="0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sz="2200" b="0" i="1" smtClean="0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𝑏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2200" b="0" i="1" smtClean="0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200" b="0" i="1" smtClean="0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sz="2200" b="0" i="1" smtClean="0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𝑘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en-US" sz="22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𝑃</m:t>
                    </m:r>
                    <m:d>
                      <m:dPr>
                        <m:ctrlPr>
                          <a:rPr lang="en-US" sz="22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2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200" b="0" i="1" smtClean="0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200" b="0" i="1" smtClean="0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2200" b="0" i="1" smtClean="0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𝑏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2200" b="0" i="1" smtClean="0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200" b="0" i="1" smtClean="0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2200" b="0" i="1" smtClean="0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𝑘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en-US" sz="2200" b="0" i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en-US" sz="22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</a:pPr>
                <a:r>
                  <a:rPr lang="ru-RU" sz="22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Источники, генерирующие </a:t>
                </a:r>
                <a:r>
                  <a:rPr lang="en-US" sz="22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n </a:t>
                </a:r>
                <a:r>
                  <a:rPr lang="ru-RU" sz="22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разных </a:t>
                </a:r>
                <a:r>
                  <a:rPr lang="ru-RU" sz="2200" dirty="0" err="1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симво</a:t>
                </a:r>
                <a:r>
                  <a:rPr lang="ru-RU" sz="22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-</a:t>
                </a:r>
              </a:p>
              <a:p>
                <a:pPr algn="just">
                  <a:lnSpc>
                    <a:spcPct val="107000"/>
                  </a:lnSpc>
                </a:pPr>
                <a:r>
                  <a:rPr lang="ru-RU" sz="22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лов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22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, </m:t>
                    </m:r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22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, …, </m:t>
                    </m:r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ru-RU" sz="22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в этом случае может иметь </a:t>
                </a:r>
                <a:r>
                  <a:rPr lang="en-US" sz="22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n</a:t>
                </a:r>
                <a:r>
                  <a:rPr lang="ru-RU" sz="22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2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характерных состояний.</a:t>
                </a:r>
                <a:endParaRPr lang="ru-RU" sz="22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indent="-342900" algn="just">
                  <a:lnSpc>
                    <a:spcPct val="107000"/>
                  </a:lnSpc>
                  <a:buFont typeface="Arial" panose="020B0604020202020204" pitchFamily="34" charset="0"/>
                  <a:buChar char="•"/>
                </a:pPr>
                <a:r>
                  <a:rPr lang="ru-RU" sz="22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Между тремя символами</a:t>
                </a:r>
                <a:r>
                  <a:rPr lang="en-US" sz="22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22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=&gt; </a:t>
                </a:r>
                <a:r>
                  <a:rPr lang="ru-RU" sz="22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сколько различных пар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sz="2200" b="0" i="1" dirty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200" b="0" i="1" dirty="0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200" b="0" i="1" dirty="0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200" b="0" i="1" dirty="0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2200" b="0" i="1" dirty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200" b="0" i="1" dirty="0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200" b="0" i="1" dirty="0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200" b="0" i="1" dirty="0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h</m:t>
                            </m:r>
                          </m:sub>
                        </m:sSub>
                      </m:e>
                    </m:d>
                    <m:r>
                      <a:rPr lang="en-US" sz="2200" b="0" i="1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sz="2200" b="0" i="1" dirty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200" b="0" i="1" dirty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𝑛</m:t>
                        </m:r>
                      </m:e>
                      <m:sup>
                        <m:r>
                          <a:rPr lang="en-US" sz="2200" b="0" i="1" dirty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2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  <a:endParaRPr lang="ru-RU" sz="22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743" y="1120919"/>
                <a:ext cx="10872788" cy="5775877"/>
              </a:xfrm>
              <a:prstGeom prst="rect">
                <a:avLst/>
              </a:prstGeom>
              <a:blipFill rotWithShape="0">
                <a:blip r:embed="rId4"/>
                <a:stretch>
                  <a:fillRect l="-785" t="-845" b="-84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992458" y="378629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7349490" y="5539396"/>
            <a:ext cx="1357187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74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СВОЙСТВО </a:t>
            </a:r>
            <a:r>
              <a:rPr lang="ru-RU" b="1" dirty="0" smtClean="0">
                <a:latin typeface="Comic Sans MS" panose="030F0702030302020204" pitchFamily="66" charset="0"/>
              </a:rPr>
              <a:t>Н</a:t>
            </a:r>
            <a:r>
              <a:rPr lang="ru-RU" dirty="0" smtClean="0">
                <a:latin typeface="Comic Sans MS" panose="030F0702030302020204" pitchFamily="66" charset="0"/>
              </a:rPr>
              <a:t> ЭРГОДИЧЕСКИХ </a:t>
            </a:r>
            <a:r>
              <a:rPr lang="ru-RU" dirty="0" err="1" smtClean="0">
                <a:latin typeface="Comic Sans MS" panose="030F0702030302020204" pitchFamily="66" charset="0"/>
              </a:rPr>
              <a:t>ИСТОчН</a:t>
            </a:r>
            <a:r>
              <a:rPr lang="ru-RU" dirty="0" smtClean="0">
                <a:latin typeface="Comic Sans MS" panose="030F0702030302020204" pitchFamily="66" charset="0"/>
              </a:rPr>
              <a:t>.</a:t>
            </a:r>
            <a:endParaRPr lang="ru-RU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743743" y="1120919"/>
                <a:ext cx="10872788" cy="54437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Для любых </a:t>
                </a:r>
                <a14:m>
                  <m:oMath xmlns:m="http://schemas.openxmlformats.org/officeDocument/2006/math">
                    <m:r>
                      <a:rPr lang="en-US" sz="250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𝜀</m:t>
                    </m:r>
                    <m:r>
                      <a:rPr lang="en-US" sz="2500" b="0" i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&gt;0</m:t>
                    </m:r>
                  </m:oMath>
                </a14:m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и </a:t>
                </a:r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𝛿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&gt;0</m:t>
                    </m:r>
                  </m:oMath>
                </a14:m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можно найти такое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при котором эргодические последовательности с длиной </a:t>
                </a:r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𝑀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&gt;</m:t>
                    </m:r>
                    <m:sSub>
                      <m:sSubPr>
                        <m:ctrlP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распадаются на два класса:</a:t>
                </a:r>
              </a:p>
              <a:p>
                <a:pPr marL="457200" indent="-457200" algn="just">
                  <a:lnSpc>
                    <a:spcPct val="107000"/>
                  </a:lnSpc>
                  <a:spcAft>
                    <a:spcPts val="0"/>
                  </a:spcAft>
                  <a:buAutoNum type="arabicParenR"/>
                </a:pP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типичные, вероятности которых удовлетворяют следующему неравенству:</a:t>
                </a:r>
              </a:p>
              <a:p>
                <a:pPr marL="457200" indent="-457200" algn="just">
                  <a:lnSpc>
                    <a:spcPct val="107000"/>
                  </a:lnSpc>
                  <a:spcAft>
                    <a:spcPts val="0"/>
                  </a:spcAft>
                  <a:buAutoNum type="arabicParenR"/>
                </a:pPr>
                <a:endParaRPr lang="ru-RU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457200" indent="-457200" algn="just">
                  <a:lnSpc>
                    <a:spcPct val="107000"/>
                  </a:lnSpc>
                  <a:spcAft>
                    <a:spcPts val="0"/>
                  </a:spcAft>
                  <a:buAutoNum type="arabicParenR"/>
                </a:pPr>
                <a:endParaRPr lang="ru-RU" sz="25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457200" indent="-457200" algn="just">
                  <a:lnSpc>
                    <a:spcPct val="107000"/>
                  </a:lnSpc>
                  <a:spcAft>
                    <a:spcPts val="0"/>
                  </a:spcAft>
                  <a:buAutoNum type="arabicParenR"/>
                </a:pPr>
                <a:endParaRPr lang="ru-RU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457200" indent="-457200" algn="just">
                  <a:lnSpc>
                    <a:spcPct val="107000"/>
                  </a:lnSpc>
                  <a:spcAft>
                    <a:spcPts val="0"/>
                  </a:spcAft>
                  <a:buAutoNum type="arabicParenR"/>
                </a:pPr>
                <a:endParaRPr lang="ru-RU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457200" indent="-457200" algn="just">
                  <a:lnSpc>
                    <a:spcPct val="107000"/>
                  </a:lnSpc>
                  <a:spcAft>
                    <a:spcPts val="0"/>
                  </a:spcAft>
                  <a:buAutoNum type="arabicParenR"/>
                </a:pP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н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етипичные, сумма вероятностей которых меньше </a:t>
                </a:r>
                <a14:m>
                  <m:oMath xmlns:m="http://schemas.openxmlformats.org/officeDocument/2006/math">
                    <m:r>
                      <a:rPr lang="ru-RU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𝜀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.</m:t>
                    </m:r>
                  </m:oMath>
                </a14:m>
                <a:endParaRPr lang="ru-RU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457200" indent="-457200" algn="just">
                  <a:lnSpc>
                    <a:spcPct val="107000"/>
                  </a:lnSpc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Вероятность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появления конкретной последовательности С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длиной </a:t>
                </a:r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определяется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как вероятность всех возможных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переходов:</a:t>
                </a: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743" y="1120919"/>
                <a:ext cx="10872788" cy="5443798"/>
              </a:xfrm>
              <a:prstGeom prst="rect">
                <a:avLst/>
              </a:prstGeom>
              <a:blipFill rotWithShape="0">
                <a:blip r:embed="rId3"/>
                <a:stretch>
                  <a:fillRect l="-1177" t="-896" r="-897" b="-134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1707790"/>
              </p:ext>
            </p:extLst>
          </p:nvPr>
        </p:nvGraphicFramePr>
        <p:xfrm>
          <a:off x="4570412" y="2917358"/>
          <a:ext cx="3219450" cy="1812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6" name="Уравнение" r:id="rId4" imgW="1739900" imgH="977900" progId="Equation.3">
                  <p:embed/>
                </p:oleObj>
              </mc:Choice>
              <mc:Fallback>
                <p:oleObj name="Уравнение" r:id="rId4" imgW="1739900" imgH="9779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0412" y="2917358"/>
                        <a:ext cx="3219450" cy="1812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5884739"/>
              </p:ext>
            </p:extLst>
          </p:nvPr>
        </p:nvGraphicFramePr>
        <p:xfrm>
          <a:off x="3179761" y="5994831"/>
          <a:ext cx="6021389" cy="7798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7" name="Уравнение" r:id="rId6" imgW="3162300" imgH="406400" progId="Equation.3">
                  <p:embed/>
                </p:oleObj>
              </mc:Choice>
              <mc:Fallback>
                <p:oleObj name="Уравнение" r:id="rId6" imgW="3162300" imgH="4064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79761" y="5994831"/>
                        <a:ext cx="6021389" cy="77987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05204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ИСТОЧНИК ДИСКРЕТНЫХ СООБЩ. (ИДС)</a:t>
            </a:r>
            <a:endParaRPr lang="ru-RU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743743" y="1120919"/>
                <a:ext cx="10872788" cy="59048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Следствие 1.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Типичные последовательности приблизительно равновероятны:</a:t>
                </a: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При </a:t>
                </a:r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𝑀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→∞</m:t>
                    </m:r>
                  </m:oMath>
                </a14:m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𝛿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→0</m:t>
                    </m:r>
                  </m:oMath>
                </a14:m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Поэтому при достаточно большом </a:t>
                </a:r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можно положить.</a:t>
                </a:r>
              </a:p>
              <a:p>
                <a:pPr indent="449580" algn="ctr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800" i="1" dirty="0"/>
                  <a:t>P</a:t>
                </a:r>
                <a:r>
                  <a:rPr lang="ru-RU" sz="2800" dirty="0"/>
                  <a:t>(</a:t>
                </a:r>
                <a:r>
                  <a:rPr lang="ru-RU" sz="2800" i="1" dirty="0"/>
                  <a:t>C</a:t>
                </a:r>
                <a:r>
                  <a:rPr lang="ru-RU" sz="2800" dirty="0"/>
                  <a:t>) </a:t>
                </a:r>
                <a:r>
                  <a:rPr lang="ru-RU" sz="2800" dirty="0">
                    <a:sym typeface="Symbol" panose="05050102010706020507" pitchFamily="18" charset="2"/>
                  </a:rPr>
                  <a:t></a:t>
                </a:r>
                <a:r>
                  <a:rPr lang="ru-RU" sz="2800" dirty="0"/>
                  <a:t> 2</a:t>
                </a:r>
                <a:r>
                  <a:rPr lang="ru-RU" sz="2800" baseline="30000" dirty="0"/>
                  <a:t>-</a:t>
                </a:r>
                <a:r>
                  <a:rPr lang="ru-RU" sz="2800" i="1" baseline="30000" dirty="0"/>
                  <a:t>MH</a:t>
                </a:r>
                <a:r>
                  <a:rPr lang="ru-RU" sz="2800" baseline="30000" dirty="0"/>
                  <a:t>(</a:t>
                </a:r>
                <a:r>
                  <a:rPr lang="ru-RU" sz="2800" i="1" baseline="30000" dirty="0"/>
                  <a:t>X</a:t>
                </a:r>
                <a:r>
                  <a:rPr lang="ru-RU" sz="2800" baseline="30000" dirty="0" smtClean="0"/>
                  <a:t>)</a:t>
                </a:r>
                <a:r>
                  <a:rPr lang="ru-RU" sz="2800" dirty="0" smtClean="0"/>
                  <a:t>.</a:t>
                </a: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Из видно, что все последовательности </a:t>
                </a:r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равновероятны и число их:</a:t>
                </a:r>
              </a:p>
              <a:p>
                <a:pPr indent="449580" algn="ctr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800" i="1" dirty="0"/>
                  <a:t>N</a:t>
                </a:r>
                <a:r>
                  <a:rPr lang="ru-RU" sz="2800" baseline="-25000" dirty="0"/>
                  <a:t>T </a:t>
                </a:r>
                <a:r>
                  <a:rPr lang="ru-RU" sz="2800" dirty="0"/>
                  <a:t>= 2</a:t>
                </a:r>
                <a:r>
                  <a:rPr lang="ru-RU" sz="2800" i="1" baseline="30000" dirty="0"/>
                  <a:t>MH</a:t>
                </a:r>
                <a:r>
                  <a:rPr lang="ru-RU" sz="2800" baseline="30000" dirty="0"/>
                  <a:t>(</a:t>
                </a:r>
                <a:r>
                  <a:rPr lang="ru-RU" sz="2800" i="1" baseline="30000" dirty="0"/>
                  <a:t>X</a:t>
                </a:r>
                <a:r>
                  <a:rPr lang="ru-RU" sz="2800" baseline="30000" dirty="0"/>
                  <a:t>)</a:t>
                </a:r>
                <a:r>
                  <a:rPr lang="ru-RU" sz="2800" dirty="0"/>
                  <a:t>. </a:t>
                </a:r>
                <a:endParaRPr lang="ru-RU" sz="2800" dirty="0" smtClean="0"/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 случае, если все </a:t>
                </a:r>
                <a:r>
                  <a:rPr lang="en-US" sz="25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n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символов источника независимы и равновероятны, то</a:t>
                </a:r>
              </a:p>
              <a:p>
                <a:pPr indent="449580" algn="ctr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800" i="1" dirty="0" smtClean="0"/>
                  <a:t>N</a:t>
                </a:r>
                <a:r>
                  <a:rPr lang="ru-RU" sz="2800" dirty="0" smtClean="0"/>
                  <a:t> </a:t>
                </a:r>
                <a:r>
                  <a:rPr lang="ru-RU" sz="2800" dirty="0"/>
                  <a:t>= 2</a:t>
                </a:r>
                <a:r>
                  <a:rPr lang="ru-RU" sz="2800" i="1" baseline="30000" dirty="0"/>
                  <a:t>M</a:t>
                </a:r>
                <a:r>
                  <a:rPr lang="ru-RU" sz="2800" baseline="30000" dirty="0"/>
                  <a:t>log</a:t>
                </a:r>
                <a:r>
                  <a:rPr lang="ru-RU" sz="2800" i="1" baseline="30000" dirty="0"/>
                  <a:t>n</a:t>
                </a:r>
                <a:r>
                  <a:rPr lang="ru-RU" sz="2800" dirty="0"/>
                  <a:t> = </a:t>
                </a:r>
                <a:r>
                  <a:rPr lang="ru-RU" sz="2800" i="1" dirty="0" err="1"/>
                  <a:t>n</a:t>
                </a:r>
                <a:r>
                  <a:rPr lang="ru-RU" sz="2800" i="1" baseline="30000" dirty="0" err="1"/>
                  <a:t>M</a:t>
                </a:r>
                <a:r>
                  <a:rPr lang="ru-RU" sz="2800" dirty="0"/>
                  <a:t>. </a:t>
                </a:r>
                <a:endParaRPr lang="ru-RU" sz="2800" dirty="0" smtClean="0"/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2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Определяет число всех возможных последовательностей длины </a:t>
                </a:r>
                <a:r>
                  <a:rPr lang="en-US" sz="22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M, </a:t>
                </a:r>
                <a:r>
                  <a:rPr lang="ru-RU" sz="22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содержащих </a:t>
                </a:r>
                <a:r>
                  <a:rPr lang="en-US" sz="22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n </a:t>
                </a:r>
                <a:r>
                  <a:rPr lang="ru-RU" sz="22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различных символов.</a:t>
                </a:r>
                <a:endParaRPr lang="ru-RU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743" y="1120919"/>
                <a:ext cx="10872788" cy="5904822"/>
              </a:xfrm>
              <a:prstGeom prst="rect">
                <a:avLst/>
              </a:prstGeom>
              <a:blipFill rotWithShape="0">
                <a:blip r:embed="rId3"/>
                <a:stretch>
                  <a:fillRect l="-897" t="-826" r="-897" b="-72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4362049"/>
              </p:ext>
            </p:extLst>
          </p:nvPr>
        </p:nvGraphicFramePr>
        <p:xfrm>
          <a:off x="4508499" y="1733550"/>
          <a:ext cx="4013638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8" name="Уравнение" r:id="rId4" imgW="2235200" imgH="279400" progId="Equation.3">
                  <p:embed/>
                </p:oleObj>
              </mc:Choice>
              <mc:Fallback>
                <p:oleObj name="Уравнение" r:id="rId4" imgW="2235200" imgH="2794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499" y="1733550"/>
                        <a:ext cx="4013638" cy="4953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0010666" y="4334101"/>
            <a:ext cx="1705263" cy="481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(3.12)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0010666" y="5677352"/>
            <a:ext cx="1705263" cy="481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(3.13)</a:t>
            </a:r>
          </a:p>
        </p:txBody>
      </p:sp>
    </p:spTree>
    <p:extLst>
      <p:ext uri="{BB962C8B-B14F-4D97-AF65-F5344CB8AC3E}">
        <p14:creationId xmlns:p14="http://schemas.microsoft.com/office/powerpoint/2010/main" val="160250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ИСТОЧНИК ДИСКРЕТНЫХ СООБЩ. (ИДС)</a:t>
            </a:r>
            <a:endParaRPr lang="ru-RU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743743" y="1169047"/>
                <a:ext cx="10872788" cy="52685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Следствие 2.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Чтобы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экспериментально определить энтропию эргодического источника, у которого вероятностные связи распространяются на очень большое число символов, нам необходимо располагать последовательностью ещё большей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длины</a:t>
                </a:r>
                <a:endParaRPr lang="en-US" sz="25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					</a:t>
                </a:r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𝑀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≫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𝑟</m:t>
                    </m:r>
                  </m:oMath>
                </a14:m>
                <a:endParaRPr lang="ru-RU" sz="25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при этом вычисленная энтропия будет как угодно близка к своему пределу:</a:t>
                </a:r>
              </a:p>
              <a:p>
                <a:pPr indent="449580" algn="ctr">
                  <a:lnSpc>
                    <a:spcPct val="107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500" b="0" i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log</m:t>
                        </m:r>
                      </m:fName>
                      <m:e>
                        <m:d>
                          <m:dPr>
                            <m:ctrlPr>
                              <a:rPr lang="en-US" sz="2500" b="0" i="1" smtClean="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500" b="0" i="1" smtClean="0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500" b="0" i="1" smtClean="0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500" b="0" i="1" smtClean="0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𝑃</m:t>
                                </m:r>
                                <m:d>
                                  <m:dPr>
                                    <m:ctrlPr>
                                      <a:rPr lang="en-US" sz="2500" b="0" i="1" smtClean="0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500" b="0" i="1" smtClean="0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𝐶</m:t>
                                    </m:r>
                                  </m:e>
                                </m:d>
                              </m:den>
                            </m:f>
                          </m:e>
                        </m:d>
                      </m:e>
                    </m:func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𝐻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𝑋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  <a:endParaRPr lang="ru-RU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b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Следствие 3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 При </a:t>
                </a:r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𝑀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&gt;</m:t>
                    </m:r>
                    <m:sSub>
                      <m:sSubPr>
                        <m:ctrlP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все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типичные последовательности имеют примерно одинаковую вероятность появления, в то время как суммарная вероятность появления всех нетипичных последовательностей стремится к нулю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  <a:endParaRPr lang="ru-RU" sz="25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743" y="1169047"/>
                <a:ext cx="10872788" cy="5268558"/>
              </a:xfrm>
              <a:prstGeom prst="rect">
                <a:avLst/>
              </a:prstGeom>
              <a:blipFill rotWithShape="0">
                <a:blip r:embed="rId2"/>
                <a:stretch>
                  <a:fillRect l="-897" t="-926" r="-897" b="-138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7253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67806" y="0"/>
            <a:ext cx="10872788" cy="6892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2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Пусть </a:t>
            </a:r>
            <a:r>
              <a:rPr lang="ru-RU" sz="22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двоичный источник производит элементы 0 и 1 с равными вероятностями p(0) = p(1), а вероятностные связи между элементами последовательности снижают энтропию источника до H(x) = 0,9 бит/эл, по отношению к </a:t>
            </a:r>
            <a:r>
              <a:rPr lang="ru-RU" sz="22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Нmax</a:t>
            </a:r>
            <a:r>
              <a:rPr lang="ru-RU" sz="22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= </a:t>
            </a:r>
            <a:r>
              <a:rPr lang="ru-RU" sz="22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log</a:t>
            </a:r>
            <a:r>
              <a:rPr lang="ru-RU" sz="22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m = </a:t>
            </a:r>
            <a:r>
              <a:rPr lang="ru-RU" sz="22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log</a:t>
            </a:r>
            <a:r>
              <a:rPr lang="ru-RU" sz="22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2 = 1 бит/эл</a:t>
            </a:r>
            <a:r>
              <a:rPr lang="ru-RU" sz="22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2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Все возможные двоичные комбинации </a:t>
            </a:r>
            <a:r>
              <a:rPr lang="ru-RU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endParaRPr lang="ru-RU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000…000 – все </a:t>
            </a:r>
            <a:r>
              <a:rPr lang="ru-RU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нули</a:t>
            </a:r>
            <a:endParaRPr lang="ru-RU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000…001 – одна 1, остальные </a:t>
            </a:r>
            <a:r>
              <a:rPr lang="ru-RU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endParaRPr lang="ru-RU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000…010 – одна 1, остальные </a:t>
            </a:r>
            <a:r>
              <a:rPr lang="ru-RU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endParaRPr lang="ru-RU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000…011 – две 1, остальные </a:t>
            </a:r>
            <a:r>
              <a:rPr lang="ru-RU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.</a:t>
            </a:r>
            <a:endParaRPr lang="ru-RU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100…000 - одна 1, остальные </a:t>
            </a:r>
            <a:r>
              <a:rPr lang="ru-RU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.</a:t>
            </a:r>
            <a:endParaRPr lang="ru-RU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111…111 – все </a:t>
            </a:r>
            <a:r>
              <a:rPr lang="ru-RU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endParaRPr lang="ru-RU" sz="25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2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при p(0) = p(1) к типичным будут относиться последовательности, у которых число 0 и 1 мало будет отличаться друг от друга. Если взять n=50, </a:t>
            </a:r>
            <a:r>
              <a:rPr lang="ru-RU" sz="22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то</a:t>
            </a:r>
            <a:endParaRPr lang="ru-RU" sz="22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5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2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2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А </a:t>
            </a:r>
            <a:r>
              <a:rPr lang="ru-RU" sz="22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уже при n = 100 доля типичных последовательностей снижается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173" name="Picture 5" descr="http://ok-t.ru/studopediaru/baza3/755920382641.files/image22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3112" y="4800600"/>
            <a:ext cx="3285456" cy="772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http://ok-t.ru/studopediaru/baza3/755920382641.files/image23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3112" y="5952821"/>
            <a:ext cx="3524056" cy="724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918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935</TotalTime>
  <Words>742</Words>
  <Application>Microsoft Office PowerPoint</Application>
  <PresentationFormat>Широкоэкранный</PresentationFormat>
  <Paragraphs>116</Paragraphs>
  <Slides>14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26" baseType="lpstr">
      <vt:lpstr>Arial</vt:lpstr>
      <vt:lpstr>Calibri</vt:lpstr>
      <vt:lpstr>Cambria Math</vt:lpstr>
      <vt:lpstr>Comic Sans MS</vt:lpstr>
      <vt:lpstr>Symbol</vt:lpstr>
      <vt:lpstr>Times New Roman</vt:lpstr>
      <vt:lpstr>Trebuchet MS</vt:lpstr>
      <vt:lpstr>Tw Cen MT</vt:lpstr>
      <vt:lpstr>Verdana</vt:lpstr>
      <vt:lpstr>Контур</vt:lpstr>
      <vt:lpstr>Уравнение</vt:lpstr>
      <vt:lpstr>Microsoft Equation 3.0</vt:lpstr>
      <vt:lpstr>Теория передачи информации Тема3 Источники Дискретных сообщений</vt:lpstr>
      <vt:lpstr>ИСТОЧНИК ДИСКРЕТНЫХ СООБЩ. (ИДС)</vt:lpstr>
      <vt:lpstr>ЭРГОДИЧЕСКИЙ ИСТОЧНИК</vt:lpstr>
      <vt:lpstr>Энтропия Эргодичес-го ИСТОЧНИКА</vt:lpstr>
      <vt:lpstr>Энтропия Эргодичес-го ИСТОЧНИКА</vt:lpstr>
      <vt:lpstr>СВОЙСТВО Н ЭРГОДИЧЕСКИХ ИСТОчН.</vt:lpstr>
      <vt:lpstr>ИСТОЧНИК ДИСКРЕТНЫХ СООБЩ. (ИДС)</vt:lpstr>
      <vt:lpstr>ИСТОЧНИК ДИСКРЕТНЫХ СООБЩ. (ИДС)</vt:lpstr>
      <vt:lpstr>Презентация PowerPoint</vt:lpstr>
      <vt:lpstr>ХАРАКТЕРИСТИКА ИЗБЫТОЧНОСТИ ИДС.</vt:lpstr>
      <vt:lpstr>ХАРАКТЕРИСТИКА ИЗБЫТОЧНОСТИ ИДС.</vt:lpstr>
      <vt:lpstr>ХАРАКТЕРИСТИКА ПОТОКА ИДС.</vt:lpstr>
      <vt:lpstr>ХАРАКТЕРИСТИКА ПОТОКА ИДС.</vt:lpstr>
      <vt:lpstr>Теория передачи информации Тема3 Источники Дискретных Сообщений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“Точки приложения” знаний</dc:title>
  <dc:creator>Vadim Zahariev</dc:creator>
  <cp:lastModifiedBy>Vadim Zahariev</cp:lastModifiedBy>
  <cp:revision>108</cp:revision>
  <dcterms:created xsi:type="dcterms:W3CDTF">2015-10-18T20:06:05Z</dcterms:created>
  <dcterms:modified xsi:type="dcterms:W3CDTF">2016-04-12T05:33:01Z</dcterms:modified>
</cp:coreProperties>
</file>