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36"/>
  </p:notesMasterIdLst>
  <p:sldIdLst>
    <p:sldId id="256" r:id="rId2"/>
    <p:sldId id="316" r:id="rId3"/>
    <p:sldId id="329" r:id="rId4"/>
    <p:sldId id="341" r:id="rId5"/>
    <p:sldId id="342" r:id="rId6"/>
    <p:sldId id="343" r:id="rId7"/>
    <p:sldId id="340" r:id="rId8"/>
    <p:sldId id="345" r:id="rId9"/>
    <p:sldId id="346" r:id="rId10"/>
    <p:sldId id="344" r:id="rId11"/>
    <p:sldId id="332" r:id="rId12"/>
    <p:sldId id="333" r:id="rId13"/>
    <p:sldId id="347" r:id="rId14"/>
    <p:sldId id="349" r:id="rId15"/>
    <p:sldId id="350" r:id="rId16"/>
    <p:sldId id="351" r:id="rId17"/>
    <p:sldId id="352" r:id="rId18"/>
    <p:sldId id="353" r:id="rId19"/>
    <p:sldId id="355" r:id="rId20"/>
    <p:sldId id="356" r:id="rId21"/>
    <p:sldId id="358" r:id="rId22"/>
    <p:sldId id="357" r:id="rId23"/>
    <p:sldId id="360" r:id="rId24"/>
    <p:sldId id="361" r:id="rId25"/>
    <p:sldId id="362" r:id="rId26"/>
    <p:sldId id="365" r:id="rId27"/>
    <p:sldId id="366" r:id="rId28"/>
    <p:sldId id="367" r:id="rId29"/>
    <p:sldId id="368" r:id="rId30"/>
    <p:sldId id="369" r:id="rId31"/>
    <p:sldId id="370" r:id="rId32"/>
    <p:sldId id="371" r:id="rId33"/>
    <p:sldId id="372" r:id="rId34"/>
    <p:sldId id="334" r:id="rId3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82" autoAdjust="0"/>
    <p:restoredTop sz="94660"/>
  </p:normalViewPr>
  <p:slideViewPr>
    <p:cSldViewPr snapToGrid="0">
      <p:cViewPr varScale="1">
        <p:scale>
          <a:sx n="60" d="100"/>
          <a:sy n="60" d="100"/>
        </p:scale>
        <p:origin x="11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22.05.2017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657" y="0"/>
            <a:ext cx="5577343" cy="6010294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9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ШИФРОВАНИЕ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700" b="1" i="1" u="sng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bg1"/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r="45397"/>
          <a:stretch/>
        </p:blipFill>
        <p:spPr>
          <a:xfrm>
            <a:off x="0" y="0"/>
            <a:ext cx="6647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054735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АСИММЕТРИЧНОЕ ШИФРОВАНИЕ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705" y="542768"/>
            <a:ext cx="11506314" cy="6513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Асимметричное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(с открытым ключом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— шифрование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 два разных ключа: один для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зашифрования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(который также называется открытым), другой для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расшифрования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используется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пара ключа – открытый и закрытый, которые создаются получателем сообщения. 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открытые ключи доступны всем желающим и передаются по незащищённому каналу связи. 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отправляемое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сообщение шифруется открытым ключом получателя. Дешифрируется сообщение при его получении закрытым ключом получателя.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дешифрировать сообщение не может даже отправитель, что и не требуется. 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открытый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закрытый ключи математически связаны друг с другом таким образом, что сообщение, зашифрованное одним ключом из пары, можно дешифрировать только вторым ключом из этой же пары ключей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49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24281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</a:rPr>
              <a:t>АСимметричное</a:t>
            </a:r>
            <a:r>
              <a:rPr lang="ru-RU" dirty="0" smtClean="0">
                <a:latin typeface="Comic Sans MS" panose="030F0702030302020204" pitchFamily="66" charset="0"/>
              </a:rPr>
              <a:t> </a:t>
            </a:r>
            <a:r>
              <a:rPr lang="ru-RU" dirty="0" err="1" smtClean="0">
                <a:latin typeface="Comic Sans MS" panose="030F0702030302020204" pitchFamily="66" charset="0"/>
              </a:rPr>
              <a:t>ШифрованиЕ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58" y="974494"/>
            <a:ext cx="10609944" cy="5644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57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6570" t="12347" r="47471" b="9947"/>
          <a:stretch/>
        </p:blipFill>
        <p:spPr>
          <a:xfrm>
            <a:off x="1" y="0"/>
            <a:ext cx="5666874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281" t="14399" r="47010" b="6868"/>
          <a:stretch/>
        </p:blipFill>
        <p:spPr>
          <a:xfrm>
            <a:off x="5763126" y="0"/>
            <a:ext cx="6428874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18249" y="1672387"/>
            <a:ext cx="26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anose="020F0502020204030204" pitchFamily="34" charset="0"/>
              </a:rPr>
              <a:t>1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18249" y="3714106"/>
            <a:ext cx="26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2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18249" y="6348661"/>
            <a:ext cx="26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3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19575" y="1864710"/>
            <a:ext cx="26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4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19575" y="3906429"/>
            <a:ext cx="26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5</a:t>
            </a:r>
            <a:endParaRPr lang="ru-RU" b="1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19575" y="6540984"/>
            <a:ext cx="264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alibri" panose="020F0502020204030204" pitchFamily="34" charset="0"/>
              </a:rPr>
              <a:t>6</a:t>
            </a:r>
            <a:endParaRPr lang="ru-RU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26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266883"/>
            <a:ext cx="10547356" cy="147857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RSA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3027" y="855590"/>
            <a:ext cx="11506314" cy="52298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RSA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(аббревиатура от фамилий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Rivest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Shamir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Adleman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— криптографический алгоритм с открытым ключом, основывающийся на вычислительной сложности задачи факторизации больших целых чисел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RSA использует разложение больших чисел (несколько сот разрядов) на простые множители, что требует большого объема вычислений и эта особенность определяет стойкость данного шифра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Криптосистема RSA стала первой системой, пригодной и для шифрования, и для цифровой подписи. Алгоритм используется в большом числе криптографических приложений, включая PGP, S/MIME, 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TLS/SSL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IPSEC/IKE и других.</a:t>
            </a:r>
          </a:p>
        </p:txBody>
      </p:sp>
    </p:spTree>
    <p:extLst>
      <p:ext uri="{BB962C8B-B14F-4D97-AF65-F5344CB8AC3E}">
        <p14:creationId xmlns:p14="http://schemas.microsoft.com/office/powerpoint/2010/main" val="34304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5539" t="23128" r="5767" b="16975"/>
          <a:stretch/>
        </p:blipFill>
        <p:spPr>
          <a:xfrm>
            <a:off x="12028" y="0"/>
            <a:ext cx="12160342" cy="6761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63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8579" r="38133" b="535"/>
          <a:stretch/>
        </p:blipFill>
        <p:spPr>
          <a:xfrm>
            <a:off x="2069431" y="0"/>
            <a:ext cx="8650705" cy="686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42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t="17992" r="38041" b="3615"/>
          <a:stretch/>
        </p:blipFill>
        <p:spPr>
          <a:xfrm>
            <a:off x="0" y="0"/>
            <a:ext cx="12192000" cy="6865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6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2965" t="8652" r="3370"/>
          <a:stretch/>
        </p:blipFill>
        <p:spPr>
          <a:xfrm>
            <a:off x="0" y="0"/>
            <a:ext cx="12192000" cy="6832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56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14847" r="36948" b="1763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4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054735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ЭЛЕКТРОННАЯ ПОДПИСЬ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705" y="731454"/>
            <a:ext cx="11506314" cy="5954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Криптосистема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открытым ключом открыта для посылки сообщений для абонентов из книги паролей для любого желающего. В системе с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электронной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подписью сообщение необходимо “подписывать”, т.е. явно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указывать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отправителя из книги паролей.</a:t>
            </a:r>
          </a:p>
          <a:p>
            <a:pPr lvl="1" algn="just">
              <a:lnSpc>
                <a:spcPct val="107000"/>
              </a:lnSpc>
            </a:pP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Электронная цифровая 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подпись (ЭЦП)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последовательность символов, являющаяся реквизитом электронного документа и предназначенная для подтверждения целостности и подлинности электронного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документа</a:t>
            </a: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получается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результате криптографического преобразования электронных данных документа с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использованием закрытого ключа.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предназначена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определения лица, подписавшего электронный документ, и является аналогом собственноручной подписи в случаях, предусмотренных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законом.</a:t>
            </a:r>
          </a:p>
        </p:txBody>
      </p:sp>
    </p:spTree>
    <p:extLst>
      <p:ext uri="{BB962C8B-B14F-4D97-AF65-F5344CB8AC3E}">
        <p14:creationId xmlns:p14="http://schemas.microsoft.com/office/powerpoint/2010/main" val="324335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18439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Шифрование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1080751"/>
            <a:ext cx="10872788" cy="562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Шифрование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кодирование информации в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целях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сокрытия её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 неавторизованных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лиц.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Криптограмма(</a:t>
            </a:r>
            <a:r>
              <a:rPr lang="ru-RU" sz="28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шифротекст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зашифрованное сообщение.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Пользователь является 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авторизованным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он обладает аутентичным ключом (т.е. специфической информацией) позволяющем выполнить обратное преобразование </a:t>
            </a:r>
            <a:r>
              <a:rPr lang="ru-RU" sz="28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шифротекста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 исходное сообщение.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Криптография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наука о методах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шифрования информации.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Шифрование применя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тся: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 передаче информации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ри хранении информации.</a:t>
            </a: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054735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ПРИМЕНЕНИЕ </a:t>
            </a:r>
            <a:r>
              <a:rPr lang="ru-RU" dirty="0" err="1" smtClean="0">
                <a:latin typeface="Comic Sans MS" panose="030F0702030302020204" pitchFamily="66" charset="0"/>
              </a:rPr>
              <a:t>Хэш-ФУНКЦИЙ</a:t>
            </a:r>
            <a:r>
              <a:rPr lang="ru-RU" dirty="0" smtClean="0">
                <a:latin typeface="Comic Sans MS" panose="030F0702030302020204" pitchFamily="66" charset="0"/>
              </a:rPr>
              <a:t> для </a:t>
            </a:r>
            <a:r>
              <a:rPr lang="be-BY" dirty="0" smtClean="0">
                <a:latin typeface="Comic Sans MS" panose="030F0702030302020204" pitchFamily="66" charset="0"/>
              </a:rPr>
              <a:t>ЭЦП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135" y="687909"/>
            <a:ext cx="11506314" cy="608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Поскольку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подписываемые документы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переменного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(и как правило достаточно большого) объёма, в схемах ЭП зачастую подпись ставится не на сам документ, а на его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Для вычисления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хэша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используются криптографические хэш-функции, что гарантирует выявление изменений документа при проверке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подписи. Незначительное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изменение данных приводит к существенному изменению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хэша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Хэш-функции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 являются частью алгоритма ЭП, поэтому в схеме может быть использована любая надёжная хэш-функция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хэш-функций даёт следующие преимущества: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вычислительная 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сложность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цифрового документа делается во много раз меньшего объёма, чем объём исходного документа, и алгоритмы вычисления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хэша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являются более быстрыми, чем алгоритмы ЭП. </a:t>
            </a:r>
          </a:p>
        </p:txBody>
      </p:sp>
    </p:spTree>
    <p:extLst>
      <p:ext uri="{BB962C8B-B14F-4D97-AF65-F5344CB8AC3E}">
        <p14:creationId xmlns:p14="http://schemas.microsoft.com/office/powerpoint/2010/main" val="228604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054735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ПРИМЕНЕНИЕ </a:t>
            </a:r>
            <a:r>
              <a:rPr lang="ru-RU" dirty="0" err="1" smtClean="0">
                <a:latin typeface="Comic Sans MS" panose="030F0702030302020204" pitchFamily="66" charset="0"/>
              </a:rPr>
              <a:t>Хэш-ФУНКЦИЙ</a:t>
            </a:r>
            <a:r>
              <a:rPr lang="ru-RU" dirty="0" smtClean="0">
                <a:latin typeface="Comic Sans MS" panose="030F0702030302020204" pitchFamily="66" charset="0"/>
              </a:rPr>
              <a:t> для </a:t>
            </a:r>
            <a:r>
              <a:rPr lang="be-BY" dirty="0" smtClean="0">
                <a:latin typeface="Comic Sans MS" panose="030F0702030302020204" pitchFamily="66" charset="0"/>
              </a:rPr>
              <a:t>ЭЦП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9163" y="731454"/>
            <a:ext cx="11506314" cy="608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совместимость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Большинство алгоритмов оперирует со строками бит данных, но некоторые используют другие представления. Хэш-функцию можно использовать для преобразования произвольного входного текста в подходящий формат.</a:t>
            </a: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целостность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Без использования хэш-функции большой электронный документ в некоторых схемах нужно разделять на достаточно малые блоки для применения ЭП. При верификации невозможно определить, все ли блоки получены и в правильном ли они порядке.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хэш-функции не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обязательно,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поэтому хэш-функция может использоваться любая или не использоваться вообще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lvl="1" algn="just">
              <a:lnSpc>
                <a:spcPct val="107000"/>
              </a:lnSpc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Известные</a:t>
            </a:r>
            <a:r>
              <a:rPr lang="en-US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алгоритмы </a:t>
            </a:r>
            <a:r>
              <a:rPr lang="ru-RU" sz="2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хэширования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US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CRC, MD5, SHA-1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,2,3</a:t>
            </a:r>
            <a:endParaRPr lang="ru-RU" sz="2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14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upload.wikimedia.org/wikipedia/commons/thumb/c/c4/Digital_Signature_diagram_ru.png/714px-Digital_Signature_diagram_ru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20" y="-221796"/>
            <a:ext cx="10372038" cy="759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734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3211" y="-334110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Идентификация, аутентификация, АВТОРИЗАЦИЯ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135" y="687911"/>
            <a:ext cx="11506314" cy="5953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Идентификацию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аутентификацию пользователей можно считать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основой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программно-технических средств безопасности.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Идентификация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процедура которая позволяет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субъекту (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пользователю или программе, </a:t>
            </a:r>
            <a:r>
              <a:rPr lang="ru-RU" sz="28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действующему от имени определенных 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пользователей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назвать себя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передать свой идентификатор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lvl="1" algn="just">
              <a:lnSpc>
                <a:spcPct val="107000"/>
              </a:lnSpc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Аутентификация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это процедура в результате которой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вторая сторона убеждается, что субъект – действительно тот, за кого он себя выдает.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Совокупность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выполнений процедур идентификации и аутентификацию называют процедурой 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авторизации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 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авторизацией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также понимается процесс получение прав (доступа) на выполнение определённых действий в системе.  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19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290567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Методы аутентификации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8537" y="774995"/>
            <a:ext cx="11506314" cy="5888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Так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как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функционирование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всех механизмов разграничения доступа, использующих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аппаратные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или программные средства, основано на предположении, что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любой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пользователь системы представляет собой конкретное лицо, то должен существовать некоторый механизм его опознания, обеспечивающий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установление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подлинности данного пользователя, обращающегося к системе. 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Существуют три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класса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прнципов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опознания,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которые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базируются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на условных, заранее присваиваемых признаках (сведениях),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известных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субъекту (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 знает субъект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на физических средствах, действующих аналогично физическому ключу (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 имеет субъект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); </a:t>
            </a:r>
          </a:p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 на индивидуальных характеристиках субъекта, его физических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данных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позволяющих выделить его среди других лиц (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что присуще субъекту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05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3782" y="-334110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ПРИНЦИПЫ </a:t>
            </a:r>
            <a:r>
              <a:rPr lang="ru-RU" sz="3000" dirty="0">
                <a:latin typeface="Comic Sans MS" panose="030F0702030302020204" pitchFamily="66" charset="0"/>
              </a:rPr>
              <a:t>аутентификации</a:t>
            </a:r>
          </a:p>
        </p:txBody>
      </p:sp>
      <p:pic>
        <p:nvPicPr>
          <p:cNvPr id="2050" name="Рисуно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308" y="1420231"/>
            <a:ext cx="12242308" cy="510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93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648" y="-116396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ПРИНЦИП «ЧТО </a:t>
            </a:r>
            <a:r>
              <a:rPr lang="ru-RU" sz="3000" dirty="0" err="1" smtClean="0">
                <a:latin typeface="Comic Sans MS" panose="030F0702030302020204" pitchFamily="66" charset="0"/>
              </a:rPr>
              <a:t>знАет</a:t>
            </a:r>
            <a:r>
              <a:rPr lang="ru-RU" sz="3000" dirty="0" smtClean="0">
                <a:latin typeface="Comic Sans MS" panose="030F0702030302020204" pitchFamily="66" charset="0"/>
              </a:rPr>
              <a:t> субъект». МЕТОД «ПАРОЛЕЙ»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649" y="1158974"/>
            <a:ext cx="11506314" cy="516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заключается в том, что пользователь на клавиатуре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компьютера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или специально имеющемся наборном поле набирает только ему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известную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комбинацию букв и цифр, которая собственно и является паролем. Введенный пароль сравнивается с эталонным, хранящимся в системе, и при положительном результате проверки пользователь получает доступ к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системе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Приведенная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схема опознания является простой с точки зрения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реализации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так как не требует никакой специальной аппаратуры и реализуется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посредством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небольшого объема программного обеспечения. </a:t>
            </a:r>
          </a:p>
        </p:txBody>
      </p:sp>
    </p:spTree>
    <p:extLst>
      <p:ext uri="{BB962C8B-B14F-4D97-AF65-F5344CB8AC3E}">
        <p14:creationId xmlns:p14="http://schemas.microsoft.com/office/powerpoint/2010/main" val="238070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05082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>
                <a:latin typeface="Comic Sans MS" panose="030F0702030302020204" pitchFamily="66" charset="0"/>
              </a:rPr>
              <a:t>ПРИНЦИП «ЧТО </a:t>
            </a:r>
            <a:r>
              <a:rPr lang="ru-RU" sz="3000" dirty="0" err="1">
                <a:latin typeface="Comic Sans MS" panose="030F0702030302020204" pitchFamily="66" charset="0"/>
              </a:rPr>
              <a:t>знАет</a:t>
            </a:r>
            <a:r>
              <a:rPr lang="ru-RU" sz="3000" dirty="0">
                <a:latin typeface="Comic Sans MS" panose="030F0702030302020204" pitchFamily="66" charset="0"/>
              </a:rPr>
              <a:t> субъект». МЕТОД </a:t>
            </a:r>
            <a:r>
              <a:rPr lang="ru-RU" sz="3000" dirty="0" smtClean="0">
                <a:latin typeface="Comic Sans MS" panose="030F0702030302020204" pitchFamily="66" charset="0"/>
              </a:rPr>
              <a:t>«ЗАПРОС-ОТВЕТ»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0135" y="687911"/>
            <a:ext cx="11506314" cy="608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методе «запрос-ответ» набор ответов на m стандартных и n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ориентированных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пользователя вопросов хранится в ЭВМ и управляет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программой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опознания. Когда пользователь делает попытку включиться в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работу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программа опознания случайным образом выбирает и задает ему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некоторые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(или все) из этих вопросов.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Пользователь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должен дать правильный от-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вет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на все вопросы, чтобы получить разрешение на доступ к системе.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Вопросы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быть выбраны таким образом, чтобы пользователь запомнил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не записывал их.</a:t>
            </a:r>
          </a:p>
          <a:p>
            <a:pPr lvl="1" algn="just">
              <a:lnSpc>
                <a:spcPct val="107000"/>
              </a:lnSpc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Модификация этого метода предполагает изменение каждый раз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одного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или более вопросов, на которые пользователь давал ответ до этого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2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05082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>
                <a:latin typeface="Comic Sans MS" panose="030F0702030302020204" pitchFamily="66" charset="0"/>
              </a:rPr>
              <a:t>ПРИНЦИП «ЧТО </a:t>
            </a:r>
            <a:r>
              <a:rPr lang="ru-RU" sz="3000" dirty="0" smtClean="0">
                <a:latin typeface="Comic Sans MS" panose="030F0702030302020204" pitchFamily="66" charset="0"/>
              </a:rPr>
              <a:t>ИМЕЕТ </a:t>
            </a:r>
            <a:r>
              <a:rPr lang="ru-RU" sz="3000" dirty="0">
                <a:latin typeface="Comic Sans MS" panose="030F0702030302020204" pitchFamily="66" charset="0"/>
              </a:rPr>
              <a:t>субъект</a:t>
            </a:r>
            <a:r>
              <a:rPr lang="ru-RU" sz="3000" dirty="0" smtClean="0">
                <a:latin typeface="Comic Sans MS" panose="030F0702030302020204" pitchFamily="66" charset="0"/>
              </a:rPr>
              <a:t>»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564" y="723546"/>
            <a:ext cx="11506314" cy="516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данному классу опознания относятся методы, основывающиеся на физических средствах, которые имеет при себе данный пользователь,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обращающийся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 системе. К ним относятся магнитные карточки, смарт-карты, USB-ключи, таблетки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Touch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Memory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прочие подобные средства, которые можно объединить общим названием – электронный ключ. Электронным ключом в самом общем смысле являются физические носители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идентификатора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субъекта и его пароля. Кроме того, на носителях содержится дополни-тельная информация, необходимая в процессе опознания субъекта.</a:t>
            </a:r>
          </a:p>
          <a:p>
            <a:pPr lvl="1" algn="just">
              <a:lnSpc>
                <a:spcPct val="107000"/>
              </a:lnSpc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671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>
                <a:latin typeface="Comic Sans MS" panose="030F0702030302020204" pitchFamily="66" charset="0"/>
              </a:rPr>
              <a:t>ПРИНЦИП «ЧТО </a:t>
            </a:r>
            <a:r>
              <a:rPr lang="ru-RU" sz="3000" dirty="0" smtClean="0">
                <a:latin typeface="Comic Sans MS" panose="030F0702030302020204" pitchFamily="66" charset="0"/>
              </a:rPr>
              <a:t>ПРИСУЩЕ субъекту»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935" y="650973"/>
            <a:ext cx="11506314" cy="5208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опознания базируется на определении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индивидуальных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характеристик, присущих каждому пользователю и позволяющих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выделить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его среди других лиц. К наиболее широко используемым персональным характеристикам относятся голос, личная подпись, форма ладони и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отпечатки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пальцев, форма лица. В последнее время появилось еще несколько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методов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физического опознания – по структуре сетчатки глаз, сопротивлению определенных участков кожи, запаху тела и др. В каждом случае способ опознания состоит в измерении индивидуальных характеристик и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вычислении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индексов, аналогичных характеристическим параметрам распознавания образов, которые можно передать в центральную ЭВМ для сопоставления с набором индексов, хранящихся в памяти ЭВМ и взятых непосредственно у интересующего лица.</a:t>
            </a:r>
          </a:p>
        </p:txBody>
      </p:sp>
    </p:spTree>
    <p:extLst>
      <p:ext uri="{BB962C8B-B14F-4D97-AF65-F5344CB8AC3E}">
        <p14:creationId xmlns:p14="http://schemas.microsoft.com/office/powerpoint/2010/main" val="14163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6" y="-126704"/>
            <a:ext cx="9905998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Понятие КРИПТОСТОЙКОСТИ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935608"/>
            <a:ext cx="10872788" cy="47025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Криптографическая 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стойкость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свойство криптографического шифра противостоять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криптоанализу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то есть анализу, направленному на изучение шифра с целью его дешифрования. Для изучения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криптоустойчивости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различных алгоритмов была создана специальная теория, рассматривающая типы шифров и их ключи, а также их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стойкость.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14365" t="36399" r="35238" b="28637"/>
          <a:stretch/>
        </p:blipFill>
        <p:spPr>
          <a:xfrm>
            <a:off x="3023279" y="3712332"/>
            <a:ext cx="7223807" cy="304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12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СТЕГАНОГРАФИЯ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6935" y="650973"/>
            <a:ext cx="11506314" cy="2463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Стеганография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– область кодирования,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которая изучает способы и методы скрытия конфиденциальных сведений.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Методы стеганографии позволяют осуществить скрытие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самого </a:t>
            </a:r>
            <a:r>
              <a:rPr lang="ru-RU" sz="24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факта существования секретных данных при их 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хранении или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обработке.	</a:t>
            </a:r>
          </a:p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 декодирование И. при этом существенно упрощается.</a:t>
            </a:r>
          </a:p>
        </p:txBody>
      </p:sp>
      <p:pic>
        <p:nvPicPr>
          <p:cNvPr id="1026" name="Рисунок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241" y="3161637"/>
            <a:ext cx="9542643" cy="358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524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СТРУКТУРА СИСТЕМЫ </a:t>
            </a:r>
            <a:r>
              <a:rPr lang="ru-RU" sz="3000" dirty="0" err="1" smtClean="0">
                <a:latin typeface="Comic Sans MS" panose="030F0702030302020204" pitchFamily="66" charset="0"/>
              </a:rPr>
              <a:t>СТЕГАНОГРАФИи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pic>
        <p:nvPicPr>
          <p:cNvPr id="2050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72" y="1115432"/>
            <a:ext cx="10937345" cy="5468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58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КЛАССИФИКАЦИЯ МЕТОДОВ </a:t>
            </a:r>
            <a:r>
              <a:rPr lang="ru-RU" sz="3000" dirty="0" err="1" smtClean="0">
                <a:latin typeface="Comic Sans MS" panose="030F0702030302020204" pitchFamily="66" charset="0"/>
              </a:rPr>
              <a:t>СТЕГАНОГРАФИи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pic>
        <p:nvPicPr>
          <p:cNvPr id="3074" name="Рисунок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280" y="790446"/>
            <a:ext cx="8541306" cy="6067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46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363138"/>
            <a:ext cx="11068724" cy="1478570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omic Sans MS" panose="030F0702030302020204" pitchFamily="66" charset="0"/>
              </a:rPr>
              <a:t>МЕТОДЫ </a:t>
            </a:r>
            <a:r>
              <a:rPr lang="ru-RU" sz="3000" dirty="0" err="1" smtClean="0">
                <a:latin typeface="Comic Sans MS" panose="030F0702030302020204" pitchFamily="66" charset="0"/>
              </a:rPr>
              <a:t>СТЕГАНОГРАФИи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5158" y="972439"/>
            <a:ext cx="11014842" cy="1409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Скрытие данных в неподвижных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изображениях</a:t>
            </a: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lvl="1" algn="just">
              <a:lnSpc>
                <a:spcPct val="107000"/>
              </a:lnSpc>
            </a:pP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	</a:t>
            </a: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крытие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данных в пространственной 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</a:t>
            </a:r>
            <a:r>
              <a:rPr lang="en-US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– метод </a:t>
            </a:r>
            <a:r>
              <a:rPr lang="ru-RU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замены наименее значащего бита</a:t>
            </a:r>
          </a:p>
          <a:p>
            <a:pPr lvl="1" algn="just">
              <a:lnSpc>
                <a:spcPct val="107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75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14657" y="0"/>
            <a:ext cx="5577343" cy="6010294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9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ШИФРОВАНИЕ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</a:t>
            </a:r>
            <a:br>
              <a:rPr lang="ru-RU" sz="37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700" b="1" i="1" u="sng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solidFill>
                  <a:schemeClr val="bg1"/>
                </a:solidFill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solidFill>
                <a:schemeClr val="bg1"/>
              </a:solidFill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37" r="45397"/>
          <a:stretch/>
        </p:blipFill>
        <p:spPr>
          <a:xfrm>
            <a:off x="0" y="0"/>
            <a:ext cx="664754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5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5" y="-278915"/>
            <a:ext cx="10631577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Классификация методов Шифрования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5057" y="747302"/>
            <a:ext cx="11506314" cy="6283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амены </a:t>
            </a: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подстановки)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—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это класс методов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шифрования, в котором элементы исходного открытого текста заменяются зашифрованным текстом в соответствии с некоторым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правилом: 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моноалфавитная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букве алфавита открытого текста ставится в соответствие одна буква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шифртекста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из этого же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алфавита. ( 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Полибиуса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Вижинера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 Цезаря,  Бофора)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гомофоническая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гомофоническая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замена одному символу открытого текста 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ставитмя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соответствие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несколько символов 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шифротекста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(пример 9.5)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полиалфавитная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использует несколько алфавитов 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шифртекста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5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Тритемиуса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полиграммная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замена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формируется из одного алфавита с помощью специальных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 (</a:t>
            </a:r>
            <a:r>
              <a:rPr lang="ru-RU" sz="25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Плэйфера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lvl="1" algn="just">
              <a:lnSpc>
                <a:spcPct val="107000"/>
              </a:lnSpc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Чем длиннее ключ, тем лучше поэтому используемые методы часто дополняются методикой шифрования с </a:t>
            </a:r>
            <a:r>
              <a:rPr lang="ru-RU" sz="24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автоключом</a:t>
            </a:r>
            <a:r>
              <a:rPr lang="ru-RU" sz="24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82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5" y="-242819"/>
            <a:ext cx="10439071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Классификация методов Шифрования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5057" y="771366"/>
            <a:ext cx="11506314" cy="5961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Перестановки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класс методов шифрования, в котором элементы исходного открытого текста меняют местами. В зависимости от количества символов участвующих в операции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одиночные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блочные методы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Шифры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перестановки можно разделить на два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типа: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простой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(одинарной)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перестановки — при шифровании символы открытого текста перемещаются с исходных позиций в новые один раз.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сложной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(множественной)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перестановки — при шифровании символы открытого текста перемещаются с исходных позиций в новые несколько раз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(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K1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K2,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путь </a:t>
            </a:r>
            <a:r>
              <a:rPr lang="ru-RU" sz="28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Гамельтона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659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5" y="-242819"/>
            <a:ext cx="10439071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Классификация методов Шифрования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5057" y="771366"/>
            <a:ext cx="11506314" cy="6085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Гаммирования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— это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класс методов шифрования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заключающийся в «наложении» последовательности, состоящей из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псевдослучайных чисел (повторяемой относительно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некоторых 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Н.У.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открытый текст. Последовательность случайных чисел называется </a:t>
            </a:r>
            <a:r>
              <a:rPr lang="ru-RU" sz="28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гамма-последовательностью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используется для зашифровывания и расшифровывания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данных.</a:t>
            </a:r>
          </a:p>
          <a:p>
            <a:pPr lvl="1" algn="just">
              <a:lnSpc>
                <a:spcPct val="107000"/>
              </a:lnSpc>
            </a:pP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Клод Шеннон доказал, что при определённых свойствах гаммы этот метод шифрования является абсолютно стойким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шифрования каждого нового сообщения нужно использовать новую гамму. </a:t>
            </a:r>
            <a:endParaRPr lang="ru-RU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формирования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гаммы нужно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использовать аппаратные генераторы случайных чисел, основанные на физических процессах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800100" lvl="1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длина </a:t>
            </a:r>
            <a:r>
              <a:rPr lang="ru-RU" sz="24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гаммы должна быть не меньше длины защищаемого 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сообщения.</a:t>
            </a:r>
            <a:endParaRPr lang="ru-RU" sz="24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5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242819"/>
            <a:ext cx="10547356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СИММЕТРИЧНОЕ ШИФРОВАНИЕ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5057" y="747302"/>
            <a:ext cx="11506314" cy="1804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имметричное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(с закрытым ключом) — шифрование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 один и тот же ключ и для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зашифрования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и для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расшифрования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ростое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be-BY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371600" lvl="2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 закрытый канал связи для синхронизации ключей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27" y="2429566"/>
            <a:ext cx="8613137" cy="4404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82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276" y="-266883"/>
            <a:ext cx="10547356" cy="147857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Data encryption </a:t>
            </a:r>
            <a:r>
              <a:rPr lang="en-US" dirty="0" err="1" smtClean="0">
                <a:latin typeface="Comic Sans MS" panose="030F0702030302020204" pitchFamily="66" charset="0"/>
              </a:rPr>
              <a:t>standart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4897" y="771366"/>
            <a:ext cx="11506314" cy="135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DES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(англ.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data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encryption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standard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 —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блочный алгоритм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симметричного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шифрования, построенный на основе базовых операций методов подстановки и перестановки (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Шенон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1949).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0954" y="2124750"/>
            <a:ext cx="6096000" cy="4636654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just">
              <a:lnSpc>
                <a:spcPct val="107000"/>
              </a:lnSpc>
            </a:pP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Разработан фирмой IBM и утверждённый правительством США в 1977 году как официальный стандарт (FIPS 46-3). </a:t>
            </a:r>
          </a:p>
          <a:p>
            <a:pPr lvl="1" algn="just">
              <a:lnSpc>
                <a:spcPct val="107000"/>
              </a:lnSpc>
            </a:pP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Размер </a:t>
            </a:r>
            <a:r>
              <a:rPr lang="ru-RU" sz="23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вх</a:t>
            </a: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блока </a:t>
            </a:r>
            <a:r>
              <a:rPr lang="en-US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N=</a:t>
            </a: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64 бит, выходного </a:t>
            </a:r>
            <a:r>
              <a:rPr lang="en-US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= 64 бит, ключ К=56</a:t>
            </a:r>
            <a:r>
              <a:rPr lang="be-BY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бит. В основе алгоритма лежит сеть </a:t>
            </a:r>
            <a:r>
              <a:rPr lang="ru-RU" sz="23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Фейстеля</a:t>
            </a: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 16-ю циклами (раундами) и ключом</a:t>
            </a:r>
            <a:r>
              <a:rPr lang="en-US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lnSpc>
                <a:spcPct val="107000"/>
              </a:lnSpc>
            </a:pP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настоящее время используется </a:t>
            </a:r>
            <a:r>
              <a:rPr lang="ru-RU" sz="23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Triple</a:t>
            </a:r>
            <a:r>
              <a:rPr lang="ru-RU" sz="23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DES (3DES) путём троекратного выполнения алгоритма DES.</a:t>
            </a:r>
            <a:endParaRPr lang="en-US" sz="23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044" y="2081465"/>
            <a:ext cx="4929882" cy="466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26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upload.wikimedia.org/wikipedia/commons/7/7d/FuncFF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0950" y="842895"/>
            <a:ext cx="3733065" cy="440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rot="16200000">
            <a:off x="6836845" y="3174968"/>
            <a:ext cx="2718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Операция расширения</a:t>
            </a:r>
            <a:endParaRPr lang="ru-RU" dirty="0"/>
          </a:p>
        </p:txBody>
      </p:sp>
      <p:pic>
        <p:nvPicPr>
          <p:cNvPr id="2054" name="Picture 6" descr="https://upload.wikimedia.org/wikipedia/commons/a/aa/Cod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1" y="1"/>
            <a:ext cx="34039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pload.wikimedia.org/wikipedia/commons/9/9e/Decod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910" y="1"/>
            <a:ext cx="3440878" cy="684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 rot="16200000">
            <a:off x="3082708" y="3174969"/>
            <a:ext cx="2100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Расшифрование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 rot="16200000">
            <a:off x="-792197" y="3174968"/>
            <a:ext cx="185560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Зашифрование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83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2072</TotalTime>
  <Words>1685</Words>
  <Application>Microsoft Office PowerPoint</Application>
  <PresentationFormat>Широкоэкранный</PresentationFormat>
  <Paragraphs>118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</vt:lpstr>
      <vt:lpstr>Calibri</vt:lpstr>
      <vt:lpstr>Comic Sans MS</vt:lpstr>
      <vt:lpstr>Times New Roman</vt:lpstr>
      <vt:lpstr>Trebuchet MS</vt:lpstr>
      <vt:lpstr>Tw Cen MT</vt:lpstr>
      <vt:lpstr>Verdana</vt:lpstr>
      <vt:lpstr>Контур</vt:lpstr>
      <vt:lpstr>Теория передачи информации Тема 9 ШИФРОВАНИЕ ИНФОРМАЦИИ </vt:lpstr>
      <vt:lpstr>Шифрование информации</vt:lpstr>
      <vt:lpstr>Понятие КРИПТОСТОЙКОСТИ</vt:lpstr>
      <vt:lpstr>Классификация методов Шифрования</vt:lpstr>
      <vt:lpstr>Классификация методов Шифрования</vt:lpstr>
      <vt:lpstr>Классификация методов Шифрования</vt:lpstr>
      <vt:lpstr>СИММЕТРИЧНОЕ ШИФРОВАНИЕ</vt:lpstr>
      <vt:lpstr>Data encryption standart</vt:lpstr>
      <vt:lpstr>Презентация PowerPoint</vt:lpstr>
      <vt:lpstr>АСИММЕТРИЧНОЕ ШИФРОВАНИЕ</vt:lpstr>
      <vt:lpstr>АСимметричное ШифрованиЕ</vt:lpstr>
      <vt:lpstr>Презентация PowerPoint</vt:lpstr>
      <vt:lpstr>RSA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ЭЛЕКТРОННАЯ ПОДПИСЬ</vt:lpstr>
      <vt:lpstr>ПРИМЕНЕНИЕ Хэш-ФУНКЦИЙ для ЭЦП</vt:lpstr>
      <vt:lpstr>ПРИМЕНЕНИЕ Хэш-ФУНКЦИЙ для ЭЦП</vt:lpstr>
      <vt:lpstr>Презентация PowerPoint</vt:lpstr>
      <vt:lpstr>Идентификация, аутентификация, АВТОРИЗАЦИЯ</vt:lpstr>
      <vt:lpstr>Методы аутентификации</vt:lpstr>
      <vt:lpstr>ПРИНЦИПЫ аутентификации</vt:lpstr>
      <vt:lpstr>ПРИНЦИП «ЧТО знАет субъект». МЕТОД «ПАРОЛЕЙ»</vt:lpstr>
      <vt:lpstr>ПРИНЦИП «ЧТО знАет субъект». МЕТОД «ЗАПРОС-ОТВЕТ»</vt:lpstr>
      <vt:lpstr>ПРИНЦИП «ЧТО ИМЕЕТ субъект»</vt:lpstr>
      <vt:lpstr>ПРИНЦИП «ЧТО ПРИСУЩЕ субъекту»</vt:lpstr>
      <vt:lpstr>СТЕГАНОГРАФИЯ</vt:lpstr>
      <vt:lpstr>СТРУКТУРА СИСТЕМЫ СТЕГАНОГРАФИи</vt:lpstr>
      <vt:lpstr>КЛАССИФИКАЦИЯ МЕТОДОВ СТЕГАНОГРАФИи</vt:lpstr>
      <vt:lpstr>МЕТОДЫ СТЕГАНОГРАФИи</vt:lpstr>
      <vt:lpstr>Теория передачи информации Тема 9 ШИФРОВАНИЕ ИНФОРМАЦИИ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191</cp:revision>
  <dcterms:created xsi:type="dcterms:W3CDTF">2015-10-18T20:06:05Z</dcterms:created>
  <dcterms:modified xsi:type="dcterms:W3CDTF">2017-05-22T06:53:59Z</dcterms:modified>
</cp:coreProperties>
</file>