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4" r:id="rId1"/>
  </p:sldMasterIdLst>
  <p:notesMasterIdLst>
    <p:notesMasterId r:id="rId40"/>
  </p:notesMasterIdLst>
  <p:sldIdLst>
    <p:sldId id="256" r:id="rId2"/>
    <p:sldId id="317" r:id="rId3"/>
    <p:sldId id="329" r:id="rId4"/>
    <p:sldId id="330" r:id="rId5"/>
    <p:sldId id="319" r:id="rId6"/>
    <p:sldId id="332" r:id="rId7"/>
    <p:sldId id="342" r:id="rId8"/>
    <p:sldId id="335" r:id="rId9"/>
    <p:sldId id="336" r:id="rId10"/>
    <p:sldId id="337" r:id="rId11"/>
    <p:sldId id="338" r:id="rId12"/>
    <p:sldId id="340" r:id="rId13"/>
    <p:sldId id="341" r:id="rId14"/>
    <p:sldId id="343" r:id="rId15"/>
    <p:sldId id="344" r:id="rId16"/>
    <p:sldId id="345" r:id="rId17"/>
    <p:sldId id="347" r:id="rId18"/>
    <p:sldId id="348" r:id="rId19"/>
    <p:sldId id="350" r:id="rId20"/>
    <p:sldId id="351" r:id="rId21"/>
    <p:sldId id="353" r:id="rId22"/>
    <p:sldId id="354" r:id="rId23"/>
    <p:sldId id="356" r:id="rId24"/>
    <p:sldId id="357" r:id="rId25"/>
    <p:sldId id="358" r:id="rId26"/>
    <p:sldId id="359" r:id="rId27"/>
    <p:sldId id="360" r:id="rId28"/>
    <p:sldId id="361" r:id="rId29"/>
    <p:sldId id="362" r:id="rId30"/>
    <p:sldId id="363" r:id="rId31"/>
    <p:sldId id="364" r:id="rId32"/>
    <p:sldId id="365" r:id="rId33"/>
    <p:sldId id="366" r:id="rId34"/>
    <p:sldId id="367" r:id="rId35"/>
    <p:sldId id="368" r:id="rId36"/>
    <p:sldId id="369" r:id="rId37"/>
    <p:sldId id="370" r:id="rId38"/>
    <p:sldId id="349" r:id="rId3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82" autoAdjust="0"/>
    <p:restoredTop sz="95253" autoAdjust="0"/>
  </p:normalViewPr>
  <p:slideViewPr>
    <p:cSldViewPr snapToGrid="0">
      <p:cViewPr>
        <p:scale>
          <a:sx n="66" d="100"/>
          <a:sy n="66" d="100"/>
        </p:scale>
        <p:origin x="780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F3A933-EDD6-4713-B486-12B4D13A8AFC}" type="doc">
      <dgm:prSet loTypeId="urn:microsoft.com/office/officeart/2005/8/layout/process1" loCatId="process" qsTypeId="urn:microsoft.com/office/officeart/2005/8/quickstyle/simple1" qsCatId="simple" csTypeId="urn:microsoft.com/office/officeart/2005/8/colors/accent4_2" csCatId="accent4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80B80C84-69FD-4738-9D53-B6D9A098ADCD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sz="2000" dirty="0" smtClean="0"/>
            <a:t>RGB </a:t>
          </a:r>
          <a:r>
            <a:rPr lang="ru-RU" sz="2000" dirty="0" smtClean="0"/>
            <a:t>в </a:t>
          </a:r>
          <a:r>
            <a:rPr lang="en-US" sz="2000" dirty="0" smtClean="0"/>
            <a:t>YCbCr</a:t>
          </a:r>
          <a:endParaRPr lang="ru-RU" sz="2000" dirty="0"/>
        </a:p>
      </dgm:t>
    </dgm:pt>
    <dgm:pt modelId="{D902D4EC-123A-4240-BD0E-9F10B481F77C}" type="parTrans" cxnId="{FD5C0C96-B62E-4590-9646-E9688C02FD72}">
      <dgm:prSet/>
      <dgm:spPr/>
      <dgm:t>
        <a:bodyPr/>
        <a:lstStyle/>
        <a:p>
          <a:endParaRPr lang="ru-RU"/>
        </a:p>
      </dgm:t>
    </dgm:pt>
    <dgm:pt modelId="{E19DC1F8-FFA5-4668-84A1-A59FCF42E7E7}" type="sibTrans" cxnId="{FD5C0C96-B62E-4590-9646-E9688C02FD72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8A699D60-C592-4C4A-BD41-438671F03179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dirty="0" smtClean="0"/>
            <a:t>Дискре</a:t>
          </a:r>
          <a:r>
            <a:rPr lang="en-US" sz="2000" dirty="0" smtClean="0"/>
            <a:t>-</a:t>
          </a:r>
          <a:r>
            <a:rPr lang="ru-RU" sz="2000" dirty="0" smtClean="0"/>
            <a:t>тизация </a:t>
          </a:r>
          <a:r>
            <a:rPr lang="en-US" sz="2000" dirty="0" smtClean="0"/>
            <a:t>YCbCr</a:t>
          </a:r>
          <a:endParaRPr lang="ru-RU" sz="2000" dirty="0"/>
        </a:p>
      </dgm:t>
    </dgm:pt>
    <dgm:pt modelId="{56B33201-FD17-490B-88BB-60FA58801A8A}" type="parTrans" cxnId="{A5735D63-789A-4D55-A588-D94813E4D817}">
      <dgm:prSet/>
      <dgm:spPr/>
      <dgm:t>
        <a:bodyPr/>
        <a:lstStyle/>
        <a:p>
          <a:endParaRPr lang="ru-RU"/>
        </a:p>
      </dgm:t>
    </dgm:pt>
    <dgm:pt modelId="{81C487F1-F366-4D3F-9BE2-D7B23F1BFCE8}" type="sibTrans" cxnId="{A5735D63-789A-4D55-A588-D94813E4D817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47D6DEDE-E2B2-491B-B9E3-3B11BA97F1B6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dirty="0" smtClean="0"/>
            <a:t>Д К П</a:t>
          </a:r>
          <a:endParaRPr lang="ru-RU" sz="2000" dirty="0"/>
        </a:p>
      </dgm:t>
    </dgm:pt>
    <dgm:pt modelId="{2003B587-3FF4-4992-A6F6-DD1C1EBDF39B}" type="parTrans" cxnId="{6050843A-93DC-4485-BB56-1FE791695A33}">
      <dgm:prSet/>
      <dgm:spPr/>
      <dgm:t>
        <a:bodyPr/>
        <a:lstStyle/>
        <a:p>
          <a:endParaRPr lang="ru-RU"/>
        </a:p>
      </dgm:t>
    </dgm:pt>
    <dgm:pt modelId="{3B7DC7D9-C0F8-4621-8A11-E394C192DF81}" type="sibTrans" cxnId="{6050843A-93DC-4485-BB56-1FE791695A3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F279344C-9579-4577-9F74-4710AAC72FE2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dirty="0" smtClean="0"/>
            <a:t>Сжатие </a:t>
          </a:r>
        </a:p>
        <a:p>
          <a:r>
            <a:rPr lang="ru-RU" sz="2000" dirty="0" smtClean="0"/>
            <a:t>по Хаффману</a:t>
          </a:r>
          <a:endParaRPr lang="ru-RU" sz="2000" dirty="0"/>
        </a:p>
      </dgm:t>
    </dgm:pt>
    <dgm:pt modelId="{625304D4-523B-486A-BCD1-8EEA306B8F4A}" type="parTrans" cxnId="{447E1FF0-FD79-4AD3-8542-0A2F33A35820}">
      <dgm:prSet/>
      <dgm:spPr/>
      <dgm:t>
        <a:bodyPr/>
        <a:lstStyle/>
        <a:p>
          <a:endParaRPr lang="ru-RU"/>
        </a:p>
      </dgm:t>
    </dgm:pt>
    <dgm:pt modelId="{467616FC-7A3A-4D54-9D29-D9BD601B7836}" type="sibTrans" cxnId="{447E1FF0-FD79-4AD3-8542-0A2F33A35820}">
      <dgm:prSet/>
      <dgm:spPr/>
      <dgm:t>
        <a:bodyPr/>
        <a:lstStyle/>
        <a:p>
          <a:endParaRPr lang="ru-RU"/>
        </a:p>
      </dgm:t>
    </dgm:pt>
    <dgm:pt modelId="{AE6FC71B-BE4C-4D63-90CE-A151EDF87341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dirty="0" smtClean="0"/>
            <a:t>Кванто-вание</a:t>
          </a:r>
          <a:endParaRPr lang="ru-RU" sz="2000" dirty="0"/>
        </a:p>
      </dgm:t>
    </dgm:pt>
    <dgm:pt modelId="{960E47D4-D1AB-4AA1-A435-7B6B6C0ED374}" type="parTrans" cxnId="{F27EF93F-CFD2-4530-B0FD-C11084C4C3C0}">
      <dgm:prSet/>
      <dgm:spPr/>
      <dgm:t>
        <a:bodyPr/>
        <a:lstStyle/>
        <a:p>
          <a:endParaRPr lang="ru-RU"/>
        </a:p>
      </dgm:t>
    </dgm:pt>
    <dgm:pt modelId="{A1B04980-C868-4991-B9CD-C6B2943F9671}" type="sibTrans" cxnId="{F27EF93F-CFD2-4530-B0FD-C11084C4C3C0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C546EFE1-6194-4CEE-A3BE-E11376EFBD85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sz="2000" dirty="0" smtClean="0"/>
            <a:t>Зигзаг сканиро-вание</a:t>
          </a:r>
          <a:endParaRPr lang="ru-RU" sz="2000" dirty="0"/>
        </a:p>
      </dgm:t>
    </dgm:pt>
    <dgm:pt modelId="{415D4B45-622D-43D9-ADD9-D4295C7808A3}" type="parTrans" cxnId="{F56286D7-CB72-4738-8D58-9E400826AF88}">
      <dgm:prSet/>
      <dgm:spPr/>
      <dgm:t>
        <a:bodyPr/>
        <a:lstStyle/>
        <a:p>
          <a:endParaRPr lang="ru-RU"/>
        </a:p>
      </dgm:t>
    </dgm:pt>
    <dgm:pt modelId="{E04D55BB-BFCD-4A89-9E5B-F750DF14E5D9}" type="sibTrans" cxnId="{F56286D7-CB72-4738-8D58-9E400826AF88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1E2EE0FA-B726-435E-98F7-F3A2DEC13BDD}">
      <dgm:prSet phldrT="[Текст]" custT="1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sz="2000" dirty="0" smtClean="0"/>
            <a:t>RLE</a:t>
          </a:r>
          <a:endParaRPr lang="ru-RU" sz="2000" dirty="0"/>
        </a:p>
      </dgm:t>
    </dgm:pt>
    <dgm:pt modelId="{24DA984B-F0D1-4195-A3F1-2F14F8E05D8E}" type="parTrans" cxnId="{A91CC3A0-B89A-4532-9767-069A730EA28E}">
      <dgm:prSet/>
      <dgm:spPr/>
      <dgm:t>
        <a:bodyPr/>
        <a:lstStyle/>
        <a:p>
          <a:endParaRPr lang="ru-RU"/>
        </a:p>
      </dgm:t>
    </dgm:pt>
    <dgm:pt modelId="{0A374278-1266-4E59-8A77-FAB709E4A60C}" type="sibTrans" cxnId="{A91CC3A0-B89A-4532-9767-069A730EA28E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0035BA4F-B928-4101-B3DD-78D717844883}" type="pres">
      <dgm:prSet presAssocID="{9BF3A933-EDD6-4713-B486-12B4D13A8AFC}" presName="Name0" presStyleCnt="0">
        <dgm:presLayoutVars>
          <dgm:dir/>
          <dgm:resizeHandles val="exact"/>
        </dgm:presLayoutVars>
      </dgm:prSet>
      <dgm:spPr/>
    </dgm:pt>
    <dgm:pt modelId="{7F01E5F6-9025-4A64-BD8B-948E8F83CAD3}" type="pres">
      <dgm:prSet presAssocID="{80B80C84-69FD-4738-9D53-B6D9A098ADCD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5D7F3-F89D-440C-BE44-6ADC79DE882B}" type="pres">
      <dgm:prSet presAssocID="{E19DC1F8-FFA5-4668-84A1-A59FCF42E7E7}" presName="sibTrans" presStyleLbl="sibTrans2D1" presStyleIdx="0" presStyleCnt="6"/>
      <dgm:spPr/>
      <dgm:t>
        <a:bodyPr/>
        <a:lstStyle/>
        <a:p>
          <a:endParaRPr lang="ru-RU"/>
        </a:p>
      </dgm:t>
    </dgm:pt>
    <dgm:pt modelId="{726EEF8B-3F7F-4761-9C7B-AD2D07BD9CD9}" type="pres">
      <dgm:prSet presAssocID="{E19DC1F8-FFA5-4668-84A1-A59FCF42E7E7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5465A719-3696-452F-8FEB-4B8C40F898C5}" type="pres">
      <dgm:prSet presAssocID="{8A699D60-C592-4C4A-BD41-438671F03179}" presName="node" presStyleLbl="node1" presStyleIdx="1" presStyleCnt="7" custLinFactNeighborX="-26978" custLinFactNeighborY="2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0BCF3F-F39C-4C6B-9EE3-B1848E7D07D4}" type="pres">
      <dgm:prSet presAssocID="{81C487F1-F366-4D3F-9BE2-D7B23F1BFCE8}" presName="sibTrans" presStyleLbl="sibTrans2D1" presStyleIdx="1" presStyleCnt="6"/>
      <dgm:spPr/>
      <dgm:t>
        <a:bodyPr/>
        <a:lstStyle/>
        <a:p>
          <a:endParaRPr lang="ru-RU"/>
        </a:p>
      </dgm:t>
    </dgm:pt>
    <dgm:pt modelId="{573AFD02-F311-41B3-8F02-BA35D6AA6E51}" type="pres">
      <dgm:prSet presAssocID="{81C487F1-F366-4D3F-9BE2-D7B23F1BFCE8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3D6D935A-0F51-4D65-A230-CCA2DE2573F2}" type="pres">
      <dgm:prSet presAssocID="{47D6DEDE-E2B2-491B-B9E3-3B11BA97F1B6}" presName="node" presStyleLbl="node1" presStyleIdx="2" presStyleCnt="7" custLinFactNeighborX="-62576" custLinFactNeighborY="2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12F36-CFAC-4695-BECD-AD082A222FB7}" type="pres">
      <dgm:prSet presAssocID="{3B7DC7D9-C0F8-4621-8A11-E394C192DF81}" presName="sibTrans" presStyleLbl="sibTrans2D1" presStyleIdx="2" presStyleCnt="6" custScaleX="117412"/>
      <dgm:spPr/>
      <dgm:t>
        <a:bodyPr/>
        <a:lstStyle/>
        <a:p>
          <a:endParaRPr lang="ru-RU"/>
        </a:p>
      </dgm:t>
    </dgm:pt>
    <dgm:pt modelId="{58580596-7F72-4860-9896-969387580C6F}" type="pres">
      <dgm:prSet presAssocID="{3B7DC7D9-C0F8-4621-8A11-E394C192DF81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8B741134-6737-443C-866A-65C078405C0B}" type="pres">
      <dgm:prSet presAssocID="{AE6FC71B-BE4C-4D63-90CE-A151EDF87341}" presName="node" presStyleLbl="node1" presStyleIdx="3" presStyleCnt="7" custLinFactNeighborX="-98654" custLinFactNeighborY="2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48D74F-2A7B-4849-85CC-4E261A7AB3C7}" type="pres">
      <dgm:prSet presAssocID="{A1B04980-C868-4991-B9CD-C6B2943F9671}" presName="sibTrans" presStyleLbl="sibTrans2D1" presStyleIdx="3" presStyleCnt="6"/>
      <dgm:spPr/>
      <dgm:t>
        <a:bodyPr/>
        <a:lstStyle/>
        <a:p>
          <a:endParaRPr lang="ru-RU"/>
        </a:p>
      </dgm:t>
    </dgm:pt>
    <dgm:pt modelId="{0F507E1C-3645-4630-8ED1-6E478D0B643F}" type="pres">
      <dgm:prSet presAssocID="{A1B04980-C868-4991-B9CD-C6B2943F9671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2734216E-E658-4116-90FA-43AF317056DB}" type="pres">
      <dgm:prSet presAssocID="{C546EFE1-6194-4CEE-A3BE-E11376EFBD85}" presName="node" presStyleLbl="node1" presStyleIdx="4" presStyleCnt="7" custLinFactX="-17605" custLinFactNeighborX="-100000" custLinFactNeighborY="2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DE780E-7C9A-4125-9060-8C87836955C9}" type="pres">
      <dgm:prSet presAssocID="{E04D55BB-BFCD-4A89-9E5B-F750DF14E5D9}" presName="sibTrans" presStyleLbl="sibTrans2D1" presStyleIdx="4" presStyleCnt="6"/>
      <dgm:spPr/>
      <dgm:t>
        <a:bodyPr/>
        <a:lstStyle/>
        <a:p>
          <a:endParaRPr lang="ru-RU"/>
        </a:p>
      </dgm:t>
    </dgm:pt>
    <dgm:pt modelId="{8C373FAE-2FBA-4B26-A65C-A50D9C2866C9}" type="pres">
      <dgm:prSet presAssocID="{E04D55BB-BFCD-4A89-9E5B-F750DF14E5D9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85482AFB-6838-4AA4-BD04-0AFCF3DED206}" type="pres">
      <dgm:prSet presAssocID="{1E2EE0FA-B726-435E-98F7-F3A2DEC13BDD}" presName="node" presStyleLbl="node1" presStyleIdx="5" presStyleCnt="7" custLinFactX="-35748" custLinFactNeighborX="-100000" custLinFactNeighborY="2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F8A593-4052-46CF-99E4-759563307035}" type="pres">
      <dgm:prSet presAssocID="{0A374278-1266-4E59-8A77-FAB709E4A60C}" presName="sibTrans" presStyleLbl="sibTrans2D1" presStyleIdx="5" presStyleCnt="6"/>
      <dgm:spPr/>
      <dgm:t>
        <a:bodyPr/>
        <a:lstStyle/>
        <a:p>
          <a:endParaRPr lang="ru-RU"/>
        </a:p>
      </dgm:t>
    </dgm:pt>
    <dgm:pt modelId="{33CB0CE8-CB9B-4800-ABF1-3B290FF11D56}" type="pres">
      <dgm:prSet presAssocID="{0A374278-1266-4E59-8A77-FAB709E4A60C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41378BD1-1F91-4929-90DE-7EB2CC0DB764}" type="pres">
      <dgm:prSet presAssocID="{F279344C-9579-4577-9F74-4710AAC72FE2}" presName="node" presStyleLbl="node1" presStyleIdx="6" presStyleCnt="7" custLinFactX="-53891" custLinFactNeighborX="-100000" custLinFactNeighborY="2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2850B9-DE0F-4B8A-8DB9-66451FD2B9AE}" type="presOf" srcId="{8A699D60-C592-4C4A-BD41-438671F03179}" destId="{5465A719-3696-452F-8FEB-4B8C40F898C5}" srcOrd="0" destOrd="0" presId="urn:microsoft.com/office/officeart/2005/8/layout/process1"/>
    <dgm:cxn modelId="{6050843A-93DC-4485-BB56-1FE791695A33}" srcId="{9BF3A933-EDD6-4713-B486-12B4D13A8AFC}" destId="{47D6DEDE-E2B2-491B-B9E3-3B11BA97F1B6}" srcOrd="2" destOrd="0" parTransId="{2003B587-3FF4-4992-A6F6-DD1C1EBDF39B}" sibTransId="{3B7DC7D9-C0F8-4621-8A11-E394C192DF81}"/>
    <dgm:cxn modelId="{03551B84-DDD8-4CF2-A60D-1FAAF791E8BA}" type="presOf" srcId="{80B80C84-69FD-4738-9D53-B6D9A098ADCD}" destId="{7F01E5F6-9025-4A64-BD8B-948E8F83CAD3}" srcOrd="0" destOrd="0" presId="urn:microsoft.com/office/officeart/2005/8/layout/process1"/>
    <dgm:cxn modelId="{894E96E9-4099-4E68-9A51-6A3D703238DC}" type="presOf" srcId="{9BF3A933-EDD6-4713-B486-12B4D13A8AFC}" destId="{0035BA4F-B928-4101-B3DD-78D717844883}" srcOrd="0" destOrd="0" presId="urn:microsoft.com/office/officeart/2005/8/layout/process1"/>
    <dgm:cxn modelId="{70433D61-40E9-4276-B8AF-2132F1B061C8}" type="presOf" srcId="{81C487F1-F366-4D3F-9BE2-D7B23F1BFCE8}" destId="{0E0BCF3F-F39C-4C6B-9EE3-B1848E7D07D4}" srcOrd="0" destOrd="0" presId="urn:microsoft.com/office/officeart/2005/8/layout/process1"/>
    <dgm:cxn modelId="{447E1FF0-FD79-4AD3-8542-0A2F33A35820}" srcId="{9BF3A933-EDD6-4713-B486-12B4D13A8AFC}" destId="{F279344C-9579-4577-9F74-4710AAC72FE2}" srcOrd="6" destOrd="0" parTransId="{625304D4-523B-486A-BCD1-8EEA306B8F4A}" sibTransId="{467616FC-7A3A-4D54-9D29-D9BD601B7836}"/>
    <dgm:cxn modelId="{E4C8A641-3CA3-4DB4-8B97-FF465D917B29}" type="presOf" srcId="{1E2EE0FA-B726-435E-98F7-F3A2DEC13BDD}" destId="{85482AFB-6838-4AA4-BD04-0AFCF3DED206}" srcOrd="0" destOrd="0" presId="urn:microsoft.com/office/officeart/2005/8/layout/process1"/>
    <dgm:cxn modelId="{21574B2D-0341-4991-ABF4-C95607679004}" type="presOf" srcId="{3B7DC7D9-C0F8-4621-8A11-E394C192DF81}" destId="{22412F36-CFAC-4695-BECD-AD082A222FB7}" srcOrd="0" destOrd="0" presId="urn:microsoft.com/office/officeart/2005/8/layout/process1"/>
    <dgm:cxn modelId="{6668AAB3-DF9A-4564-AFE1-B64828AA83D3}" type="presOf" srcId="{0A374278-1266-4E59-8A77-FAB709E4A60C}" destId="{14F8A593-4052-46CF-99E4-759563307035}" srcOrd="0" destOrd="0" presId="urn:microsoft.com/office/officeart/2005/8/layout/process1"/>
    <dgm:cxn modelId="{B858BA06-452A-4B97-92A5-BEA6C7ED72D0}" type="presOf" srcId="{AE6FC71B-BE4C-4D63-90CE-A151EDF87341}" destId="{8B741134-6737-443C-866A-65C078405C0B}" srcOrd="0" destOrd="0" presId="urn:microsoft.com/office/officeart/2005/8/layout/process1"/>
    <dgm:cxn modelId="{F56286D7-CB72-4738-8D58-9E400826AF88}" srcId="{9BF3A933-EDD6-4713-B486-12B4D13A8AFC}" destId="{C546EFE1-6194-4CEE-A3BE-E11376EFBD85}" srcOrd="4" destOrd="0" parTransId="{415D4B45-622D-43D9-ADD9-D4295C7808A3}" sibTransId="{E04D55BB-BFCD-4A89-9E5B-F750DF14E5D9}"/>
    <dgm:cxn modelId="{FD5C0C96-B62E-4590-9646-E9688C02FD72}" srcId="{9BF3A933-EDD6-4713-B486-12B4D13A8AFC}" destId="{80B80C84-69FD-4738-9D53-B6D9A098ADCD}" srcOrd="0" destOrd="0" parTransId="{D902D4EC-123A-4240-BD0E-9F10B481F77C}" sibTransId="{E19DC1F8-FFA5-4668-84A1-A59FCF42E7E7}"/>
    <dgm:cxn modelId="{480E69E8-A407-4E0C-BEAD-8DC7961AC73D}" type="presOf" srcId="{81C487F1-F366-4D3F-9BE2-D7B23F1BFCE8}" destId="{573AFD02-F311-41B3-8F02-BA35D6AA6E51}" srcOrd="1" destOrd="0" presId="urn:microsoft.com/office/officeart/2005/8/layout/process1"/>
    <dgm:cxn modelId="{51B6E5F4-B7A2-4A54-8C5C-A83D4DC433DA}" type="presOf" srcId="{47D6DEDE-E2B2-491B-B9E3-3B11BA97F1B6}" destId="{3D6D935A-0F51-4D65-A230-CCA2DE2573F2}" srcOrd="0" destOrd="0" presId="urn:microsoft.com/office/officeart/2005/8/layout/process1"/>
    <dgm:cxn modelId="{11FA094C-20E6-4902-BE01-22CAE5552D99}" type="presOf" srcId="{E04D55BB-BFCD-4A89-9E5B-F750DF14E5D9}" destId="{B1DE780E-7C9A-4125-9060-8C87836955C9}" srcOrd="0" destOrd="0" presId="urn:microsoft.com/office/officeart/2005/8/layout/process1"/>
    <dgm:cxn modelId="{F27EF93F-CFD2-4530-B0FD-C11084C4C3C0}" srcId="{9BF3A933-EDD6-4713-B486-12B4D13A8AFC}" destId="{AE6FC71B-BE4C-4D63-90CE-A151EDF87341}" srcOrd="3" destOrd="0" parTransId="{960E47D4-D1AB-4AA1-A435-7B6B6C0ED374}" sibTransId="{A1B04980-C868-4991-B9CD-C6B2943F9671}"/>
    <dgm:cxn modelId="{D2A6E0BB-6953-4D11-8AFB-91F0D72D1468}" type="presOf" srcId="{E19DC1F8-FFA5-4668-84A1-A59FCF42E7E7}" destId="{B415D7F3-F89D-440C-BE44-6ADC79DE882B}" srcOrd="0" destOrd="0" presId="urn:microsoft.com/office/officeart/2005/8/layout/process1"/>
    <dgm:cxn modelId="{48F7B7D9-1FFD-48F8-8929-F1858BF29AD0}" type="presOf" srcId="{A1B04980-C868-4991-B9CD-C6B2943F9671}" destId="{0F507E1C-3645-4630-8ED1-6E478D0B643F}" srcOrd="1" destOrd="0" presId="urn:microsoft.com/office/officeart/2005/8/layout/process1"/>
    <dgm:cxn modelId="{4BAEEF6E-CA74-4E36-86BD-543A8788040B}" type="presOf" srcId="{A1B04980-C868-4991-B9CD-C6B2943F9671}" destId="{A848D74F-2A7B-4849-85CC-4E261A7AB3C7}" srcOrd="0" destOrd="0" presId="urn:microsoft.com/office/officeart/2005/8/layout/process1"/>
    <dgm:cxn modelId="{78ED37D8-FBEB-4B14-AC01-575C5A26C68D}" type="presOf" srcId="{C546EFE1-6194-4CEE-A3BE-E11376EFBD85}" destId="{2734216E-E658-4116-90FA-43AF317056DB}" srcOrd="0" destOrd="0" presId="urn:microsoft.com/office/officeart/2005/8/layout/process1"/>
    <dgm:cxn modelId="{64E43C5B-1E70-4B03-97D2-36FBF5EFCE8D}" type="presOf" srcId="{3B7DC7D9-C0F8-4621-8A11-E394C192DF81}" destId="{58580596-7F72-4860-9896-969387580C6F}" srcOrd="1" destOrd="0" presId="urn:microsoft.com/office/officeart/2005/8/layout/process1"/>
    <dgm:cxn modelId="{382A4B87-05A9-4E9A-AA16-1952F3C25417}" type="presOf" srcId="{E04D55BB-BFCD-4A89-9E5B-F750DF14E5D9}" destId="{8C373FAE-2FBA-4B26-A65C-A50D9C2866C9}" srcOrd="1" destOrd="0" presId="urn:microsoft.com/office/officeart/2005/8/layout/process1"/>
    <dgm:cxn modelId="{30B9BC37-9C29-497A-A73D-5064219DD09A}" type="presOf" srcId="{F279344C-9579-4577-9F74-4710AAC72FE2}" destId="{41378BD1-1F91-4929-90DE-7EB2CC0DB764}" srcOrd="0" destOrd="0" presId="urn:microsoft.com/office/officeart/2005/8/layout/process1"/>
    <dgm:cxn modelId="{2F96E6BB-0710-4660-81EE-F6CA49CA9EC3}" type="presOf" srcId="{E19DC1F8-FFA5-4668-84A1-A59FCF42E7E7}" destId="{726EEF8B-3F7F-4761-9C7B-AD2D07BD9CD9}" srcOrd="1" destOrd="0" presId="urn:microsoft.com/office/officeart/2005/8/layout/process1"/>
    <dgm:cxn modelId="{98630510-A92F-49A1-BC76-0F9CBF26C494}" type="presOf" srcId="{0A374278-1266-4E59-8A77-FAB709E4A60C}" destId="{33CB0CE8-CB9B-4800-ABF1-3B290FF11D56}" srcOrd="1" destOrd="0" presId="urn:microsoft.com/office/officeart/2005/8/layout/process1"/>
    <dgm:cxn modelId="{A5735D63-789A-4D55-A588-D94813E4D817}" srcId="{9BF3A933-EDD6-4713-B486-12B4D13A8AFC}" destId="{8A699D60-C592-4C4A-BD41-438671F03179}" srcOrd="1" destOrd="0" parTransId="{56B33201-FD17-490B-88BB-60FA58801A8A}" sibTransId="{81C487F1-F366-4D3F-9BE2-D7B23F1BFCE8}"/>
    <dgm:cxn modelId="{A91CC3A0-B89A-4532-9767-069A730EA28E}" srcId="{9BF3A933-EDD6-4713-B486-12B4D13A8AFC}" destId="{1E2EE0FA-B726-435E-98F7-F3A2DEC13BDD}" srcOrd="5" destOrd="0" parTransId="{24DA984B-F0D1-4195-A3F1-2F14F8E05D8E}" sibTransId="{0A374278-1266-4E59-8A77-FAB709E4A60C}"/>
    <dgm:cxn modelId="{4BCE451A-6541-4624-BEC3-9D81A836CD9F}" type="presParOf" srcId="{0035BA4F-B928-4101-B3DD-78D717844883}" destId="{7F01E5F6-9025-4A64-BD8B-948E8F83CAD3}" srcOrd="0" destOrd="0" presId="urn:microsoft.com/office/officeart/2005/8/layout/process1"/>
    <dgm:cxn modelId="{366E99B7-3782-491A-AFEC-B6CD12C72188}" type="presParOf" srcId="{0035BA4F-B928-4101-B3DD-78D717844883}" destId="{B415D7F3-F89D-440C-BE44-6ADC79DE882B}" srcOrd="1" destOrd="0" presId="urn:microsoft.com/office/officeart/2005/8/layout/process1"/>
    <dgm:cxn modelId="{A8D59CE2-5F6C-47C2-AC2A-FC4CA92AA235}" type="presParOf" srcId="{B415D7F3-F89D-440C-BE44-6ADC79DE882B}" destId="{726EEF8B-3F7F-4761-9C7B-AD2D07BD9CD9}" srcOrd="0" destOrd="0" presId="urn:microsoft.com/office/officeart/2005/8/layout/process1"/>
    <dgm:cxn modelId="{0F5FEC3C-23EA-4DE8-B005-55620C8221E3}" type="presParOf" srcId="{0035BA4F-B928-4101-B3DD-78D717844883}" destId="{5465A719-3696-452F-8FEB-4B8C40F898C5}" srcOrd="2" destOrd="0" presId="urn:microsoft.com/office/officeart/2005/8/layout/process1"/>
    <dgm:cxn modelId="{C51C6A4D-073F-4290-B5EB-409660A951EB}" type="presParOf" srcId="{0035BA4F-B928-4101-B3DD-78D717844883}" destId="{0E0BCF3F-F39C-4C6B-9EE3-B1848E7D07D4}" srcOrd="3" destOrd="0" presId="urn:microsoft.com/office/officeart/2005/8/layout/process1"/>
    <dgm:cxn modelId="{34F773C5-6790-4588-B6B6-42ABA1A34002}" type="presParOf" srcId="{0E0BCF3F-F39C-4C6B-9EE3-B1848E7D07D4}" destId="{573AFD02-F311-41B3-8F02-BA35D6AA6E51}" srcOrd="0" destOrd="0" presId="urn:microsoft.com/office/officeart/2005/8/layout/process1"/>
    <dgm:cxn modelId="{E8496F52-042A-40B6-8D4D-A1DE18CBED2F}" type="presParOf" srcId="{0035BA4F-B928-4101-B3DD-78D717844883}" destId="{3D6D935A-0F51-4D65-A230-CCA2DE2573F2}" srcOrd="4" destOrd="0" presId="urn:microsoft.com/office/officeart/2005/8/layout/process1"/>
    <dgm:cxn modelId="{8291D1AC-A130-4C6A-B2E0-35B8C69045B4}" type="presParOf" srcId="{0035BA4F-B928-4101-B3DD-78D717844883}" destId="{22412F36-CFAC-4695-BECD-AD082A222FB7}" srcOrd="5" destOrd="0" presId="urn:microsoft.com/office/officeart/2005/8/layout/process1"/>
    <dgm:cxn modelId="{5861C050-0296-45B7-B447-9B5E57677CEA}" type="presParOf" srcId="{22412F36-CFAC-4695-BECD-AD082A222FB7}" destId="{58580596-7F72-4860-9896-969387580C6F}" srcOrd="0" destOrd="0" presId="urn:microsoft.com/office/officeart/2005/8/layout/process1"/>
    <dgm:cxn modelId="{8C5126DA-6B47-40C7-815E-A4F0BBAC84D6}" type="presParOf" srcId="{0035BA4F-B928-4101-B3DD-78D717844883}" destId="{8B741134-6737-443C-866A-65C078405C0B}" srcOrd="6" destOrd="0" presId="urn:microsoft.com/office/officeart/2005/8/layout/process1"/>
    <dgm:cxn modelId="{D0FE3E97-E1CD-43DC-9878-8F651C2AF3F0}" type="presParOf" srcId="{0035BA4F-B928-4101-B3DD-78D717844883}" destId="{A848D74F-2A7B-4849-85CC-4E261A7AB3C7}" srcOrd="7" destOrd="0" presId="urn:microsoft.com/office/officeart/2005/8/layout/process1"/>
    <dgm:cxn modelId="{37EECBB2-D7B6-41F1-BF87-195E783A35D8}" type="presParOf" srcId="{A848D74F-2A7B-4849-85CC-4E261A7AB3C7}" destId="{0F507E1C-3645-4630-8ED1-6E478D0B643F}" srcOrd="0" destOrd="0" presId="urn:microsoft.com/office/officeart/2005/8/layout/process1"/>
    <dgm:cxn modelId="{A3FF7997-7D6F-4E12-8370-16D31F9D0E25}" type="presParOf" srcId="{0035BA4F-B928-4101-B3DD-78D717844883}" destId="{2734216E-E658-4116-90FA-43AF317056DB}" srcOrd="8" destOrd="0" presId="urn:microsoft.com/office/officeart/2005/8/layout/process1"/>
    <dgm:cxn modelId="{D2A488C7-5105-43FD-8CD0-D007758953D0}" type="presParOf" srcId="{0035BA4F-B928-4101-B3DD-78D717844883}" destId="{B1DE780E-7C9A-4125-9060-8C87836955C9}" srcOrd="9" destOrd="0" presId="urn:microsoft.com/office/officeart/2005/8/layout/process1"/>
    <dgm:cxn modelId="{82C0D79B-EE98-4DE5-9FB7-7937ACA13163}" type="presParOf" srcId="{B1DE780E-7C9A-4125-9060-8C87836955C9}" destId="{8C373FAE-2FBA-4B26-A65C-A50D9C2866C9}" srcOrd="0" destOrd="0" presId="urn:microsoft.com/office/officeart/2005/8/layout/process1"/>
    <dgm:cxn modelId="{A688F681-CB08-45F4-B757-BCD18C36B802}" type="presParOf" srcId="{0035BA4F-B928-4101-B3DD-78D717844883}" destId="{85482AFB-6838-4AA4-BD04-0AFCF3DED206}" srcOrd="10" destOrd="0" presId="urn:microsoft.com/office/officeart/2005/8/layout/process1"/>
    <dgm:cxn modelId="{2FF83BB1-7432-46DF-8B91-7A0114D3A3BF}" type="presParOf" srcId="{0035BA4F-B928-4101-B3DD-78D717844883}" destId="{14F8A593-4052-46CF-99E4-759563307035}" srcOrd="11" destOrd="0" presId="urn:microsoft.com/office/officeart/2005/8/layout/process1"/>
    <dgm:cxn modelId="{9409638D-99FF-43E3-B986-90AE73D3B357}" type="presParOf" srcId="{14F8A593-4052-46CF-99E4-759563307035}" destId="{33CB0CE8-CB9B-4800-ABF1-3B290FF11D56}" srcOrd="0" destOrd="0" presId="urn:microsoft.com/office/officeart/2005/8/layout/process1"/>
    <dgm:cxn modelId="{2BC33B40-6AA2-4B4D-BE39-19DE18E4E86D}" type="presParOf" srcId="{0035BA4F-B928-4101-B3DD-78D717844883}" destId="{41378BD1-1F91-4929-90DE-7EB2CC0DB764}" srcOrd="1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F3A933-EDD6-4713-B486-12B4D13A8AFC}" type="doc">
      <dgm:prSet loTypeId="urn:microsoft.com/office/officeart/2005/8/layout/process1" loCatId="process" qsTypeId="urn:microsoft.com/office/officeart/2005/8/quickstyle/simple1" qsCatId="simple" csTypeId="urn:microsoft.com/office/officeart/2005/8/colors/accent4_2" csCatId="accent4" phldr="1"/>
      <dgm:spPr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</dgm:spPr>
    </dgm:pt>
    <dgm:pt modelId="{80B80C84-69FD-4738-9D53-B6D9A098ADCD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Сдвиг по яркости</a:t>
          </a:r>
          <a:endParaRPr lang="ru-RU" dirty="0"/>
        </a:p>
      </dgm:t>
    </dgm:pt>
    <dgm:pt modelId="{D902D4EC-123A-4240-BD0E-9F10B481F77C}" type="parTrans" cxnId="{FD5C0C96-B62E-4590-9646-E9688C02FD72}">
      <dgm:prSet/>
      <dgm:spPr/>
      <dgm:t>
        <a:bodyPr/>
        <a:lstStyle/>
        <a:p>
          <a:endParaRPr lang="ru-RU"/>
        </a:p>
      </dgm:t>
    </dgm:pt>
    <dgm:pt modelId="{E19DC1F8-FFA5-4668-84A1-A59FCF42E7E7}" type="sibTrans" cxnId="{FD5C0C96-B62E-4590-9646-E9688C02FD72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8A699D60-C592-4C4A-BD41-438671F03179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en-US" dirty="0" smtClean="0"/>
            <a:t>RGB </a:t>
          </a:r>
          <a:r>
            <a:rPr lang="ru-RU" dirty="0" smtClean="0"/>
            <a:t>в </a:t>
          </a:r>
          <a:r>
            <a:rPr lang="en-US" dirty="0" smtClean="0"/>
            <a:t>YCbCr</a:t>
          </a:r>
          <a:endParaRPr lang="ru-RU" dirty="0"/>
        </a:p>
      </dgm:t>
    </dgm:pt>
    <dgm:pt modelId="{56B33201-FD17-490B-88BB-60FA58801A8A}" type="parTrans" cxnId="{A5735D63-789A-4D55-A588-D94813E4D817}">
      <dgm:prSet/>
      <dgm:spPr/>
      <dgm:t>
        <a:bodyPr/>
        <a:lstStyle/>
        <a:p>
          <a:endParaRPr lang="ru-RU"/>
        </a:p>
      </dgm:t>
    </dgm:pt>
    <dgm:pt modelId="{81C487F1-F366-4D3F-9BE2-D7B23F1BFCE8}" type="sibTrans" cxnId="{A5735D63-789A-4D55-A588-D94813E4D817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47D6DEDE-E2B2-491B-B9E3-3B11BA97F1B6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Дискр. вейвлет-преобраз-е</a:t>
          </a:r>
          <a:endParaRPr lang="ru-RU" dirty="0"/>
        </a:p>
      </dgm:t>
    </dgm:pt>
    <dgm:pt modelId="{2003B587-3FF4-4992-A6F6-DD1C1EBDF39B}" type="parTrans" cxnId="{6050843A-93DC-4485-BB56-1FE791695A33}">
      <dgm:prSet/>
      <dgm:spPr/>
      <dgm:t>
        <a:bodyPr/>
        <a:lstStyle/>
        <a:p>
          <a:endParaRPr lang="ru-RU"/>
        </a:p>
      </dgm:t>
    </dgm:pt>
    <dgm:pt modelId="{3B7DC7D9-C0F8-4621-8A11-E394C192DF81}" type="sibTrans" cxnId="{6050843A-93DC-4485-BB56-1FE791695A3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AE6FC71B-BE4C-4D63-90CE-A151EDF87341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Кванто-вание</a:t>
          </a:r>
          <a:endParaRPr lang="ru-RU" dirty="0"/>
        </a:p>
      </dgm:t>
    </dgm:pt>
    <dgm:pt modelId="{960E47D4-D1AB-4AA1-A435-7B6B6C0ED374}" type="parTrans" cxnId="{F27EF93F-CFD2-4530-B0FD-C11084C4C3C0}">
      <dgm:prSet/>
      <dgm:spPr/>
      <dgm:t>
        <a:bodyPr/>
        <a:lstStyle/>
        <a:p>
          <a:endParaRPr lang="ru-RU"/>
        </a:p>
      </dgm:t>
    </dgm:pt>
    <dgm:pt modelId="{A1B04980-C868-4991-B9CD-C6B2943F9671}" type="sibTrans" cxnId="{F27EF93F-CFD2-4530-B0FD-C11084C4C3C0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C546EFE1-6194-4CEE-A3BE-E11376EFBD85}">
      <dgm:prSet phldrT="[Текст]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r>
            <a:rPr lang="ru-RU" dirty="0" smtClean="0"/>
            <a:t>Арифме-тическое сжатие</a:t>
          </a:r>
          <a:endParaRPr lang="ru-RU" dirty="0"/>
        </a:p>
      </dgm:t>
    </dgm:pt>
    <dgm:pt modelId="{415D4B45-622D-43D9-ADD9-D4295C7808A3}" type="parTrans" cxnId="{F56286D7-CB72-4738-8D58-9E400826AF88}">
      <dgm:prSet/>
      <dgm:spPr/>
      <dgm:t>
        <a:bodyPr/>
        <a:lstStyle/>
        <a:p>
          <a:endParaRPr lang="ru-RU"/>
        </a:p>
      </dgm:t>
    </dgm:pt>
    <dgm:pt modelId="{E04D55BB-BFCD-4A89-9E5B-F750DF14E5D9}" type="sibTrans" cxnId="{F56286D7-CB72-4738-8D58-9E400826AF88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endParaRPr lang="ru-RU"/>
        </a:p>
      </dgm:t>
    </dgm:pt>
    <dgm:pt modelId="{0035BA4F-B928-4101-B3DD-78D717844883}" type="pres">
      <dgm:prSet presAssocID="{9BF3A933-EDD6-4713-B486-12B4D13A8AFC}" presName="Name0" presStyleCnt="0">
        <dgm:presLayoutVars>
          <dgm:dir/>
          <dgm:resizeHandles val="exact"/>
        </dgm:presLayoutVars>
      </dgm:prSet>
      <dgm:spPr/>
    </dgm:pt>
    <dgm:pt modelId="{7F01E5F6-9025-4A64-BD8B-948E8F83CAD3}" type="pres">
      <dgm:prSet presAssocID="{80B80C84-69FD-4738-9D53-B6D9A098ADC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5D7F3-F89D-440C-BE44-6ADC79DE882B}" type="pres">
      <dgm:prSet presAssocID="{E19DC1F8-FFA5-4668-84A1-A59FCF42E7E7}" presName="sibTrans" presStyleLbl="sibTrans2D1" presStyleIdx="0" presStyleCnt="4"/>
      <dgm:spPr/>
      <dgm:t>
        <a:bodyPr/>
        <a:lstStyle/>
        <a:p>
          <a:endParaRPr lang="ru-RU"/>
        </a:p>
      </dgm:t>
    </dgm:pt>
    <dgm:pt modelId="{726EEF8B-3F7F-4761-9C7B-AD2D07BD9CD9}" type="pres">
      <dgm:prSet presAssocID="{E19DC1F8-FFA5-4668-84A1-A59FCF42E7E7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5465A719-3696-452F-8FEB-4B8C40F898C5}" type="pres">
      <dgm:prSet presAssocID="{8A699D60-C592-4C4A-BD41-438671F03179}" presName="node" presStyleLbl="node1" presStyleIdx="1" presStyleCnt="5" custLinFactNeighborX="-26978" custLinFactNeighborY="2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0BCF3F-F39C-4C6B-9EE3-B1848E7D07D4}" type="pres">
      <dgm:prSet presAssocID="{81C487F1-F366-4D3F-9BE2-D7B23F1BFCE8}" presName="sibTrans" presStyleLbl="sibTrans2D1" presStyleIdx="1" presStyleCnt="4"/>
      <dgm:spPr/>
      <dgm:t>
        <a:bodyPr/>
        <a:lstStyle/>
        <a:p>
          <a:endParaRPr lang="ru-RU"/>
        </a:p>
      </dgm:t>
    </dgm:pt>
    <dgm:pt modelId="{573AFD02-F311-41B3-8F02-BA35D6AA6E51}" type="pres">
      <dgm:prSet presAssocID="{81C487F1-F366-4D3F-9BE2-D7B23F1BFCE8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3D6D935A-0F51-4D65-A230-CCA2DE2573F2}" type="pres">
      <dgm:prSet presAssocID="{47D6DEDE-E2B2-491B-B9E3-3B11BA97F1B6}" presName="node" presStyleLbl="node1" presStyleIdx="2" presStyleCnt="5" custLinFactNeighborX="-62576" custLinFactNeighborY="2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412F36-CFAC-4695-BECD-AD082A222FB7}" type="pres">
      <dgm:prSet presAssocID="{3B7DC7D9-C0F8-4621-8A11-E394C192DF81}" presName="sibTrans" presStyleLbl="sibTrans2D1" presStyleIdx="2" presStyleCnt="4" custScaleX="117412"/>
      <dgm:spPr/>
      <dgm:t>
        <a:bodyPr/>
        <a:lstStyle/>
        <a:p>
          <a:endParaRPr lang="ru-RU"/>
        </a:p>
      </dgm:t>
    </dgm:pt>
    <dgm:pt modelId="{58580596-7F72-4860-9896-969387580C6F}" type="pres">
      <dgm:prSet presAssocID="{3B7DC7D9-C0F8-4621-8A11-E394C192DF81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8B741134-6737-443C-866A-65C078405C0B}" type="pres">
      <dgm:prSet presAssocID="{AE6FC71B-BE4C-4D63-90CE-A151EDF87341}" presName="node" presStyleLbl="node1" presStyleIdx="3" presStyleCnt="5" custLinFactNeighborX="-98654" custLinFactNeighborY="3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48D74F-2A7B-4849-85CC-4E261A7AB3C7}" type="pres">
      <dgm:prSet presAssocID="{A1B04980-C868-4991-B9CD-C6B2943F9671}" presName="sibTrans" presStyleLbl="sibTrans2D1" presStyleIdx="3" presStyleCnt="4"/>
      <dgm:spPr/>
      <dgm:t>
        <a:bodyPr/>
        <a:lstStyle/>
        <a:p>
          <a:endParaRPr lang="ru-RU"/>
        </a:p>
      </dgm:t>
    </dgm:pt>
    <dgm:pt modelId="{0F507E1C-3645-4630-8ED1-6E478D0B643F}" type="pres">
      <dgm:prSet presAssocID="{A1B04980-C868-4991-B9CD-C6B2943F9671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2734216E-E658-4116-90FA-43AF317056DB}" type="pres">
      <dgm:prSet presAssocID="{C546EFE1-6194-4CEE-A3BE-E11376EFBD85}" presName="node" presStyleLbl="node1" presStyleIdx="4" presStyleCnt="5" custLinFactX="-17605" custLinFactNeighborX="-100000" custLinFactNeighborY="265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4E788E-F296-49E3-B6EA-D65FF640CD9F}" type="presOf" srcId="{9BF3A933-EDD6-4713-B486-12B4D13A8AFC}" destId="{0035BA4F-B928-4101-B3DD-78D717844883}" srcOrd="0" destOrd="0" presId="urn:microsoft.com/office/officeart/2005/8/layout/process1"/>
    <dgm:cxn modelId="{B21571C2-6276-44C5-BADF-96253869C72A}" type="presOf" srcId="{A1B04980-C868-4991-B9CD-C6B2943F9671}" destId="{A848D74F-2A7B-4849-85CC-4E261A7AB3C7}" srcOrd="0" destOrd="0" presId="urn:microsoft.com/office/officeart/2005/8/layout/process1"/>
    <dgm:cxn modelId="{F56286D7-CB72-4738-8D58-9E400826AF88}" srcId="{9BF3A933-EDD6-4713-B486-12B4D13A8AFC}" destId="{C546EFE1-6194-4CEE-A3BE-E11376EFBD85}" srcOrd="4" destOrd="0" parTransId="{415D4B45-622D-43D9-ADD9-D4295C7808A3}" sibTransId="{E04D55BB-BFCD-4A89-9E5B-F750DF14E5D9}"/>
    <dgm:cxn modelId="{6D245A93-19B0-4C2E-A4D4-5544E5DF7480}" type="presOf" srcId="{47D6DEDE-E2B2-491B-B9E3-3B11BA97F1B6}" destId="{3D6D935A-0F51-4D65-A230-CCA2DE2573F2}" srcOrd="0" destOrd="0" presId="urn:microsoft.com/office/officeart/2005/8/layout/process1"/>
    <dgm:cxn modelId="{54EFA4BF-F6DB-40D9-B664-BC610D6954E1}" type="presOf" srcId="{E19DC1F8-FFA5-4668-84A1-A59FCF42E7E7}" destId="{726EEF8B-3F7F-4761-9C7B-AD2D07BD9CD9}" srcOrd="1" destOrd="0" presId="urn:microsoft.com/office/officeart/2005/8/layout/process1"/>
    <dgm:cxn modelId="{FD5C0C96-B62E-4590-9646-E9688C02FD72}" srcId="{9BF3A933-EDD6-4713-B486-12B4D13A8AFC}" destId="{80B80C84-69FD-4738-9D53-B6D9A098ADCD}" srcOrd="0" destOrd="0" parTransId="{D902D4EC-123A-4240-BD0E-9F10B481F77C}" sibTransId="{E19DC1F8-FFA5-4668-84A1-A59FCF42E7E7}"/>
    <dgm:cxn modelId="{1E1BDA49-304A-4A36-AECB-788F5AAB5CAD}" type="presOf" srcId="{8A699D60-C592-4C4A-BD41-438671F03179}" destId="{5465A719-3696-452F-8FEB-4B8C40F898C5}" srcOrd="0" destOrd="0" presId="urn:microsoft.com/office/officeart/2005/8/layout/process1"/>
    <dgm:cxn modelId="{5D2909EA-077A-42E4-BBE1-EC41AF3947E7}" type="presOf" srcId="{3B7DC7D9-C0F8-4621-8A11-E394C192DF81}" destId="{58580596-7F72-4860-9896-969387580C6F}" srcOrd="1" destOrd="0" presId="urn:microsoft.com/office/officeart/2005/8/layout/process1"/>
    <dgm:cxn modelId="{F27EF93F-CFD2-4530-B0FD-C11084C4C3C0}" srcId="{9BF3A933-EDD6-4713-B486-12B4D13A8AFC}" destId="{AE6FC71B-BE4C-4D63-90CE-A151EDF87341}" srcOrd="3" destOrd="0" parTransId="{960E47D4-D1AB-4AA1-A435-7B6B6C0ED374}" sibTransId="{A1B04980-C868-4991-B9CD-C6B2943F9671}"/>
    <dgm:cxn modelId="{8853FED6-A2A2-4992-BA94-0EB726AACA9E}" type="presOf" srcId="{AE6FC71B-BE4C-4D63-90CE-A151EDF87341}" destId="{8B741134-6737-443C-866A-65C078405C0B}" srcOrd="0" destOrd="0" presId="urn:microsoft.com/office/officeart/2005/8/layout/process1"/>
    <dgm:cxn modelId="{C4C00BA2-635C-43A2-A9A5-3A11AC23F69C}" type="presOf" srcId="{80B80C84-69FD-4738-9D53-B6D9A098ADCD}" destId="{7F01E5F6-9025-4A64-BD8B-948E8F83CAD3}" srcOrd="0" destOrd="0" presId="urn:microsoft.com/office/officeart/2005/8/layout/process1"/>
    <dgm:cxn modelId="{93D0AC21-A293-439A-9741-C2659D3783C4}" type="presOf" srcId="{81C487F1-F366-4D3F-9BE2-D7B23F1BFCE8}" destId="{573AFD02-F311-41B3-8F02-BA35D6AA6E51}" srcOrd="1" destOrd="0" presId="urn:microsoft.com/office/officeart/2005/8/layout/process1"/>
    <dgm:cxn modelId="{0D4546AD-EF4E-4C6D-985A-DEAD1E4A16A0}" type="presOf" srcId="{C546EFE1-6194-4CEE-A3BE-E11376EFBD85}" destId="{2734216E-E658-4116-90FA-43AF317056DB}" srcOrd="0" destOrd="0" presId="urn:microsoft.com/office/officeart/2005/8/layout/process1"/>
    <dgm:cxn modelId="{6050843A-93DC-4485-BB56-1FE791695A33}" srcId="{9BF3A933-EDD6-4713-B486-12B4D13A8AFC}" destId="{47D6DEDE-E2B2-491B-B9E3-3B11BA97F1B6}" srcOrd="2" destOrd="0" parTransId="{2003B587-3FF4-4992-A6F6-DD1C1EBDF39B}" sibTransId="{3B7DC7D9-C0F8-4621-8A11-E394C192DF81}"/>
    <dgm:cxn modelId="{7FB953DA-2DCE-49FD-BBC6-02E4F5E3BAF8}" type="presOf" srcId="{81C487F1-F366-4D3F-9BE2-D7B23F1BFCE8}" destId="{0E0BCF3F-F39C-4C6B-9EE3-B1848E7D07D4}" srcOrd="0" destOrd="0" presId="urn:microsoft.com/office/officeart/2005/8/layout/process1"/>
    <dgm:cxn modelId="{19B24589-7F55-400D-BC04-31CC6761FC08}" type="presOf" srcId="{A1B04980-C868-4991-B9CD-C6B2943F9671}" destId="{0F507E1C-3645-4630-8ED1-6E478D0B643F}" srcOrd="1" destOrd="0" presId="urn:microsoft.com/office/officeart/2005/8/layout/process1"/>
    <dgm:cxn modelId="{5DF6207B-DCC4-40A3-AA27-1FC05BBF5588}" type="presOf" srcId="{E19DC1F8-FFA5-4668-84A1-A59FCF42E7E7}" destId="{B415D7F3-F89D-440C-BE44-6ADC79DE882B}" srcOrd="0" destOrd="0" presId="urn:microsoft.com/office/officeart/2005/8/layout/process1"/>
    <dgm:cxn modelId="{47507B94-9173-489C-8325-75E1532D597C}" type="presOf" srcId="{3B7DC7D9-C0F8-4621-8A11-E394C192DF81}" destId="{22412F36-CFAC-4695-BECD-AD082A222FB7}" srcOrd="0" destOrd="0" presId="urn:microsoft.com/office/officeart/2005/8/layout/process1"/>
    <dgm:cxn modelId="{A5735D63-789A-4D55-A588-D94813E4D817}" srcId="{9BF3A933-EDD6-4713-B486-12B4D13A8AFC}" destId="{8A699D60-C592-4C4A-BD41-438671F03179}" srcOrd="1" destOrd="0" parTransId="{56B33201-FD17-490B-88BB-60FA58801A8A}" sibTransId="{81C487F1-F366-4D3F-9BE2-D7B23F1BFCE8}"/>
    <dgm:cxn modelId="{194B4575-6099-49B3-B2EB-BC1C4422A030}" type="presParOf" srcId="{0035BA4F-B928-4101-B3DD-78D717844883}" destId="{7F01E5F6-9025-4A64-BD8B-948E8F83CAD3}" srcOrd="0" destOrd="0" presId="urn:microsoft.com/office/officeart/2005/8/layout/process1"/>
    <dgm:cxn modelId="{DD6763A6-973F-4C76-BF4B-4107D056376B}" type="presParOf" srcId="{0035BA4F-B928-4101-B3DD-78D717844883}" destId="{B415D7F3-F89D-440C-BE44-6ADC79DE882B}" srcOrd="1" destOrd="0" presId="urn:microsoft.com/office/officeart/2005/8/layout/process1"/>
    <dgm:cxn modelId="{CE842F80-8EEB-4C8D-9DE1-30D0F4278F97}" type="presParOf" srcId="{B415D7F3-F89D-440C-BE44-6ADC79DE882B}" destId="{726EEF8B-3F7F-4761-9C7B-AD2D07BD9CD9}" srcOrd="0" destOrd="0" presId="urn:microsoft.com/office/officeart/2005/8/layout/process1"/>
    <dgm:cxn modelId="{6D1096FB-74C0-4C59-9C2E-B43737F23B9C}" type="presParOf" srcId="{0035BA4F-B928-4101-B3DD-78D717844883}" destId="{5465A719-3696-452F-8FEB-4B8C40F898C5}" srcOrd="2" destOrd="0" presId="urn:microsoft.com/office/officeart/2005/8/layout/process1"/>
    <dgm:cxn modelId="{DD842B20-B870-479A-A3E7-4D46BA3F67B9}" type="presParOf" srcId="{0035BA4F-B928-4101-B3DD-78D717844883}" destId="{0E0BCF3F-F39C-4C6B-9EE3-B1848E7D07D4}" srcOrd="3" destOrd="0" presId="urn:microsoft.com/office/officeart/2005/8/layout/process1"/>
    <dgm:cxn modelId="{5B5E97A5-F3D6-4C79-BBF1-08E613912710}" type="presParOf" srcId="{0E0BCF3F-F39C-4C6B-9EE3-B1848E7D07D4}" destId="{573AFD02-F311-41B3-8F02-BA35D6AA6E51}" srcOrd="0" destOrd="0" presId="urn:microsoft.com/office/officeart/2005/8/layout/process1"/>
    <dgm:cxn modelId="{64B584B3-36DB-41C9-9048-1F40D2A226CA}" type="presParOf" srcId="{0035BA4F-B928-4101-B3DD-78D717844883}" destId="{3D6D935A-0F51-4D65-A230-CCA2DE2573F2}" srcOrd="4" destOrd="0" presId="urn:microsoft.com/office/officeart/2005/8/layout/process1"/>
    <dgm:cxn modelId="{63E01D20-F27C-428D-BA8E-4B3600EE968C}" type="presParOf" srcId="{0035BA4F-B928-4101-B3DD-78D717844883}" destId="{22412F36-CFAC-4695-BECD-AD082A222FB7}" srcOrd="5" destOrd="0" presId="urn:microsoft.com/office/officeart/2005/8/layout/process1"/>
    <dgm:cxn modelId="{36FD3981-4349-4583-B083-5222B2432568}" type="presParOf" srcId="{22412F36-CFAC-4695-BECD-AD082A222FB7}" destId="{58580596-7F72-4860-9896-969387580C6F}" srcOrd="0" destOrd="0" presId="urn:microsoft.com/office/officeart/2005/8/layout/process1"/>
    <dgm:cxn modelId="{677A2D83-8361-464C-929B-74D964E56EB0}" type="presParOf" srcId="{0035BA4F-B928-4101-B3DD-78D717844883}" destId="{8B741134-6737-443C-866A-65C078405C0B}" srcOrd="6" destOrd="0" presId="urn:microsoft.com/office/officeart/2005/8/layout/process1"/>
    <dgm:cxn modelId="{861394F3-E4C5-456E-BD52-EC64D4819D42}" type="presParOf" srcId="{0035BA4F-B928-4101-B3DD-78D717844883}" destId="{A848D74F-2A7B-4849-85CC-4E261A7AB3C7}" srcOrd="7" destOrd="0" presId="urn:microsoft.com/office/officeart/2005/8/layout/process1"/>
    <dgm:cxn modelId="{B905ED49-06BE-487D-B755-7952FE005420}" type="presParOf" srcId="{A848D74F-2A7B-4849-85CC-4E261A7AB3C7}" destId="{0F507E1C-3645-4630-8ED1-6E478D0B643F}" srcOrd="0" destOrd="0" presId="urn:microsoft.com/office/officeart/2005/8/layout/process1"/>
    <dgm:cxn modelId="{123D881F-A8ED-4268-99FC-D69FC3837916}" type="presParOf" srcId="{0035BA4F-B928-4101-B3DD-78D717844883}" destId="{2734216E-E658-4116-90FA-43AF317056DB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01E5F6-9025-4A64-BD8B-948E8F83CAD3}">
      <dsp:nvSpPr>
        <dsp:cNvPr id="0" name=""/>
        <dsp:cNvSpPr/>
      </dsp:nvSpPr>
      <dsp:spPr>
        <a:xfrm>
          <a:off x="10109" y="27165"/>
          <a:ext cx="1396779" cy="17913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RGB </a:t>
          </a:r>
          <a:r>
            <a:rPr lang="ru-RU" sz="2000" kern="1200" dirty="0" smtClean="0"/>
            <a:t>в </a:t>
          </a:r>
          <a:r>
            <a:rPr lang="en-US" sz="2000" kern="1200" dirty="0" smtClean="0"/>
            <a:t>YCbCr</a:t>
          </a:r>
          <a:endParaRPr lang="ru-RU" sz="2000" kern="1200" dirty="0"/>
        </a:p>
      </dsp:txBody>
      <dsp:txXfrm>
        <a:off x="51019" y="68075"/>
        <a:ext cx="1314959" cy="1709508"/>
      </dsp:txXfrm>
    </dsp:sp>
    <dsp:sp modelId="{B415D7F3-F89D-440C-BE44-6ADC79DE882B}">
      <dsp:nvSpPr>
        <dsp:cNvPr id="0" name=""/>
        <dsp:cNvSpPr/>
      </dsp:nvSpPr>
      <dsp:spPr>
        <a:xfrm rot="51742">
          <a:off x="1508871" y="763304"/>
          <a:ext cx="216255" cy="346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1508875" y="832096"/>
        <a:ext cx="151379" cy="207841"/>
      </dsp:txXfrm>
    </dsp:sp>
    <dsp:sp modelId="{5465A719-3696-452F-8FEB-4B8C40F898C5}">
      <dsp:nvSpPr>
        <dsp:cNvPr id="0" name=""/>
        <dsp:cNvSpPr/>
      </dsp:nvSpPr>
      <dsp:spPr>
        <a:xfrm>
          <a:off x="1814871" y="54331"/>
          <a:ext cx="1396779" cy="17913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Дискре</a:t>
          </a:r>
          <a:r>
            <a:rPr lang="en-US" sz="2000" kern="1200" dirty="0" smtClean="0"/>
            <a:t>-</a:t>
          </a:r>
          <a:r>
            <a:rPr lang="ru-RU" sz="2000" kern="1200" dirty="0" smtClean="0"/>
            <a:t>тизация </a:t>
          </a:r>
          <a:r>
            <a:rPr lang="en-US" sz="2000" kern="1200" dirty="0" smtClean="0"/>
            <a:t>YCbCr</a:t>
          </a:r>
          <a:endParaRPr lang="ru-RU" sz="2000" kern="1200" dirty="0"/>
        </a:p>
      </dsp:txBody>
      <dsp:txXfrm>
        <a:off x="1855781" y="95241"/>
        <a:ext cx="1314959" cy="1709508"/>
      </dsp:txXfrm>
    </dsp:sp>
    <dsp:sp modelId="{0E0BCF3F-F39C-4C6B-9EE3-B1848E7D07D4}">
      <dsp:nvSpPr>
        <dsp:cNvPr id="0" name=""/>
        <dsp:cNvSpPr/>
      </dsp:nvSpPr>
      <dsp:spPr>
        <a:xfrm>
          <a:off x="3314567" y="776795"/>
          <a:ext cx="218184" cy="346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3314567" y="846075"/>
        <a:ext cx="152729" cy="207841"/>
      </dsp:txXfrm>
    </dsp:sp>
    <dsp:sp modelId="{3D6D935A-0F51-4D65-A230-CCA2DE2573F2}">
      <dsp:nvSpPr>
        <dsp:cNvPr id="0" name=""/>
        <dsp:cNvSpPr/>
      </dsp:nvSpPr>
      <dsp:spPr>
        <a:xfrm>
          <a:off x="3623319" y="54331"/>
          <a:ext cx="1396779" cy="17913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 К П</a:t>
          </a:r>
          <a:endParaRPr lang="ru-RU" sz="2000" kern="1200" dirty="0"/>
        </a:p>
      </dsp:txBody>
      <dsp:txXfrm>
        <a:off x="3664229" y="95241"/>
        <a:ext cx="1314959" cy="1709508"/>
      </dsp:txXfrm>
    </dsp:sp>
    <dsp:sp modelId="{22412F36-CFAC-4695-BECD-AD082A222FB7}">
      <dsp:nvSpPr>
        <dsp:cNvPr id="0" name=""/>
        <dsp:cNvSpPr/>
      </dsp:nvSpPr>
      <dsp:spPr>
        <a:xfrm>
          <a:off x="5082335" y="776795"/>
          <a:ext cx="189978" cy="346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5082335" y="846075"/>
        <a:ext cx="132985" cy="207841"/>
      </dsp:txXfrm>
    </dsp:sp>
    <dsp:sp modelId="{8B741134-6737-443C-866A-65C078405C0B}">
      <dsp:nvSpPr>
        <dsp:cNvPr id="0" name=""/>
        <dsp:cNvSpPr/>
      </dsp:nvSpPr>
      <dsp:spPr>
        <a:xfrm>
          <a:off x="5325390" y="54331"/>
          <a:ext cx="1396779" cy="17913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Кванто-вание</a:t>
          </a:r>
          <a:endParaRPr lang="ru-RU" sz="2000" kern="1200" dirty="0"/>
        </a:p>
      </dsp:txBody>
      <dsp:txXfrm>
        <a:off x="5366300" y="95241"/>
        <a:ext cx="1314959" cy="1709508"/>
      </dsp:txXfrm>
    </dsp:sp>
    <dsp:sp modelId="{A848D74F-2A7B-4849-85CC-4E261A7AB3C7}">
      <dsp:nvSpPr>
        <dsp:cNvPr id="0" name=""/>
        <dsp:cNvSpPr/>
      </dsp:nvSpPr>
      <dsp:spPr>
        <a:xfrm>
          <a:off x="6798492" y="776795"/>
          <a:ext cx="161802" cy="346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6798492" y="846075"/>
        <a:ext cx="113261" cy="207841"/>
      </dsp:txXfrm>
    </dsp:sp>
    <dsp:sp modelId="{2734216E-E658-4116-90FA-43AF317056DB}">
      <dsp:nvSpPr>
        <dsp:cNvPr id="0" name=""/>
        <dsp:cNvSpPr/>
      </dsp:nvSpPr>
      <dsp:spPr>
        <a:xfrm>
          <a:off x="7027458" y="54331"/>
          <a:ext cx="1396779" cy="17913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Зигзаг сканиро-вание</a:t>
          </a:r>
          <a:endParaRPr lang="ru-RU" sz="2000" kern="1200" dirty="0"/>
        </a:p>
      </dsp:txBody>
      <dsp:txXfrm>
        <a:off x="7068368" y="95241"/>
        <a:ext cx="1314959" cy="1709508"/>
      </dsp:txXfrm>
    </dsp:sp>
    <dsp:sp modelId="{B1DE780E-7C9A-4125-9060-8C87836955C9}">
      <dsp:nvSpPr>
        <dsp:cNvPr id="0" name=""/>
        <dsp:cNvSpPr/>
      </dsp:nvSpPr>
      <dsp:spPr>
        <a:xfrm>
          <a:off x="8500561" y="776795"/>
          <a:ext cx="161805" cy="346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8500561" y="846075"/>
        <a:ext cx="113264" cy="207841"/>
      </dsp:txXfrm>
    </dsp:sp>
    <dsp:sp modelId="{85482AFB-6838-4AA4-BD04-0AFCF3DED206}">
      <dsp:nvSpPr>
        <dsp:cNvPr id="0" name=""/>
        <dsp:cNvSpPr/>
      </dsp:nvSpPr>
      <dsp:spPr>
        <a:xfrm>
          <a:off x="8729532" y="54331"/>
          <a:ext cx="1396779" cy="17913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RLE</a:t>
          </a:r>
          <a:endParaRPr lang="ru-RU" sz="2000" kern="1200" dirty="0"/>
        </a:p>
      </dsp:txBody>
      <dsp:txXfrm>
        <a:off x="8770442" y="95241"/>
        <a:ext cx="1314959" cy="1709508"/>
      </dsp:txXfrm>
    </dsp:sp>
    <dsp:sp modelId="{14F8A593-4052-46CF-99E4-759563307035}">
      <dsp:nvSpPr>
        <dsp:cNvPr id="0" name=""/>
        <dsp:cNvSpPr/>
      </dsp:nvSpPr>
      <dsp:spPr>
        <a:xfrm>
          <a:off x="10202634" y="776795"/>
          <a:ext cx="161805" cy="34640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10202634" y="846075"/>
        <a:ext cx="113264" cy="207841"/>
      </dsp:txXfrm>
    </dsp:sp>
    <dsp:sp modelId="{41378BD1-1F91-4929-90DE-7EB2CC0DB764}">
      <dsp:nvSpPr>
        <dsp:cNvPr id="0" name=""/>
        <dsp:cNvSpPr/>
      </dsp:nvSpPr>
      <dsp:spPr>
        <a:xfrm>
          <a:off x="10431605" y="54331"/>
          <a:ext cx="1396779" cy="179132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Сжатие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 Хаффману</a:t>
          </a:r>
          <a:endParaRPr lang="ru-RU" sz="2000" kern="1200" dirty="0"/>
        </a:p>
      </dsp:txBody>
      <dsp:txXfrm>
        <a:off x="10472515" y="95241"/>
        <a:ext cx="1314959" cy="17095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01E5F6-9025-4A64-BD8B-948E8F83CAD3}">
      <dsp:nvSpPr>
        <dsp:cNvPr id="0" name=""/>
        <dsp:cNvSpPr/>
      </dsp:nvSpPr>
      <dsp:spPr>
        <a:xfrm>
          <a:off x="6256" y="418307"/>
          <a:ext cx="1939536" cy="11637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Сдвиг по яркости</a:t>
          </a:r>
          <a:endParaRPr lang="ru-RU" sz="1800" kern="1200" dirty="0"/>
        </a:p>
      </dsp:txBody>
      <dsp:txXfrm>
        <a:off x="40340" y="452391"/>
        <a:ext cx="1871368" cy="1095554"/>
      </dsp:txXfrm>
    </dsp:sp>
    <dsp:sp modelId="{B415D7F3-F89D-440C-BE44-6ADC79DE882B}">
      <dsp:nvSpPr>
        <dsp:cNvPr id="0" name=""/>
        <dsp:cNvSpPr/>
      </dsp:nvSpPr>
      <dsp:spPr>
        <a:xfrm rot="42397">
          <a:off x="2087410" y="775224"/>
          <a:ext cx="300276" cy="481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2087413" y="870870"/>
        <a:ext cx="210193" cy="288603"/>
      </dsp:txXfrm>
    </dsp:sp>
    <dsp:sp modelId="{5465A719-3696-452F-8FEB-4B8C40F898C5}">
      <dsp:nvSpPr>
        <dsp:cNvPr id="0" name=""/>
        <dsp:cNvSpPr/>
      </dsp:nvSpPr>
      <dsp:spPr>
        <a:xfrm>
          <a:off x="2512308" y="449215"/>
          <a:ext cx="1939536" cy="11637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RGB </a:t>
          </a:r>
          <a:r>
            <a:rPr lang="ru-RU" sz="1800" kern="1200" dirty="0" smtClean="0"/>
            <a:t>в </a:t>
          </a:r>
          <a:r>
            <a:rPr lang="en-US" sz="1800" kern="1200" dirty="0" smtClean="0"/>
            <a:t>YCbCr</a:t>
          </a:r>
          <a:endParaRPr lang="ru-RU" sz="1800" kern="1200" dirty="0"/>
        </a:p>
      </dsp:txBody>
      <dsp:txXfrm>
        <a:off x="2546392" y="483299"/>
        <a:ext cx="1871368" cy="1095554"/>
      </dsp:txXfrm>
    </dsp:sp>
    <dsp:sp modelId="{0E0BCF3F-F39C-4C6B-9EE3-B1848E7D07D4}">
      <dsp:nvSpPr>
        <dsp:cNvPr id="0" name=""/>
        <dsp:cNvSpPr/>
      </dsp:nvSpPr>
      <dsp:spPr>
        <a:xfrm>
          <a:off x="4594754" y="790574"/>
          <a:ext cx="302966" cy="481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594754" y="886775"/>
        <a:ext cx="212076" cy="288603"/>
      </dsp:txXfrm>
    </dsp:sp>
    <dsp:sp modelId="{3D6D935A-0F51-4D65-A230-CCA2DE2573F2}">
      <dsp:nvSpPr>
        <dsp:cNvPr id="0" name=""/>
        <dsp:cNvSpPr/>
      </dsp:nvSpPr>
      <dsp:spPr>
        <a:xfrm>
          <a:off x="5023481" y="449215"/>
          <a:ext cx="1939536" cy="11637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Дискр. вейвлет-преобраз-е</a:t>
          </a:r>
          <a:endParaRPr lang="ru-RU" sz="1800" kern="1200" dirty="0"/>
        </a:p>
      </dsp:txBody>
      <dsp:txXfrm>
        <a:off x="5057565" y="483299"/>
        <a:ext cx="1871368" cy="1095554"/>
      </dsp:txXfrm>
    </dsp:sp>
    <dsp:sp modelId="{22412F36-CFAC-4695-BECD-AD082A222FB7}">
      <dsp:nvSpPr>
        <dsp:cNvPr id="0" name=""/>
        <dsp:cNvSpPr/>
      </dsp:nvSpPr>
      <dsp:spPr>
        <a:xfrm rot="10799">
          <a:off x="7049437" y="794306"/>
          <a:ext cx="263800" cy="481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7049437" y="890383"/>
        <a:ext cx="184660" cy="288603"/>
      </dsp:txXfrm>
    </dsp:sp>
    <dsp:sp modelId="{8B741134-6737-443C-866A-65C078405C0B}">
      <dsp:nvSpPr>
        <dsp:cNvPr id="0" name=""/>
        <dsp:cNvSpPr/>
      </dsp:nvSpPr>
      <dsp:spPr>
        <a:xfrm>
          <a:off x="7386939" y="456640"/>
          <a:ext cx="1939536" cy="11637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Кванто-вание</a:t>
          </a:r>
          <a:endParaRPr lang="ru-RU" sz="1800" kern="1200" dirty="0"/>
        </a:p>
      </dsp:txBody>
      <dsp:txXfrm>
        <a:off x="7421023" y="490724"/>
        <a:ext cx="1871368" cy="1095554"/>
      </dsp:txXfrm>
    </dsp:sp>
    <dsp:sp modelId="{A848D74F-2A7B-4849-85CC-4E261A7AB3C7}">
      <dsp:nvSpPr>
        <dsp:cNvPr id="0" name=""/>
        <dsp:cNvSpPr/>
      </dsp:nvSpPr>
      <dsp:spPr>
        <a:xfrm rot="21589201">
          <a:off x="9432455" y="794266"/>
          <a:ext cx="224677" cy="481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9432455" y="890573"/>
        <a:ext cx="157274" cy="288603"/>
      </dsp:txXfrm>
    </dsp:sp>
    <dsp:sp modelId="{2734216E-E658-4116-90FA-43AF317056DB}">
      <dsp:nvSpPr>
        <dsp:cNvPr id="0" name=""/>
        <dsp:cNvSpPr/>
      </dsp:nvSpPr>
      <dsp:spPr>
        <a:xfrm>
          <a:off x="9750393" y="449215"/>
          <a:ext cx="1939536" cy="116372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Арифме-тическое сжатие</a:t>
          </a:r>
          <a:endParaRPr lang="ru-RU" sz="1800" kern="1200" dirty="0"/>
        </a:p>
      </dsp:txBody>
      <dsp:txXfrm>
        <a:off x="9784477" y="483299"/>
        <a:ext cx="1871368" cy="10955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C5EAF-E580-4B33-8AF9-F07ED3D4A736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42044-932E-4696-BF41-400D3935F3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29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42044-932E-4696-BF41-400D3935F37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003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42044-932E-4696-BF41-400D3935F377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6750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42044-932E-4696-BF41-400D3935F377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751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42044-932E-4696-BF41-400D3935F377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1391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42044-932E-4696-BF41-400D3935F37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979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430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64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371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30238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375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6235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620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5433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4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90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15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9309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97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7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49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2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241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4BAFE-FF17-4B2D-94E6-F7C4761A6F4A}" type="datetimeFigureOut">
              <a:rPr lang="ru-RU" smtClean="0"/>
              <a:t>22.05.2016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61124-73A5-4342-88DA-1A107201C1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540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6" r:id="rId12"/>
    <p:sldLayoutId id="2147483797" r:id="rId13"/>
    <p:sldLayoutId id="2147483798" r:id="rId14"/>
    <p:sldLayoutId id="2147483799" r:id="rId15"/>
    <p:sldLayoutId id="2147483800" r:id="rId16"/>
    <p:sldLayoutId id="214748380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Word_97_200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4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7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8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Word_97_2003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0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HDTV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H.264" TargetMode="External"/><Relationship Id="rId4" Type="http://schemas.openxmlformats.org/officeDocument/2006/relationships/hyperlink" Target="http://ru.wikipedia.org/wiki/MPEG-2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7412150" cy="6872068"/>
            <a:chOff x="0" y="0"/>
            <a:chExt cx="7412150" cy="687206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800100" cy="6872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23"/>
            <a:stretch/>
          </p:blipFill>
          <p:spPr>
            <a:xfrm>
              <a:off x="266700" y="0"/>
              <a:ext cx="7145450" cy="6858000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4457" y="0"/>
            <a:ext cx="5577343" cy="6010294"/>
          </a:xfrm>
          <a:noFill/>
        </p:spPr>
        <p:txBody>
          <a:bodyPr>
            <a:normAutofit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 </a:t>
            </a:r>
            <a:r>
              <a:rPr lang="en-US" sz="37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СЖАТИЕ </a:t>
            </a:r>
            <a:b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СООБЩЕНИЙ</a:t>
            </a:r>
            <a:b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4656" y="6010294"/>
            <a:ext cx="557734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500" b="1" i="1" dirty="0" smtClean="0"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05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АЛГРИТМ</a:t>
            </a:r>
            <a:r>
              <a:rPr lang="be-BY" dirty="0" smtClean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Лемпеля–Зива–</a:t>
            </a:r>
            <a:r>
              <a:rPr lang="ru-RU" dirty="0" err="1" smtClean="0">
                <a:latin typeface="Comic Sans MS" panose="030F0702030302020204" pitchFamily="66" charset="0"/>
              </a:rPr>
              <a:t>Вэлча</a:t>
            </a: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(</a:t>
            </a:r>
            <a:r>
              <a:rPr lang="en-US" dirty="0" smtClean="0">
                <a:latin typeface="Comic Sans MS" panose="030F0702030302020204" pitchFamily="66" charset="0"/>
              </a:rPr>
              <a:t>LZW</a:t>
            </a:r>
            <a:r>
              <a:rPr lang="ru-RU" dirty="0" smtClean="0">
                <a:latin typeface="Comic Sans MS" panose="030F0702030302020204" pitchFamily="66" charset="0"/>
              </a:rPr>
              <a:t>)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52" y="1018371"/>
            <a:ext cx="10872788" cy="5658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Был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опубликован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Велчем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в 1984 году, в качестве улучшенной реализации алгоритма LZ78, опубликованного Лемпелем и Зивом в 1978 году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сжатия данных LZW основан на создании древовидного словаря последовательностей символов, в котором каждой последовательности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соответствует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единственное кодовое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Входящий поток данных последовательно, символ за символом, сравнивается с имеющимися в словаре 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последо-вательностями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 того как в словаре будет найдена кодируемая 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последо-вательность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идентичная входной, модем передает соответствующее ей кодовое слово. Алгоритм динамически создает и обновляет словарь символьных последовательностей.</a:t>
            </a:r>
            <a:r>
              <a:rPr lang="en-US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en-US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8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МЕТОД</a:t>
            </a:r>
            <a:r>
              <a:rPr lang="be-BY" dirty="0" smtClean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Лемпеля–Зива–</a:t>
            </a:r>
            <a:r>
              <a:rPr lang="ru-RU" dirty="0" err="1" smtClean="0">
                <a:latin typeface="Comic Sans MS" panose="030F0702030302020204" pitchFamily="66" charset="0"/>
              </a:rPr>
              <a:t>Вэлча</a:t>
            </a:r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(</a:t>
            </a:r>
            <a:r>
              <a:rPr lang="en-US" dirty="0" smtClean="0">
                <a:latin typeface="Comic Sans MS" panose="030F0702030302020204" pitchFamily="66" charset="0"/>
              </a:rPr>
              <a:t>LZW</a:t>
            </a:r>
            <a:r>
              <a:rPr lang="ru-RU" dirty="0" smtClean="0">
                <a:latin typeface="Comic Sans MS" panose="030F0702030302020204" pitchFamily="66" charset="0"/>
              </a:rPr>
              <a:t>)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52" y="829686"/>
            <a:ext cx="10872788" cy="6085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Одной из причин популярности алгоритмов LZ является их </a:t>
            </a:r>
            <a:r>
              <a:rPr lang="ru-RU" sz="28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относитльная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простота при высокой эффективности сжатия.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Основная </a:t>
            </a:r>
            <a:r>
              <a:rPr lang="ru-RU" sz="28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идея </a:t>
            </a:r>
            <a:r>
              <a:rPr lang="ru-RU" sz="28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LZ</a:t>
            </a:r>
            <a:r>
              <a:rPr lang="en-US" sz="28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ru-RU" sz="28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в том, что второе и последующие вхождения некоторой строки символов в сообщении заменяются ссылками на ее первое вхождение.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LZ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использует уже просмотренную часть сообщения как словарь. Чтобы добиться сжатия, он пытается заменить очередной фрагмент сообщения на указатель в содержимое словаря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настоящее время используется в файлах формата TIFF, PDF, GIF,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PostScript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 других, а также отчасти во многих популярных программах сжатия данных (ZIP, ARJ, LHA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US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776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3255" y="29980"/>
            <a:ext cx="5508699" cy="694661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02930" y="141831"/>
            <a:ext cx="5639306" cy="1113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Закодировать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abacabadabacabae</a:t>
            </a:r>
            <a:endParaRPr lang="ru-RU" sz="3600" b="1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1779" y="1332947"/>
            <a:ext cx="6056466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be-BY" sz="2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Словарь</a:t>
            </a:r>
            <a:r>
              <a:rPr lang="en-US" sz="2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:   { a:0:000, b:1:001, </a:t>
            </a:r>
          </a:p>
          <a:p>
            <a:r>
              <a:rPr lang="en-US" sz="2600" dirty="0"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en-US" sz="2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                 c:2:010, d:3:011, e:4:100 }</a:t>
            </a:r>
            <a:endParaRPr lang="ru-RU" sz="2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" y="2422704"/>
            <a:ext cx="6768244" cy="45688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Итак</a:t>
            </a:r>
            <a:r>
              <a:rPr lang="ru-RU" sz="21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мы получаем закодированное сообщение </a:t>
            </a:r>
            <a:r>
              <a:rPr lang="ru-RU" sz="2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  <a:r>
              <a:rPr lang="ru-RU" sz="21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 0 2 5 0 3 9 8 6 4 и его битовый эквивалент </a:t>
            </a:r>
            <a:r>
              <a:rPr lang="ru-RU" sz="2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000 </a:t>
            </a:r>
            <a:r>
              <a:rPr lang="ru-RU" sz="21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001 010 0101 0000 0011 1001 1000 0110 0100. Каждый символ исходного сообщения был закодирован группой из трех бит, сообщение содержало 16 символов, следовательно длина сообщения составляла </a:t>
            </a:r>
            <a:r>
              <a:rPr lang="ru-RU" sz="2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3*16 </a:t>
            </a:r>
            <a:r>
              <a:rPr lang="ru-RU" sz="21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= 48 бит.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1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Закодированное же сообщение так же сначала кодировалось </a:t>
            </a:r>
            <a:r>
              <a:rPr lang="ru-RU" sz="21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трехбитными</a:t>
            </a:r>
            <a:r>
              <a:rPr lang="ru-RU" sz="21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группами, а при появлении в словаре восьмого слова — четырехбитными, итого длина сообщения составила 4 </a:t>
            </a:r>
            <a:r>
              <a:rPr lang="ru-RU" sz="2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*3 </a:t>
            </a:r>
            <a:r>
              <a:rPr lang="ru-RU" sz="21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+ 7 </a:t>
            </a:r>
            <a:r>
              <a:rPr lang="ru-RU" sz="21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*4 </a:t>
            </a:r>
            <a:r>
              <a:rPr lang="ru-RU" sz="21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= 40 бит, что на 8 бит короче исходного.</a:t>
            </a:r>
          </a:p>
        </p:txBody>
      </p:sp>
    </p:spTree>
    <p:extLst>
      <p:ext uri="{BB962C8B-B14F-4D97-AF65-F5344CB8AC3E}">
        <p14:creationId xmlns:p14="http://schemas.microsoft.com/office/powerpoint/2010/main" val="379281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671552" y="829686"/>
            <a:ext cx="10872788" cy="528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en-US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05733" y="2187594"/>
            <a:ext cx="3531309" cy="291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077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ДИФФЕРЕНЦИАЛЬНОЕ КОДИРОВАНИЕ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52" y="1033361"/>
            <a:ext cx="10872788" cy="5658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кодирования потока цифровых данных, при котором каждый элемент потока, за исключением первого, представляют в виде разности значений данного и предыдущего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элемента.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дифференциального кодирования очень широко используется в тех случаях, когда природа данных такова, что их соседние значения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незначительно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отличаются друг от друга, притом, что сами значения могут быть сколь угодно большими.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Это относится к звуковым сигналам, особенно к речи, изображениям, соседние пиксели которых имеют практически одинаковые яркости и цвет и т. п.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то же время этот метод совершенно не подходит для кодирования 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тстов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чертежей или каких-либо цифровых данных с независимыми соседними значениями. </a:t>
            </a:r>
            <a:r>
              <a:rPr lang="en-US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(JPEG, MPEG, MP3)</a:t>
            </a: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431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ДИФФЕРЕНЦИАЛЬНОЕ КОДИРОВАНИЕ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52" y="1033361"/>
            <a:ext cx="10872788" cy="5888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Просканируем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8-битовое (256-уровневое) цифровое изображение, при этом десять последовательных пикселов имеют уровни: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		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144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147, 150, 146, 141, 142, 138, 143, 145, 142.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закодировать эти уровни пиксел за пикселом каким-либо кодом без памяти, использующим 8 бит на пиксел изображения, получим кодовое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слово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содержащее 80 бит. </a:t>
            </a:r>
            <a:endParaRPr lang="ru-RU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Прежде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чем подвергать отсчеты изображения кодированию, мы вычислим разности между соседними пикселами. Эта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процедура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даст нам последовательность следующего вида:</a:t>
            </a: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144,   147,   150,   146,   141,   142,  138,   143,  145,   142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endParaRPr lang="ru-RU" sz="1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144,    3,    3,    - 4,    - 5,     1,   - 4,    5,    2,    -3.</a:t>
            </a: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34139" t="56803" r="19777" b="34969"/>
          <a:stretch/>
        </p:blipFill>
        <p:spPr>
          <a:xfrm>
            <a:off x="2248524" y="5801192"/>
            <a:ext cx="8184629" cy="58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0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ДИФФЕРЕНЦИАЛЬНОЕ КОДИРОВАНИЕ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990" y="868471"/>
            <a:ext cx="12067082" cy="601985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Исходная последовательность может быть легко восстановлена из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разностной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простым суммированием (дискретным интегрированием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):</a:t>
            </a: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144, 144+3,  147+3, 150–4,  146–5,  141+1,  142–4,  138+5,  143+2, 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145-3</a:t>
            </a: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144,   147,     150,     146,      141,      142,      138,       143,     145,     142.</a:t>
            </a:r>
            <a:endParaRPr lang="en-US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Для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кодирования первого числа из полученной последовательности разностей отсчетов, как и ранее, понадобится  8 бит, все остальные числа можно закодировать 4-битовыми словами (один знаковый бит и 3 бита на кодирование модуля числа).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в результате кодирования получим кодовое слово дли-ной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8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+ 9 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*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= 44 бита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или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r = 80/44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почти вдвое более короткое, нежели при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индивидуальном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кодировании отсчетов. </a:t>
            </a:r>
          </a:p>
        </p:txBody>
      </p:sp>
    </p:spTree>
    <p:extLst>
      <p:ext uri="{BB962C8B-B14F-4D97-AF65-F5344CB8AC3E}">
        <p14:creationId xmlns:p14="http://schemas.microsoft.com/office/powerpoint/2010/main" val="25678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843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СЖАТИЕ С ПОТЕРЯМИ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1202" y="900011"/>
            <a:ext cx="10987315" cy="6085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Сжатие без потерь имеет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невысокую эффективность – коэффициенты неразрушающего сжатия редко превышают 3…5 (за исключением случаев кодирования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данных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высокой степенью повторяемости одинаковых участков и т.п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.).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Нет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необходимости в абсолютной точности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передачи</a:t>
            </a:r>
            <a:r>
              <a:rPr lang="be-BY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источники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данных обладают ограниченным динамическим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диапазоном, вырабатывают исходные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сообщения с определенным уровнем искажений и ошибок.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передача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данных по каналам связи и их хранение всегда производятся при наличии различного рода помех.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be-BY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be-BY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раганы чувств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имеют ограниченную разрешающую способность.</a:t>
            </a: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63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843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СЖАТИЕ С ПОТЕРЯМИ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1202" y="900011"/>
            <a:ext cx="10987315" cy="79297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Большинство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методов разрушающего сжатия основано на кодировании не самих данных, а некоторых линейных преобразований от них, например, коэффициентов дискретного преобразования Фурье (ДПФ), коэффициентов косинусного преобразования, преобразований Хаара,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Уолша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 т.п. </a:t>
            </a: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Основную идею кодирования преобразований можно понять из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следующих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простых рассуждений. Допустим, мы имеем дело с некоторым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цифровым сигналом.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Если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отбро-сить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в каждом из отсчетов половину двоичных разрядов (например, 4 раз-ряда из восьми), то вдвое уменьшится скорость кода R и потеряется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половина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информации, содержащейся в сигнале.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21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843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СЖАТИЕ С ПОТЕРЯМИ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1202" y="870983"/>
            <a:ext cx="10987315" cy="60605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же подвергнуть сигнал преобразованию Фурье (или какому-либо другому подобному линейному преобразованию), разделить его на две со-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ставляющие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– НЧ и ВЧ,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продискретизовать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подвергнуть квантованию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каж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-дую из них и отбросить половину двоичных разрядов только в </a:t>
            </a:r>
            <a:r>
              <a:rPr lang="ru-RU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высокоча-стотной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составляющей сигнала, то результирующая скорость кода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уменьшится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 одну треть, а потеря информации составит всего 5%.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Этот эффект обусловлен тем, что низкочастотные составляющие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большинства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сигналов (крупные детали) обычно гораздо более интенсивны и несут гораздо больше информации, нежели высокочастотные составляющие (мелкие детали). </a:t>
            </a:r>
          </a:p>
        </p:txBody>
      </p:sp>
    </p:spTree>
    <p:extLst>
      <p:ext uri="{BB962C8B-B14F-4D97-AF65-F5344CB8AC3E}">
        <p14:creationId xmlns:p14="http://schemas.microsoft.com/office/powerpoint/2010/main" val="353620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Сжатие ИНФОРМАЦИИ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3743" y="968239"/>
            <a:ext cx="10872788" cy="3319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Сжатие —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это кодирование И. с целью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обеспечить компактное представление данных, вырабатываемых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источником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для их более экономного сохранения и передачи по каналам связи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en-US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9458" name="Picture 2" descr="http://cf.ydcdn.net/1.0.1.56/images/computer/LOSS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1852" y="2876550"/>
            <a:ext cx="6514493" cy="3916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8274" y="2917551"/>
            <a:ext cx="5368901" cy="37805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Существуют два типа систем сжатия данных:</a:t>
            </a: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системы сжатия без потерь информации (</a:t>
            </a:r>
            <a:r>
              <a:rPr lang="en-US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lossless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системы сжатия с потерями информации (</a:t>
            </a:r>
            <a:r>
              <a:rPr lang="en-US" sz="28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lossy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21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15889"/>
            <a:ext cx="91440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cs typeface="Times New Roman" pitchFamily="18" charset="0"/>
              </a:rPr>
              <a:t>JPEG</a:t>
            </a:r>
            <a:r>
              <a:rPr lang="ru-RU" sz="3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j-lt"/>
                <a:cs typeface="Times New Roman" pitchFamily="18" charset="0"/>
              </a:rPr>
              <a:t> - стандарт сжатия неподвижных (статических) изображений</a:t>
            </a:r>
          </a:p>
        </p:txBody>
      </p:sp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1006263" y="1425602"/>
            <a:ext cx="10706766" cy="5373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lnSpc>
                <a:spcPct val="110000"/>
              </a:lnSpc>
              <a:buFont typeface="Wingdings" pitchFamily="2" charset="2"/>
              <a:buChar char="Ø"/>
            </a:pPr>
            <a:r>
              <a:rPr lang="en-US" sz="2400" b="1" dirty="0">
                <a:solidFill>
                  <a:srgbClr val="0000CC"/>
                </a:solidFill>
                <a:latin typeface="+mj-lt"/>
                <a:cs typeface="Arial" charset="0"/>
              </a:rPr>
              <a:t>Joint </a:t>
            </a:r>
            <a:r>
              <a:rPr lang="en-US" sz="2400" b="1" dirty="0">
                <a:solidFill>
                  <a:srgbClr val="0000CC"/>
                </a:solidFill>
                <a:latin typeface="+mj-lt"/>
                <a:cs typeface="Arial" charset="0"/>
              </a:rPr>
              <a:t>Photographic Experts Group</a:t>
            </a:r>
            <a:r>
              <a:rPr lang="ru-RU" sz="2400" b="1" dirty="0">
                <a:latin typeface="+mj-lt"/>
                <a:cs typeface="Arial" charset="0"/>
              </a:rPr>
              <a:t> </a:t>
            </a:r>
            <a:r>
              <a:rPr lang="ru-RU" sz="2400" dirty="0">
                <a:latin typeface="+mj-lt"/>
                <a:cs typeface="Arial" charset="0"/>
              </a:rPr>
              <a:t>(объединенная группа экспертов по фотографии)</a:t>
            </a:r>
            <a:endParaRPr lang="ru-RU" sz="2400" dirty="0">
              <a:latin typeface="+mj-lt"/>
              <a:cs typeface="Times New Roman" pitchFamily="18" charset="0"/>
            </a:endParaRPr>
          </a:p>
          <a:p>
            <a:pPr marL="514350" indent="-514350">
              <a:lnSpc>
                <a:spcPct val="110000"/>
              </a:lnSpc>
              <a:buFont typeface="Wingdings" pitchFamily="2" charset="2"/>
              <a:buChar char="Ø"/>
            </a:pPr>
            <a:r>
              <a:rPr lang="ru-RU" sz="2400" dirty="0">
                <a:latin typeface="+mj-lt"/>
                <a:cs typeface="Times New Roman" pitchFamily="18" charset="0"/>
              </a:rPr>
              <a:t>Проект </a:t>
            </a:r>
            <a:r>
              <a:rPr lang="en-US" sz="2400" dirty="0">
                <a:latin typeface="+mj-lt"/>
                <a:cs typeface="Times New Roman" pitchFamily="18" charset="0"/>
              </a:rPr>
              <a:t>JPEG </a:t>
            </a:r>
            <a:r>
              <a:rPr lang="ru-RU" sz="2400" dirty="0">
                <a:latin typeface="+mj-lt"/>
                <a:cs typeface="Times New Roman" pitchFamily="18" charset="0"/>
              </a:rPr>
              <a:t>был инициирован совместно комитетом </a:t>
            </a:r>
            <a:r>
              <a:rPr lang="en-US" sz="2400" dirty="0">
                <a:latin typeface="+mj-lt"/>
                <a:cs typeface="Times New Roman" pitchFamily="18" charset="0"/>
              </a:rPr>
              <a:t>CCITT (International Telegraph and Telephone Consultative Committee - </a:t>
            </a:r>
            <a:r>
              <a:rPr lang="ru-RU" sz="2400" dirty="0">
                <a:latin typeface="+mj-lt"/>
                <a:cs typeface="Times New Roman" pitchFamily="18" charset="0"/>
              </a:rPr>
              <a:t>м</a:t>
            </a:r>
            <a:r>
              <a:rPr lang="ru-RU" sz="2400" dirty="0">
                <a:latin typeface="+mj-lt"/>
              </a:rPr>
              <a:t>еждународный консультативный комитет по телеграфной и телефонной связи</a:t>
            </a:r>
            <a:r>
              <a:rPr lang="en-US" sz="2400" dirty="0">
                <a:latin typeface="+mj-lt"/>
                <a:cs typeface="Times New Roman" pitchFamily="18" charset="0"/>
              </a:rPr>
              <a:t>) </a:t>
            </a:r>
            <a:r>
              <a:rPr lang="ru-RU" sz="2400" dirty="0">
                <a:latin typeface="+mj-lt"/>
                <a:cs typeface="Times New Roman" pitchFamily="18" charset="0"/>
              </a:rPr>
              <a:t>и </a:t>
            </a:r>
            <a:r>
              <a:rPr lang="en-US" sz="2400" dirty="0">
                <a:latin typeface="+mj-lt"/>
                <a:cs typeface="Times New Roman" pitchFamily="18" charset="0"/>
              </a:rPr>
              <a:t>ISO (the International Standard Organization – </a:t>
            </a:r>
            <a:r>
              <a:rPr lang="ru-RU" sz="2400" dirty="0">
                <a:latin typeface="+mj-lt"/>
                <a:cs typeface="Times New Roman" pitchFamily="18" charset="0"/>
              </a:rPr>
              <a:t>международная организация по стандартизации</a:t>
            </a:r>
            <a:r>
              <a:rPr lang="en-US" sz="2400" dirty="0">
                <a:latin typeface="+mj-lt"/>
                <a:cs typeface="Times New Roman" pitchFamily="18" charset="0"/>
              </a:rPr>
              <a:t>)</a:t>
            </a:r>
            <a:endParaRPr lang="ru-RU" sz="2400" dirty="0">
              <a:latin typeface="+mj-lt"/>
              <a:cs typeface="Times New Roman" pitchFamily="18" charset="0"/>
            </a:endParaRPr>
          </a:p>
          <a:p>
            <a:pPr marL="514350" indent="-514350">
              <a:lnSpc>
                <a:spcPct val="110000"/>
              </a:lnSpc>
              <a:buFont typeface="Wingdings" pitchFamily="2" charset="2"/>
              <a:buChar char="Ø"/>
            </a:pPr>
            <a:r>
              <a:rPr lang="ru-RU" sz="2400" dirty="0">
                <a:latin typeface="+mj-lt"/>
                <a:cs typeface="Times New Roman" pitchFamily="18" charset="0"/>
              </a:rPr>
              <a:t>Проект </a:t>
            </a:r>
            <a:r>
              <a:rPr lang="en-US" sz="2400" dirty="0">
                <a:latin typeface="+mj-lt"/>
                <a:cs typeface="Times New Roman" pitchFamily="18" charset="0"/>
              </a:rPr>
              <a:t>JPEG </a:t>
            </a:r>
            <a:r>
              <a:rPr lang="ru-RU" sz="2400" dirty="0">
                <a:latin typeface="+mj-lt"/>
                <a:cs typeface="Times New Roman" pitchFamily="18" charset="0"/>
              </a:rPr>
              <a:t>начался в конце 80-х с целью создания стандарта общего назначения для сжатия почти всех неподвижных изображений с непрерывными тонами</a:t>
            </a:r>
          </a:p>
          <a:p>
            <a:pPr marL="514350" indent="-514350">
              <a:lnSpc>
                <a:spcPct val="110000"/>
              </a:lnSpc>
              <a:buFont typeface="Wingdings" pitchFamily="2" charset="2"/>
              <a:buChar char="Ø"/>
            </a:pPr>
            <a:r>
              <a:rPr lang="ru-RU" sz="2400" dirty="0">
                <a:latin typeface="+mj-lt"/>
                <a:cs typeface="Arial" charset="0"/>
              </a:rPr>
              <a:t>Опубликованный стандарт</a:t>
            </a:r>
            <a:r>
              <a:rPr lang="en-US" sz="2400" dirty="0">
                <a:latin typeface="+mj-lt"/>
                <a:cs typeface="Arial" charset="0"/>
              </a:rPr>
              <a:t>: </a:t>
            </a:r>
            <a:r>
              <a:rPr lang="ru-RU" sz="2400" dirty="0">
                <a:latin typeface="+mj-lt"/>
                <a:cs typeface="Arial" charset="0"/>
              </a:rPr>
              <a:t>"</a:t>
            </a:r>
            <a:r>
              <a:rPr lang="en-US" sz="2400" dirty="0">
                <a:latin typeface="+mj-lt"/>
                <a:cs typeface="Arial" charset="0"/>
              </a:rPr>
              <a:t>Digital Compression and Coding of Continuous-tone Still Images – Requirements and </a:t>
            </a:r>
            <a:r>
              <a:rPr lang="en-US" sz="2400" dirty="0">
                <a:latin typeface="+mj-lt"/>
                <a:cs typeface="Arial" charset="0"/>
              </a:rPr>
              <a:t>Guidelines</a:t>
            </a:r>
            <a:r>
              <a:rPr lang="ru-RU" sz="2400" dirty="0">
                <a:latin typeface="+mj-lt"/>
                <a:cs typeface="Arial" charset="0"/>
              </a:rPr>
              <a:t>“</a:t>
            </a:r>
            <a:r>
              <a:rPr lang="en-US" sz="2400" dirty="0">
                <a:latin typeface="+mj-lt"/>
                <a:cs typeface="Arial" charset="0"/>
              </a:rPr>
              <a:t>,</a:t>
            </a:r>
            <a:r>
              <a:rPr lang="ru-RU" sz="2400" dirty="0">
                <a:latin typeface="+mj-lt"/>
                <a:cs typeface="Arial" charset="0"/>
              </a:rPr>
              <a:t>       </a:t>
            </a:r>
            <a:r>
              <a:rPr lang="en-US" sz="2400" dirty="0">
                <a:latin typeface="+mj-lt"/>
                <a:cs typeface="Arial" charset="0"/>
              </a:rPr>
              <a:t>ISO/IEC 10918-1:1993(E)</a:t>
            </a:r>
            <a:endParaRPr lang="ru-RU" sz="24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6051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3318945"/>
              </p:ext>
            </p:extLst>
          </p:nvPr>
        </p:nvGraphicFramePr>
        <p:xfrm>
          <a:off x="1248228" y="555748"/>
          <a:ext cx="9927772" cy="6272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name="Document" r:id="rId3" imgW="8362399" imgH="6334071" progId="Word.Document.8">
                  <p:embed/>
                </p:oleObj>
              </mc:Choice>
              <mc:Fallback>
                <p:oleObj name="Document" r:id="rId3" imgW="8362399" imgH="633407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8228" y="555748"/>
                        <a:ext cx="9927772" cy="627261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791744" y="1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Алгоритм</a:t>
            </a: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JPEG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159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915886" y="145661"/>
            <a:ext cx="124532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Конвейер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операций JPEG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374830169"/>
              </p:ext>
            </p:extLst>
          </p:nvPr>
        </p:nvGraphicFramePr>
        <p:xfrm>
          <a:off x="116113" y="785725"/>
          <a:ext cx="13149944" cy="1845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8389256" y="2893797"/>
            <a:ext cx="37737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процедура «зигзаг»-сканирования</a:t>
            </a:r>
          </a:p>
        </p:txBody>
      </p:sp>
      <p:pic>
        <p:nvPicPr>
          <p:cNvPr id="8" name="Рисунок 7" descr="6_1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460273" y="3672705"/>
            <a:ext cx="3384376" cy="31852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35595" y="2835741"/>
            <a:ext cx="727280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/>
              <a:t>  коэффициенты компрессии: 2-200, средний 20-25;</a:t>
            </a: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/>
              <a:t>  класс изображений: полноцветные 24-битные изображения или изображения в градациях серого без резких переходов цветов;</a:t>
            </a: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/>
              <a:t>  симметричен;</a:t>
            </a:r>
          </a:p>
          <a:p>
            <a:pPr algn="just"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/>
              <a:t>  искажения: “ореол” вокруг резких горизонтальных и вертикальных границ в изображении (эффект Гиббса); эффект блочности</a:t>
            </a:r>
          </a:p>
          <a:p>
            <a:pPr>
              <a:lnSpc>
                <a:spcPct val="130000"/>
              </a:lnSpc>
              <a:buFont typeface="Wingdings" pitchFamily="2" charset="2"/>
              <a:buChar char="q"/>
            </a:pPr>
            <a:r>
              <a:rPr lang="ru-RU" sz="2000" dirty="0"/>
              <a:t>  требует относительно больших вычислительных затрат</a:t>
            </a:r>
            <a:r>
              <a:rPr lang="ru-RU" sz="2000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6865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135561" y="260649"/>
            <a:ext cx="7959725" cy="1007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8100000" algn="ctr" rotWithShape="0">
              <a:schemeClr val="bg2"/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Пример сжатого </a:t>
            </a:r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JPEG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изображения.</a:t>
            </a:r>
            <a:b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Артефакты блочности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10" descr="5433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7288" y="1916832"/>
            <a:ext cx="3728318" cy="3728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Users\M51Va T8600\Desktop\Adaptive PCA Toolbox\TestImages\256x256\cameraman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6395" y="1916833"/>
            <a:ext cx="3726730" cy="3726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351585" y="5733257"/>
            <a:ext cx="3552825" cy="400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65" tIns="45683" rIns="91365" bIns="45683" anchor="ctr">
            <a:spAutoFit/>
          </a:bodyPr>
          <a:lstStyle/>
          <a:p>
            <a:pPr algn="ctr"/>
            <a:r>
              <a:rPr lang="ru-RU" sz="2000" dirty="0">
                <a:solidFill>
                  <a:srgbClr val="333399"/>
                </a:solidFill>
              </a:rPr>
              <a:t>Исходное изображение</a:t>
            </a:r>
            <a:endParaRPr lang="en-US" sz="2000" dirty="0">
              <a:solidFill>
                <a:srgbClr val="333399"/>
              </a:solidFill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600056" y="5733257"/>
            <a:ext cx="3240930" cy="400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65" tIns="45683" rIns="91365" bIns="45683" anchor="ctr">
            <a:spAutoFit/>
          </a:bodyPr>
          <a:lstStyle/>
          <a:p>
            <a:pPr algn="ctr"/>
            <a:r>
              <a:rPr lang="ru-RU" sz="2000" dirty="0">
                <a:solidFill>
                  <a:srgbClr val="333399"/>
                </a:solidFill>
              </a:rPr>
              <a:t>Сжатое изображение</a:t>
            </a:r>
            <a:endParaRPr lang="en-US" sz="20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7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5292833"/>
              </p:ext>
            </p:extLst>
          </p:nvPr>
        </p:nvGraphicFramePr>
        <p:xfrm>
          <a:off x="1262744" y="1053298"/>
          <a:ext cx="10072914" cy="558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name="Документ" r:id="rId3" imgW="6091896" imgH="4075336" progId="Word.Document.12">
                  <p:embed/>
                </p:oleObj>
              </mc:Choice>
              <mc:Fallback>
                <p:oleObj name="Документ" r:id="rId3" imgW="6091896" imgH="4075336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2744" y="1053298"/>
                        <a:ext cx="10072914" cy="55816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Заголовок 1"/>
          <p:cNvSpPr>
            <a:spLocks/>
          </p:cNvSpPr>
          <p:nvPr/>
        </p:nvSpPr>
        <p:spPr bwMode="auto">
          <a:xfrm>
            <a:off x="1919536" y="188641"/>
            <a:ext cx="8229600" cy="5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Вейвлет-преобразование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176231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1173088"/>
            <a:ext cx="12191999" cy="493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dirty="0"/>
              <a:t>       </a:t>
            </a:r>
            <a:r>
              <a:rPr lang="ru-RU" sz="2100" dirty="0"/>
              <a:t>Двумерное вейвлет-преобразование </a:t>
            </a:r>
            <a:r>
              <a:rPr lang="ru-RU" sz="2100" dirty="0"/>
              <a:t>является разделимым преобразованием и сводится к двум независимо выполняемым одномерным преобразованиям</a:t>
            </a:r>
            <a:r>
              <a:rPr lang="ru-RU" sz="2100" dirty="0"/>
              <a:t>.</a:t>
            </a:r>
          </a:p>
          <a:p>
            <a:pPr algn="just"/>
            <a:r>
              <a:rPr lang="ru-RU" sz="2100" dirty="0"/>
              <a:t>       Одномерное </a:t>
            </a:r>
            <a:r>
              <a:rPr lang="ru-RU" sz="2100" dirty="0"/>
              <a:t>вейвлет</a:t>
            </a:r>
            <a:r>
              <a:rPr lang="ru-RU" sz="2100" dirty="0"/>
              <a:t>-преобразование </a:t>
            </a:r>
            <a:r>
              <a:rPr lang="ru-RU" sz="2100" dirty="0"/>
              <a:t>‑ </a:t>
            </a:r>
            <a:r>
              <a:rPr lang="ru-RU" sz="2100" dirty="0"/>
              <a:t>это совокупность процессов </a:t>
            </a:r>
            <a:r>
              <a:rPr lang="ru-RU" sz="2100" dirty="0"/>
              <a:t>высокочастотной (ВЧ) и низкочастотной (НЧ) </a:t>
            </a:r>
            <a:r>
              <a:rPr lang="ru-RU" sz="2100" dirty="0"/>
              <a:t>фильтрации и децимации. </a:t>
            </a:r>
            <a:endParaRPr lang="ru-RU" sz="2100" dirty="0" smtClean="0"/>
          </a:p>
          <a:p>
            <a:pPr algn="just"/>
            <a:r>
              <a:rPr lang="ru-RU" sz="2100" dirty="0"/>
              <a:t> </a:t>
            </a:r>
            <a:r>
              <a:rPr lang="ru-RU" sz="2100" dirty="0" smtClean="0"/>
              <a:t>      </a:t>
            </a:r>
            <a:r>
              <a:rPr lang="ru-RU" sz="2100" b="1" dirty="0" smtClean="0"/>
              <a:t>Децимация</a:t>
            </a:r>
            <a:r>
              <a:rPr lang="ru-RU" sz="2100" dirty="0" smtClean="0"/>
              <a:t> – уменьшение частоты дискретизации (временное </a:t>
            </a:r>
            <a:r>
              <a:rPr lang="ru-RU" sz="2100" dirty="0" err="1" smtClean="0"/>
              <a:t>проереживание</a:t>
            </a:r>
            <a:r>
              <a:rPr lang="ru-RU" sz="2100" dirty="0" smtClean="0"/>
              <a:t>)</a:t>
            </a:r>
            <a:endParaRPr lang="ru-RU" sz="2100" dirty="0"/>
          </a:p>
          <a:p>
            <a:pPr algn="just"/>
            <a:r>
              <a:rPr lang="ru-RU" sz="2100" dirty="0"/>
              <a:t> </a:t>
            </a:r>
            <a:r>
              <a:rPr lang="ru-RU" sz="2100" dirty="0" smtClean="0"/>
              <a:t>       Преобразуемый </a:t>
            </a:r>
            <a:r>
              <a:rPr lang="ru-RU" sz="2100" dirty="0"/>
              <a:t>сигнал подвергается фильтрации с помощью фильтров нижних и верхних частот, которые делят диапазон частот исходного сигнала на две </a:t>
            </a:r>
            <a:r>
              <a:rPr lang="ru-RU" sz="2100" dirty="0"/>
              <a:t>субполосы. ВЧ и НЧ поддиапазоны (субполосы) сигнала, полученные при фильтрации, имеют в два раза более узкую полосу, чем исходный сигнал. Поэтому </a:t>
            </a:r>
            <a:r>
              <a:rPr lang="ru-RU" sz="2100" dirty="0"/>
              <a:t>выборку </a:t>
            </a:r>
            <a:r>
              <a:rPr lang="ru-RU" sz="2100" dirty="0"/>
              <a:t>можно осуществлять с частотой, равной половине частоты дискретизации сигнала, что позволяет отбросить каждый второй отсчет в направлении фильтрации (по строкам или столбцам), то есть выполнить децимацию</a:t>
            </a:r>
            <a:r>
              <a:rPr lang="ru-RU" sz="2100" dirty="0"/>
              <a:t>.</a:t>
            </a:r>
          </a:p>
          <a:p>
            <a:pPr algn="just"/>
            <a:r>
              <a:rPr lang="ru-RU" sz="2100" dirty="0"/>
              <a:t>       Последующие </a:t>
            </a:r>
            <a:r>
              <a:rPr lang="ru-RU" sz="2100" dirty="0"/>
              <a:t>процессы фильтрации производятся над НЧ и ВЧ коэффициентами преобразования. Этот процесс продолжается, пока сигнал не будет полностью разделен или остановлен на </a:t>
            </a:r>
            <a:r>
              <a:rPr lang="ru-RU" sz="2100" dirty="0"/>
              <a:t>заданной </a:t>
            </a:r>
            <a:r>
              <a:rPr lang="ru-RU" sz="2100" dirty="0"/>
              <a:t>стадии разложения. </a:t>
            </a:r>
          </a:p>
        </p:txBody>
      </p:sp>
      <p:sp>
        <p:nvSpPr>
          <p:cNvPr id="3" name="Заголовок 1"/>
          <p:cNvSpPr>
            <a:spLocks/>
          </p:cNvSpPr>
          <p:nvPr/>
        </p:nvSpPr>
        <p:spPr bwMode="auto">
          <a:xfrm>
            <a:off x="1919536" y="188641"/>
            <a:ext cx="8229600" cy="5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Вейвлет-преобразование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130316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474685" y="60100"/>
            <a:ext cx="8229600" cy="558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rPr>
              <a:t>Схема вейвлет - преобразования</a:t>
            </a:r>
          </a:p>
        </p:txBody>
      </p:sp>
      <p:graphicFrame>
        <p:nvGraphicFramePr>
          <p:cNvPr id="3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8637548"/>
              </p:ext>
            </p:extLst>
          </p:nvPr>
        </p:nvGraphicFramePr>
        <p:xfrm>
          <a:off x="58058" y="662439"/>
          <a:ext cx="11843657" cy="61665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4" name="Visio" r:id="rId3" imgW="8370722" imgH="3903269" progId="">
                  <p:embed/>
                </p:oleObj>
              </mc:Choice>
              <mc:Fallback>
                <p:oleObj name="Visio" r:id="rId3" imgW="8370722" imgH="390326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058" y="662439"/>
                        <a:ext cx="11843657" cy="61665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607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03199" y="971089"/>
            <a:ext cx="11843657" cy="585157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 lIns="0" tIns="47610" rIns="0" bIns="47610" anchor="ctr">
            <a:spAutoFit/>
          </a:bodyPr>
          <a:lstStyle/>
          <a:p>
            <a:pPr algn="just"/>
            <a:r>
              <a:rPr lang="ru-RU" sz="2000" b="1" i="1" dirty="0">
                <a:solidFill>
                  <a:srgbClr val="0000CC"/>
                </a:solidFill>
              </a:rPr>
              <a:t>    </a:t>
            </a:r>
            <a:r>
              <a:rPr lang="ru-RU" sz="2200" b="1" i="1" dirty="0">
                <a:solidFill>
                  <a:srgbClr val="0000CC"/>
                </a:solidFill>
              </a:rPr>
              <a:t>Алгоритм</a:t>
            </a:r>
            <a:r>
              <a:rPr lang="ru-RU" sz="2200" b="1" dirty="0">
                <a:solidFill>
                  <a:srgbClr val="0000CC"/>
                </a:solidFill>
              </a:rPr>
              <a:t> </a:t>
            </a:r>
            <a:r>
              <a:rPr lang="ru-RU" sz="2200" b="1" i="1" dirty="0">
                <a:solidFill>
                  <a:srgbClr val="0000CC"/>
                </a:solidFill>
              </a:rPr>
              <a:t>JPEG</a:t>
            </a:r>
            <a:r>
              <a:rPr lang="ru-RU" sz="2200" b="1" dirty="0">
                <a:solidFill>
                  <a:srgbClr val="0000CC"/>
                </a:solidFill>
              </a:rPr>
              <a:t>-2000 </a:t>
            </a:r>
            <a:r>
              <a:rPr lang="ru-RU" sz="2200" dirty="0"/>
              <a:t>разработан той же группой экспертов в области фотографии, что и </a:t>
            </a:r>
            <a:r>
              <a:rPr lang="ru-RU" sz="2200" i="1" dirty="0"/>
              <a:t>JPEG</a:t>
            </a:r>
            <a:r>
              <a:rPr lang="ru-RU" sz="2200" dirty="0"/>
              <a:t>. </a:t>
            </a:r>
          </a:p>
          <a:p>
            <a:pPr algn="just"/>
            <a:r>
              <a:rPr lang="ru-RU" sz="2200" dirty="0"/>
              <a:t>    Основные </a:t>
            </a:r>
            <a:r>
              <a:rPr lang="ru-RU" sz="2200" dirty="0"/>
              <a:t>отличия алгоритма в </a:t>
            </a:r>
            <a:r>
              <a:rPr lang="ru-RU" sz="2200" i="1" dirty="0"/>
              <a:t>JPEG</a:t>
            </a:r>
            <a:r>
              <a:rPr lang="ru-RU" sz="2200" dirty="0"/>
              <a:t> 2000 от алгоритма в </a:t>
            </a:r>
            <a:r>
              <a:rPr lang="ru-RU" sz="2200" i="1" dirty="0"/>
              <a:t>JPEG</a:t>
            </a:r>
            <a:r>
              <a:rPr lang="ru-RU" sz="2200" dirty="0"/>
              <a:t> заключаются в следующем:</a:t>
            </a:r>
          </a:p>
          <a:p>
            <a:pPr algn="just"/>
            <a:r>
              <a:rPr lang="ru-RU" sz="2200" b="1" dirty="0"/>
              <a:t>    Лучшее </a:t>
            </a:r>
            <a:r>
              <a:rPr lang="ru-RU" sz="2200" b="1" dirty="0"/>
              <a:t>качество изображения при сильной степени сжатия</a:t>
            </a:r>
            <a:r>
              <a:rPr lang="ru-RU" sz="2200" dirty="0"/>
              <a:t>. Или, что то же самое, большая степень сжатия при том же качестве для высоких степеней сжатия. </a:t>
            </a:r>
          </a:p>
          <a:p>
            <a:pPr algn="just"/>
            <a:r>
              <a:rPr lang="ru-RU" sz="2200" b="1" dirty="0"/>
              <a:t>    Поддержка </a:t>
            </a:r>
            <a:r>
              <a:rPr lang="ru-RU" sz="2200" b="1" dirty="0"/>
              <a:t>кодирования отдельных областей с лучшим качеством</a:t>
            </a:r>
            <a:r>
              <a:rPr lang="ru-RU" sz="2200" dirty="0"/>
              <a:t>. Известно, что отдельные области изображения критичны для восприятия человеком (например, глаза на фотографии), в то время как качеством других можно пожертвовать (например, задний план). При "ручной" оптимизации увеличение степени сжатия проводится до тех пор, пока не будет потеряно качество в какой-то важной части изображения. Сейчас появляется возможность задать качество в критичных областях, сжав остальные области сильнее, т.е. мы получаем еще большую окончательную степень сжатия при субъективно равном качестве изображения.</a:t>
            </a:r>
          </a:p>
          <a:p>
            <a:pPr algn="just"/>
            <a:r>
              <a:rPr lang="ru-RU" sz="2200" b="1" dirty="0"/>
              <a:t>    Основной </a:t>
            </a:r>
            <a:r>
              <a:rPr lang="ru-RU" sz="2200" b="1" dirty="0"/>
              <a:t>алгоритм сжатия заменен на вейвлет-преобразование</a:t>
            </a:r>
            <a:r>
              <a:rPr lang="ru-RU" sz="2200" dirty="0"/>
              <a:t>. Помимо указанного повышения степени сжатия это позволило избавиться от 8-пиксельной блочности, возникающей при повышении степени сжатия.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04657" y="218232"/>
            <a:ext cx="5105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Алгоритм</a:t>
            </a: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JPEG 2000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27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791743" y="116632"/>
            <a:ext cx="5105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Алгоритм</a:t>
            </a: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JPEG 2000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95086" y="657865"/>
            <a:ext cx="11596914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    Для </a:t>
            </a:r>
            <a:r>
              <a:rPr lang="ru-RU" sz="2400" b="1" dirty="0"/>
              <a:t>повышения степени сжатия в алгоритме используется арифметическое сжатие</a:t>
            </a:r>
            <a:r>
              <a:rPr lang="ru-RU" sz="2400" dirty="0"/>
              <a:t>. Изначально в стандарте </a:t>
            </a:r>
            <a:r>
              <a:rPr lang="ru-RU" sz="2400" i="1" dirty="0"/>
              <a:t>JPEG </a:t>
            </a:r>
            <a:r>
              <a:rPr lang="ru-RU" sz="2400" dirty="0"/>
              <a:t>также было заложено арифметическое сжатие, однако позднее оно было заменено менее эффективным сжатием по Хаффману, поскольку арифметическое сжатие было защищено </a:t>
            </a:r>
            <a:r>
              <a:rPr lang="ru-RU" sz="2400" i="1" dirty="0"/>
              <a:t>патентами</a:t>
            </a:r>
            <a:r>
              <a:rPr lang="ru-RU" sz="2400" dirty="0"/>
              <a:t>. Сейчас срок действия основного </a:t>
            </a:r>
            <a:r>
              <a:rPr lang="ru-RU" sz="2400" i="1" dirty="0"/>
              <a:t>патента</a:t>
            </a:r>
            <a:r>
              <a:rPr lang="ru-RU" sz="2400" dirty="0"/>
              <a:t> истек, и появилась возможность улучшить алгоритм.</a:t>
            </a:r>
          </a:p>
          <a:p>
            <a:pPr algn="just"/>
            <a:r>
              <a:rPr lang="ru-RU" sz="2400" b="1" dirty="0"/>
              <a:t>    Поддержка </a:t>
            </a:r>
            <a:r>
              <a:rPr lang="ru-RU" sz="2400" b="1" dirty="0"/>
              <a:t>сжатия без потерь</a:t>
            </a:r>
            <a:r>
              <a:rPr lang="ru-RU" sz="2400" dirty="0"/>
              <a:t>. Помимо привычного сжатия с потерями новый </a:t>
            </a:r>
            <a:r>
              <a:rPr lang="ru-RU" sz="2400" i="1" dirty="0"/>
              <a:t>JPEG</a:t>
            </a:r>
            <a:r>
              <a:rPr lang="ru-RU" sz="2400" dirty="0"/>
              <a:t> теперь будет поддерживать и сжатие без потерь. Таким образом, становится возможным использование </a:t>
            </a:r>
            <a:r>
              <a:rPr lang="ru-RU" sz="2400" i="1" dirty="0"/>
              <a:t>JPEG</a:t>
            </a:r>
            <a:r>
              <a:rPr lang="ru-RU" sz="2400" dirty="0"/>
              <a:t> для сжатия медицинских изображений, в </a:t>
            </a:r>
            <a:r>
              <a:rPr lang="ru-RU" sz="2400" i="1" dirty="0"/>
              <a:t>полиграфии</a:t>
            </a:r>
            <a:r>
              <a:rPr lang="ru-RU" sz="2400" dirty="0"/>
              <a:t>, при сохранении текста под распознавание </a:t>
            </a:r>
            <a:r>
              <a:rPr lang="ru-RU" sz="2400" i="1" dirty="0"/>
              <a:t>OCR</a:t>
            </a:r>
            <a:r>
              <a:rPr lang="ru-RU" sz="2400" dirty="0"/>
              <a:t> системами и т.д.</a:t>
            </a:r>
          </a:p>
          <a:p>
            <a:pPr algn="just"/>
            <a:r>
              <a:rPr lang="ru-RU" sz="2400" b="1" dirty="0"/>
              <a:t>    Поддержка </a:t>
            </a:r>
            <a:r>
              <a:rPr lang="ru-RU" sz="2400" b="1" dirty="0"/>
              <a:t>сжатия однобитных (2-цветных) изображений</a:t>
            </a:r>
            <a:r>
              <a:rPr lang="ru-RU" sz="2400" dirty="0"/>
              <a:t>. Для сохранения однобитных изображений (рисунки тушью, отсканированный текст и т.п.) ранее повсеместно рекомендовался формат </a:t>
            </a:r>
            <a:r>
              <a:rPr lang="ru-RU" sz="2400" i="1" dirty="0"/>
              <a:t>GIF</a:t>
            </a:r>
            <a:r>
              <a:rPr lang="ru-RU" sz="2400" dirty="0"/>
              <a:t>, поскольку сжатие с использованием ДКП весьма неэффективно к изображениям с резкими переходами цветов. Сейчас можно рекомендовать </a:t>
            </a:r>
            <a:r>
              <a:rPr lang="ru-RU" sz="2400" b="1" i="1" dirty="0">
                <a:solidFill>
                  <a:srgbClr val="0000CC"/>
                </a:solidFill>
              </a:rPr>
              <a:t>JPEG</a:t>
            </a:r>
            <a:r>
              <a:rPr lang="ru-RU" sz="2400" b="1" dirty="0">
                <a:solidFill>
                  <a:srgbClr val="0000CC"/>
                </a:solidFill>
              </a:rPr>
              <a:t> 2000 </a:t>
            </a:r>
            <a:r>
              <a:rPr lang="ru-RU" sz="2400" dirty="0"/>
              <a:t>как </a:t>
            </a:r>
            <a:r>
              <a:rPr lang="ru-RU" sz="2400" b="1" i="1" dirty="0">
                <a:solidFill>
                  <a:srgbClr val="0000CC"/>
                </a:solidFill>
              </a:rPr>
              <a:t>универсальный алгоритм</a:t>
            </a:r>
            <a:r>
              <a:rPr lang="ru-RU" sz="2400" dirty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1293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50548" y="0"/>
            <a:ext cx="7416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Конвейер 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операций JPEG 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2000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766759836"/>
              </p:ext>
            </p:extLst>
          </p:nvPr>
        </p:nvGraphicFramePr>
        <p:xfrm>
          <a:off x="234885" y="757377"/>
          <a:ext cx="12813457" cy="2000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25778" y="2825035"/>
            <a:ext cx="9348621" cy="3865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Характеристики алгоритма JPEG 2000:</a:t>
            </a:r>
            <a:endParaRPr lang="ru-RU" sz="2400" dirty="0"/>
          </a:p>
          <a:p>
            <a:pPr lvl="0"/>
            <a:endParaRPr lang="ru-RU" sz="1000" dirty="0"/>
          </a:p>
          <a:p>
            <a:pPr lvl="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200" dirty="0"/>
              <a:t>  степень сжатия: 2-200</a:t>
            </a:r>
            <a:r>
              <a:rPr lang="en-US" sz="2200" dirty="0"/>
              <a:t>;</a:t>
            </a:r>
            <a:endParaRPr lang="ru-RU" sz="2200" dirty="0"/>
          </a:p>
          <a:p>
            <a:pPr lvl="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200" dirty="0"/>
              <a:t>  класс изображений: полноцветные 24-битные изображения; изображения в градациях серого без резких переходов цветов; однобитные изображения;</a:t>
            </a:r>
          </a:p>
          <a:p>
            <a:pPr lvl="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200" dirty="0"/>
              <a:t>  симметричность: 1-1,5</a:t>
            </a:r>
            <a:r>
              <a:rPr lang="en-US" sz="2200" dirty="0"/>
              <a:t>;</a:t>
            </a:r>
            <a:endParaRPr lang="ru-RU" sz="2200" dirty="0"/>
          </a:p>
          <a:p>
            <a:pPr lvl="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200" dirty="0"/>
              <a:t>  искажения: при большом сжатии –артефакты в виде окантовок и посторонних узоров; </a:t>
            </a:r>
          </a:p>
          <a:p>
            <a:pPr lvl="0" algn="just">
              <a:lnSpc>
                <a:spcPct val="120000"/>
              </a:lnSpc>
              <a:buFont typeface="Wingdings" pitchFamily="2" charset="2"/>
              <a:buChar char="q"/>
            </a:pPr>
            <a:r>
              <a:rPr lang="ru-RU" sz="2200" dirty="0"/>
              <a:t>  требует больших вычислительных затрат</a:t>
            </a:r>
            <a:r>
              <a:rPr lang="en-US" sz="2200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39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56300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Сжатие </a:t>
            </a:r>
            <a:r>
              <a:rPr lang="be-BY" dirty="0" smtClean="0">
                <a:latin typeface="Comic Sans MS" panose="030F0702030302020204" pitchFamily="66" charset="0"/>
              </a:rPr>
              <a:t>БЕЗ</a:t>
            </a:r>
            <a:r>
              <a:rPr lang="ru-RU" dirty="0" smtClean="0">
                <a:latin typeface="Comic Sans MS" panose="030F0702030302020204" pitchFamily="66" charset="0"/>
              </a:rPr>
              <a:t> ПОТЕР</a:t>
            </a:r>
            <a:r>
              <a:rPr lang="be-BY" dirty="0" smtClean="0">
                <a:latin typeface="Comic Sans MS" panose="030F0702030302020204" pitchFamily="66" charset="0"/>
              </a:rPr>
              <a:t>Ь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90290" y="951040"/>
                <a:ext cx="11396120" cy="562461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системах 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сжатия без потерь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декодер восстанавливает данные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источника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абсолютно точно, таким образом, структура системы сжатия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выглядит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следующим образом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Вектор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данных X </a:t>
                </a:r>
                <a14:m>
                  <m:oMath xmlns:m="http://schemas.openxmlformats.org/officeDocument/2006/math">
                    <m:r>
                      <a:rPr lang="be-BY" sz="28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Кодер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be-BY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B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(X) </a:t>
                </a:r>
                <a14:m>
                  <m:oMath xmlns:m="http://schemas.openxmlformats.org/officeDocument/2006/math">
                    <m:r>
                      <a:rPr lang="be-BY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Декодер </a:t>
                </a:r>
                <a14:m>
                  <m:oMath xmlns:m="http://schemas.openxmlformats.org/officeDocument/2006/math">
                    <m:r>
                      <a:rPr lang="be-BY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X</a:t>
                </a: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Методы сжатие без потерь:</a:t>
                </a:r>
              </a:p>
              <a:p>
                <a:pPr marL="1371600" lvl="2" indent="-4572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вероятностные методы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сжатия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Ш.-</a:t>
                </a:r>
                <a:r>
                  <a:rPr lang="ru-RU" sz="2800" dirty="0" err="1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Фано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, Хаф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ф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мана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371600" lvl="2" indent="-4572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арифметическое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кодирование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371600" lvl="2" indent="-4572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сжатие данных по алгоритму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словаря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(LZW)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371600" lvl="2" indent="-4572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кодирование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повторов (</a:t>
                </a:r>
                <a:r>
                  <a:rPr lang="en-US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RLE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371600" lvl="2" indent="-4572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</a:pP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дифференциальное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кодирование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290" y="951040"/>
                <a:ext cx="11396120" cy="5624617"/>
              </a:xfrm>
              <a:prstGeom prst="rect">
                <a:avLst/>
              </a:prstGeom>
              <a:blipFill rotWithShape="0">
                <a:blip r:embed="rId2"/>
                <a:stretch>
                  <a:fillRect l="-1070" t="-975" r="-1070" b="-16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943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775520" y="116633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примеры сжатых изображений </a:t>
            </a:r>
            <a:r>
              <a:rPr lang="en-US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JPEG/JPEG2000 (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сжатие в 130 раз)</a:t>
            </a: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 l="2646" t="1478" r="55756" b="10446"/>
          <a:stretch>
            <a:fillRect/>
          </a:stretch>
        </p:blipFill>
        <p:spPr bwMode="auto">
          <a:xfrm>
            <a:off x="2423592" y="1556792"/>
            <a:ext cx="338437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50439" t="1478" r="7963" b="10445"/>
          <a:stretch>
            <a:fillRect/>
          </a:stretch>
        </p:blipFill>
        <p:spPr bwMode="auto">
          <a:xfrm>
            <a:off x="6456040" y="1556792"/>
            <a:ext cx="338437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79576" y="6021288"/>
            <a:ext cx="367240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00" dirty="0"/>
              <a:t>JPEG</a:t>
            </a:r>
            <a:r>
              <a:rPr lang="ru-RU" sz="1900" dirty="0"/>
              <a:t>: сохранено больше деталей</a:t>
            </a:r>
            <a:endParaRPr lang="ru-RU" sz="1900" dirty="0"/>
          </a:p>
        </p:txBody>
      </p:sp>
      <p:sp>
        <p:nvSpPr>
          <p:cNvPr id="6" name="TextBox 5"/>
          <p:cNvSpPr txBox="1"/>
          <p:nvPr/>
        </p:nvSpPr>
        <p:spPr>
          <a:xfrm>
            <a:off x="5951984" y="6021288"/>
            <a:ext cx="4572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dirty="0"/>
              <a:t>JPEG</a:t>
            </a:r>
            <a:r>
              <a:rPr lang="ru-RU" sz="1900" dirty="0"/>
              <a:t> 2000: отсутствие блочных артефактов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30538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063552" y="188641"/>
            <a:ext cx="78488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ОСОБЕННОСТИ АЛГОРИТМОВ СЖАТИЯ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СТАТИЧЕСКИХ ИЗОБРАЖЕНИЙ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46082" name="Object 3"/>
          <p:cNvGraphicFramePr>
            <a:graphicFrameLocks noChangeAspect="1"/>
          </p:cNvGraphicFramePr>
          <p:nvPr/>
        </p:nvGraphicFramePr>
        <p:xfrm>
          <a:off x="1847528" y="1988840"/>
          <a:ext cx="8638056" cy="2736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7" name="Document" r:id="rId3" imgW="8124092" imgH="2310276" progId="Word.Document.8">
                  <p:embed/>
                </p:oleObj>
              </mc:Choice>
              <mc:Fallback>
                <p:oleObj name="Document" r:id="rId3" imgW="8124092" imgH="2310276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528" y="1988840"/>
                        <a:ext cx="8638056" cy="27363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4613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855641" y="188641"/>
            <a:ext cx="633593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Технологии сжатия видео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653143" y="1005990"/>
            <a:ext cx="10653486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u-RU" sz="2200" dirty="0"/>
              <a:t>     Технологии </a:t>
            </a:r>
            <a:r>
              <a:rPr lang="ru-RU" sz="2200" b="1" dirty="0">
                <a:solidFill>
                  <a:srgbClr val="0000CC"/>
                </a:solidFill>
              </a:rPr>
              <a:t>видеосжатия</a:t>
            </a:r>
            <a:r>
              <a:rPr lang="ru-RU" sz="2200" dirty="0"/>
              <a:t> уменьшают количество излишних видеоданных, и благодаря этому цифровой </a:t>
            </a:r>
            <a:r>
              <a:rPr lang="ru-RU" sz="2200" dirty="0" err="1"/>
              <a:t>видеофайл</a:t>
            </a:r>
            <a:r>
              <a:rPr lang="ru-RU" sz="2200" dirty="0"/>
              <a:t> может быть более эффективно передан через сеть и сохранён на компьютерных дисках. </a:t>
            </a:r>
            <a:endParaRPr lang="ru-RU" sz="2200" dirty="0"/>
          </a:p>
          <a:p>
            <a:pPr algn="just"/>
            <a:r>
              <a:rPr lang="ru-RU" sz="2200" dirty="0"/>
              <a:t>    Использование </a:t>
            </a:r>
            <a:r>
              <a:rPr lang="ru-RU" sz="2200" dirty="0"/>
              <a:t>эффективных технологий сжатия позволяет достичь значительного уменьшения размера файла с маленьким или неважным влиянием на качество изображения. Хотя, если размер файла будет слишком сильно уменьшен </a:t>
            </a:r>
            <a:r>
              <a:rPr lang="ru-RU" sz="2200" dirty="0" err="1"/>
              <a:t>засчёт</a:t>
            </a:r>
            <a:r>
              <a:rPr lang="ru-RU" sz="2200" dirty="0"/>
              <a:t> увеличения уровня сжатия, качество видеоизображения может пострадать.</a:t>
            </a:r>
          </a:p>
          <a:p>
            <a:pPr algn="just"/>
            <a:r>
              <a:rPr lang="ru-RU" sz="2200" dirty="0"/>
              <a:t>    Существуют </a:t>
            </a:r>
            <a:r>
              <a:rPr lang="ru-RU" sz="2200" dirty="0"/>
              <a:t>различные стандарты сжатия видео. Стандартизация важна для совместимости. Применительно к </a:t>
            </a:r>
            <a:r>
              <a:rPr lang="ru-RU" sz="2200" dirty="0" err="1"/>
              <a:t>видеосжатию</a:t>
            </a:r>
            <a:r>
              <a:rPr lang="ru-RU" sz="2200" dirty="0"/>
              <a:t> совместимость может применяться для разных целей и может быть необходима для некоторых приложений, например, для просмотра записей через много лет после записи.</a:t>
            </a:r>
          </a:p>
          <a:p>
            <a:pPr algn="just"/>
            <a:r>
              <a:rPr lang="ru-RU" sz="2200" dirty="0"/>
              <a:t>    Наиболее </a:t>
            </a:r>
            <a:r>
              <a:rPr lang="ru-RU" sz="2200" dirty="0"/>
              <a:t>известные стандарты сжатия видео на сегодняшний день – это </a:t>
            </a:r>
            <a:r>
              <a:rPr lang="en-US" sz="2200" b="1" dirty="0">
                <a:solidFill>
                  <a:srgbClr val="0000CC"/>
                </a:solidFill>
              </a:rPr>
              <a:t>Motion JPEG, MPEG-4, H.261, H.263, H.264</a:t>
            </a:r>
            <a:endParaRPr lang="ru-RU" sz="22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4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43895" y="260649"/>
            <a:ext cx="32255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Видеокодеки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5372" y="845424"/>
            <a:ext cx="10566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/>
              <a:t>    Процесс сжатия включает в себя применение к исходным видеоданным алгоритма для создания сжатого </a:t>
            </a:r>
            <a:r>
              <a:rPr lang="ru-RU" sz="2200" dirty="0" err="1"/>
              <a:t>видеофайла</a:t>
            </a:r>
            <a:r>
              <a:rPr lang="ru-RU" sz="2200" dirty="0"/>
              <a:t>, который можно передавать и хранить. Для воспроизведения сжатого файла используется обратный алгоритм, который воссоздаёт изначальный видеопоток. </a:t>
            </a:r>
            <a:endParaRPr lang="en-US" sz="2200" dirty="0"/>
          </a:p>
          <a:p>
            <a:pPr algn="just"/>
            <a:r>
              <a:rPr lang="ru-RU" sz="2200" dirty="0"/>
              <a:t>    Пара алгоритмов, которые работают вместе, называется  </a:t>
            </a:r>
            <a:r>
              <a:rPr lang="ru-RU" sz="2200" b="1" i="1" dirty="0">
                <a:solidFill>
                  <a:srgbClr val="0000CC"/>
                </a:solidFill>
              </a:rPr>
              <a:t>видеокодеком</a:t>
            </a:r>
            <a:r>
              <a:rPr lang="ru-RU" sz="2200" b="1" dirty="0">
                <a:solidFill>
                  <a:srgbClr val="0000CC"/>
                </a:solidFill>
              </a:rPr>
              <a:t> (</a:t>
            </a:r>
            <a:r>
              <a:rPr lang="ru-RU" sz="2200" b="1" i="1" dirty="0">
                <a:solidFill>
                  <a:srgbClr val="0000CC"/>
                </a:solidFill>
              </a:rPr>
              <a:t>ко</a:t>
            </a:r>
            <a:r>
              <a:rPr lang="ru-RU" sz="2200" b="1" dirty="0">
                <a:solidFill>
                  <a:srgbClr val="0000CC"/>
                </a:solidFill>
              </a:rPr>
              <a:t>дирование/</a:t>
            </a:r>
            <a:r>
              <a:rPr lang="ru-RU" sz="2200" b="1" i="1" dirty="0">
                <a:solidFill>
                  <a:srgbClr val="0000CC"/>
                </a:solidFill>
              </a:rPr>
              <a:t>дек</a:t>
            </a:r>
            <a:r>
              <a:rPr lang="ru-RU" sz="2200" b="1" dirty="0">
                <a:solidFill>
                  <a:srgbClr val="0000CC"/>
                </a:solidFill>
              </a:rPr>
              <a:t>одирование)</a:t>
            </a:r>
            <a:r>
              <a:rPr lang="ru-RU" sz="2200" dirty="0"/>
              <a:t>.   </a:t>
            </a:r>
          </a:p>
          <a:p>
            <a:pPr algn="just"/>
            <a:r>
              <a:rPr lang="ru-RU" sz="2200" dirty="0"/>
              <a:t>    Видеокодеки различных стандартов обычно не совместимы друг в другом; это означает, что видеоинформация, сжатая с помощью одного стандартного кодека не может быть извлечена с помощью другого стандартного кодека. Например, декодер </a:t>
            </a:r>
            <a:r>
              <a:rPr lang="ru-RU" sz="2200" i="1" dirty="0"/>
              <a:t>MPEG-4</a:t>
            </a:r>
            <a:r>
              <a:rPr lang="ru-RU" sz="2200" dirty="0"/>
              <a:t> не сможет извлечь информацию, сжатую с помощью кодера </a:t>
            </a:r>
            <a:r>
              <a:rPr lang="ru-RU" sz="2200" i="1" dirty="0"/>
              <a:t>H.264</a:t>
            </a:r>
            <a:r>
              <a:rPr lang="ru-RU" sz="2200" dirty="0"/>
              <a:t>. Это естественно, что один алгоритм не может декодировать сжатые другим алгоритмом данные; но некоторые программные и аппаратные продукты поддерживают различные алгоритмы.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47403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63553" y="260649"/>
            <a:ext cx="795972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8100000" algn="ctr" rotWithShape="0">
              <a:schemeClr val="bg2"/>
            </a:outerShdw>
          </a:effectLst>
        </p:spPr>
        <p:txBody>
          <a:bodyPr anchor="ctr"/>
          <a:lstStyle/>
          <a:p>
            <a:pPr algn="ctr" eaLnBrk="0" hangingPunct="0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Стандарт </a:t>
            </a: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Motion JPEG (MJPEG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)</a:t>
            </a:r>
            <a:endParaRPr lang="en-US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1176565" y="3567489"/>
            <a:ext cx="99123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000" dirty="0"/>
              <a:t>Эти три изображения с помощью </a:t>
            </a:r>
            <a:r>
              <a:rPr lang="ru-RU" sz="2000" i="1" dirty="0"/>
              <a:t>Motion JPEG</a:t>
            </a:r>
            <a:r>
              <a:rPr lang="ru-RU" sz="2000" dirty="0"/>
              <a:t> формата будут сжаты и отосланы как отдельные, независимые друг от друга, </a:t>
            </a:r>
            <a:r>
              <a:rPr lang="ru-RU" sz="2000" dirty="0"/>
              <a:t>кадры</a:t>
            </a:r>
            <a:r>
              <a:rPr lang="ru-RU" sz="2000" dirty="0"/>
              <a:t> .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1291068" y="1204209"/>
            <a:ext cx="9797847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u-RU" sz="2200" dirty="0"/>
              <a:t>     В </a:t>
            </a:r>
            <a:r>
              <a:rPr lang="ru-RU" sz="2200" dirty="0"/>
              <a:t>этом стандарте используется </a:t>
            </a:r>
            <a:r>
              <a:rPr lang="ru-RU" sz="2200" i="1" dirty="0">
                <a:solidFill>
                  <a:srgbClr val="0000CC"/>
                </a:solidFill>
              </a:rPr>
              <a:t>внутрикадровая</a:t>
            </a:r>
            <a:r>
              <a:rPr lang="ru-RU" sz="2200" dirty="0"/>
              <a:t> технология кодирования. Объём данных уменьшается в кадре с помощью простого удаления излишней информации, которая незаметна для человеческого глаза. </a:t>
            </a:r>
          </a:p>
          <a:p>
            <a:pPr algn="just"/>
            <a:r>
              <a:rPr lang="ru-RU" sz="2200" i="1" dirty="0"/>
              <a:t>     </a:t>
            </a:r>
            <a:r>
              <a:rPr lang="ru-RU" sz="2200" i="1" dirty="0">
                <a:solidFill>
                  <a:srgbClr val="0000CC"/>
                </a:solidFill>
              </a:rPr>
              <a:t>Motion </a:t>
            </a:r>
            <a:r>
              <a:rPr lang="ru-RU" sz="2200" i="1" dirty="0">
                <a:solidFill>
                  <a:srgbClr val="0000CC"/>
                </a:solidFill>
              </a:rPr>
              <a:t>JPEG</a:t>
            </a:r>
            <a:r>
              <a:rPr lang="ru-RU" sz="2200" dirty="0"/>
              <a:t> кодирует и сжимает изображения как очередь из отдельных </a:t>
            </a:r>
            <a:r>
              <a:rPr lang="ru-RU" sz="2200" i="1" dirty="0"/>
              <a:t>JPEG</a:t>
            </a:r>
            <a:r>
              <a:rPr lang="ru-RU" sz="2200" dirty="0"/>
              <a:t>-изображений. </a:t>
            </a:r>
          </a:p>
        </p:txBody>
      </p:sp>
      <p:pic>
        <p:nvPicPr>
          <p:cNvPr id="6" name="Рисунок 5" descr="mjpe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25485" y="4496371"/>
            <a:ext cx="6182266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559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61859" y="4417809"/>
            <a:ext cx="5544616" cy="2304096"/>
          </a:xfrm>
          <a:prstGeom prst="rect">
            <a:avLst/>
          </a:prstGeom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1688424" y="116633"/>
            <a:ext cx="886492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стандарты </a:t>
            </a: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H.261, H.263, H.264, MPEG-4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651394"/>
            <a:ext cx="12192000" cy="38164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sz="2000" dirty="0"/>
              <a:t> </a:t>
            </a:r>
            <a:r>
              <a:rPr lang="en-US" sz="2200" dirty="0"/>
              <a:t>      </a:t>
            </a:r>
            <a:r>
              <a:rPr lang="ru-RU" sz="2200" dirty="0"/>
              <a:t>В </a:t>
            </a:r>
            <a:r>
              <a:rPr lang="ru-RU" sz="2200" dirty="0"/>
              <a:t>этих стандартах используется межкадровое предсказание для серий кадров для уменьшения объёма данных. Оно включает в себя технику </a:t>
            </a:r>
            <a:r>
              <a:rPr lang="ru-RU" sz="2200" dirty="0"/>
              <a:t>дифференцированного </a:t>
            </a:r>
            <a:r>
              <a:rPr lang="ru-RU" sz="2200" dirty="0"/>
              <a:t>кодирования, когда кадр сравнивается с опорным кадром и </a:t>
            </a:r>
            <a:r>
              <a:rPr lang="ru-RU" sz="2200" dirty="0"/>
              <a:t>кодируются </a:t>
            </a:r>
            <a:r>
              <a:rPr lang="ru-RU" sz="2200" dirty="0"/>
              <a:t>только изменившиеся пиксели. В этом случае количество </a:t>
            </a:r>
            <a:r>
              <a:rPr lang="ru-RU" sz="2200" dirty="0"/>
              <a:t>меняющихся </a:t>
            </a:r>
            <a:r>
              <a:rPr lang="ru-RU" sz="2200" dirty="0"/>
              <a:t>пикселей определяет качество сжатия. При визуализации таким </a:t>
            </a:r>
            <a:r>
              <a:rPr lang="ru-RU" sz="2200" dirty="0"/>
              <a:t>образом </a:t>
            </a:r>
            <a:r>
              <a:rPr lang="ru-RU" sz="2200" dirty="0"/>
              <a:t>сжатого видеосигнала, изображения показываются как в оригинальном видеопотоке. </a:t>
            </a:r>
          </a:p>
          <a:p>
            <a:pPr algn="just"/>
            <a:r>
              <a:rPr lang="en-US" sz="2200" dirty="0"/>
              <a:t>       </a:t>
            </a:r>
            <a:r>
              <a:rPr lang="ru-RU" sz="2200" dirty="0"/>
              <a:t>При </a:t>
            </a:r>
            <a:r>
              <a:rPr lang="ru-RU" sz="2200" dirty="0"/>
              <a:t>использовании дифференциального кодирования только первый кадр (</a:t>
            </a:r>
            <a:r>
              <a:rPr lang="ru-RU" sz="2200" i="1" dirty="0"/>
              <a:t>I</a:t>
            </a:r>
            <a:r>
              <a:rPr lang="ru-RU" sz="2200" dirty="0"/>
              <a:t>-кадр) сохраняется полностью. Два последующих изображения (</a:t>
            </a:r>
            <a:r>
              <a:rPr lang="ru-RU" sz="2200" i="1" dirty="0"/>
              <a:t>P</a:t>
            </a:r>
            <a:r>
              <a:rPr lang="ru-RU" sz="2200" dirty="0"/>
              <a:t>-кадры) позволяют создать так называемый </a:t>
            </a:r>
            <a:r>
              <a:rPr lang="ru-RU" sz="2200" i="1" dirty="0"/>
              <a:t>дом</a:t>
            </a:r>
            <a:r>
              <a:rPr lang="ru-RU" sz="2200" dirty="0"/>
              <a:t> — статичные элементы. С помощью векторов движения кодируются только двигающиеся части (например, бегущий человек), что уменьшает количество информации, которую необходимо передавать и хранить. </a:t>
            </a:r>
          </a:p>
        </p:txBody>
      </p:sp>
    </p:spTree>
    <p:extLst>
      <p:ext uri="{BB962C8B-B14F-4D97-AF65-F5344CB8AC3E}">
        <p14:creationId xmlns:p14="http://schemas.microsoft.com/office/powerpoint/2010/main" val="119374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V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025049" y="4005084"/>
            <a:ext cx="4304080" cy="2794857"/>
          </a:xfrm>
          <a:prstGeom prst="rect">
            <a:avLst/>
          </a:prstGeom>
        </p:spPr>
      </p:pic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381380" y="159610"/>
            <a:ext cx="95914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Телевидение высокой четкости (</a:t>
            </a:r>
            <a:r>
              <a:rPr lang="en-US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HDTV)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759522" y="974351"/>
            <a:ext cx="1077933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en-US" sz="2200" dirty="0"/>
              <a:t>         </a:t>
            </a:r>
            <a:r>
              <a:rPr lang="ru-RU" sz="2200" dirty="0"/>
              <a:t>Современное </a:t>
            </a:r>
            <a:r>
              <a:rPr lang="ru-RU" sz="2200" dirty="0"/>
              <a:t>цифровое телевещание стало доступным именно благодаря видеокомпрессии. Телевизионные станции могут транслировать не только видео высокой четкости (</a:t>
            </a:r>
            <a:r>
              <a:rPr lang="ru-RU" sz="2200" dirty="0">
                <a:hlinkClick r:id="rId3" tooltip="HDTV"/>
              </a:rPr>
              <a:t>HDTV</a:t>
            </a:r>
            <a:r>
              <a:rPr lang="ru-RU" sz="2200" dirty="0"/>
              <a:t>), но и несколько телеканалов в одном физическом телеканале (6 МГц).</a:t>
            </a:r>
          </a:p>
          <a:p>
            <a:pPr algn="just"/>
            <a:r>
              <a:rPr lang="en-US" sz="2200" dirty="0"/>
              <a:t>         </a:t>
            </a:r>
            <a:r>
              <a:rPr lang="ru-RU" sz="2200" dirty="0"/>
              <a:t>Хотя </a:t>
            </a:r>
            <a:r>
              <a:rPr lang="ru-RU" sz="2200" dirty="0"/>
              <a:t>большинство видеоконтента сегодня транслируется с использованием стандарта сжатия видео </a:t>
            </a:r>
            <a:r>
              <a:rPr lang="ru-RU" sz="2200" dirty="0">
                <a:hlinkClick r:id="rId4" tooltip="MPEG-2"/>
              </a:rPr>
              <a:t>MPEG-2</a:t>
            </a:r>
            <a:r>
              <a:rPr lang="ru-RU" sz="2200" dirty="0"/>
              <a:t>, тем не менее новые и более эффективные стандарты сжатия видео уже используются в телевещании — например, </a:t>
            </a:r>
            <a:r>
              <a:rPr lang="ru-RU" sz="2200" dirty="0">
                <a:hlinkClick r:id="rId5" tooltip="H.264"/>
              </a:rPr>
              <a:t>H.264</a:t>
            </a:r>
            <a:r>
              <a:rPr lang="en-US" sz="2200" dirty="0"/>
              <a:t>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48429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843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Методы </a:t>
            </a:r>
            <a:r>
              <a:rPr lang="ru-RU" dirty="0">
                <a:latin typeface="Comic Sans MS" panose="030F0702030302020204" pitchFamily="66" charset="0"/>
              </a:rPr>
              <a:t>сжатия речевых сигналов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841955"/>
            <a:ext cx="12192000" cy="26611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be-BY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роцесс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речеобразования можно рассматривать как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фильтрацию 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речеобразующим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трактом с изменяющимися во времени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параметрами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сигналов возбуждения, также с изменяющимися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характеристиками.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be-BY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 передаче кодируются не сами отсчёты речевого сигнала а параметры модели (коэффициенты фильтра и </a:t>
            </a:r>
            <a:r>
              <a:rPr lang="be-BY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параметры с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игнала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возбуждения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://sail.usc.edu/~lgoldste/General_Phonetics/Source_Filter/Source-filter-schw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40252"/>
            <a:ext cx="6096000" cy="3473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340252"/>
            <a:ext cx="6061404" cy="190145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415693" y="4905911"/>
            <a:ext cx="2408991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 i="1" u="sng" dirty="0" smtClean="0">
              <a:latin typeface="Cambria Math" panose="02040503050406030204" pitchFamily="18" charset="0"/>
            </a:endParaRPr>
          </a:p>
          <a:p>
            <a:pPr lvl="1"/>
            <a:r>
              <a:rPr lang="ru-RU" sz="2600" dirty="0" smtClean="0">
                <a:latin typeface="Comic Sans MS" panose="030F0702030302020204" pitchFamily="66" charset="0"/>
              </a:rPr>
              <a:t>Кодеки: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omic Sans MS" panose="030F0702030302020204" pitchFamily="66" charset="0"/>
              </a:rPr>
              <a:t>CELP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omic Sans MS" panose="030F0702030302020204" pitchFamily="66" charset="0"/>
              </a:rPr>
              <a:t>G.711</a:t>
            </a:r>
            <a:endParaRPr lang="en-US" sz="2600" dirty="0">
              <a:latin typeface="Comic Sans MS" panose="030F0702030302020204" pitchFamily="66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omic Sans MS" panose="030F0702030302020204" pitchFamily="66" charset="0"/>
              </a:rPr>
              <a:t>G.72</a:t>
            </a:r>
            <a:r>
              <a:rPr lang="ru-RU" sz="2600" dirty="0" smtClean="0">
                <a:latin typeface="Comic Sans MS" panose="030F0702030302020204" pitchFamily="66" charset="0"/>
              </a:rPr>
              <a:t>9 </a:t>
            </a:r>
            <a:endParaRPr lang="ru-RU" sz="2600" b="0" i="0" dirty="0" smtClean="0">
              <a:latin typeface="Comic Sans MS" panose="030F0702030302020204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58378" y="4529395"/>
            <a:ext cx="2941737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b="1" i="1" u="sng" dirty="0" smtClean="0">
              <a:latin typeface="Cambria Math" panose="02040503050406030204" pitchFamily="18" charset="0"/>
            </a:endParaRPr>
          </a:p>
          <a:p>
            <a:pPr lvl="1"/>
            <a:r>
              <a:rPr lang="ru-RU" sz="2600" dirty="0" smtClean="0">
                <a:latin typeface="Comic Sans MS" panose="030F0702030302020204" pitchFamily="66" charset="0"/>
              </a:rPr>
              <a:t>Области применения: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Comic Sans MS" panose="030F0702030302020204" pitchFamily="66" charset="0"/>
              </a:rPr>
              <a:t>тел</a:t>
            </a:r>
            <a:r>
              <a:rPr lang="ru-RU" sz="2600" dirty="0">
                <a:latin typeface="Comic Sans MS" panose="030F0702030302020204" pitchFamily="66" charset="0"/>
              </a:rPr>
              <a:t>е</a:t>
            </a:r>
            <a:r>
              <a:rPr lang="ru-RU" sz="2600" dirty="0" smtClean="0">
                <a:latin typeface="Comic Sans MS" panose="030F0702030302020204" pitchFamily="66" charset="0"/>
              </a:rPr>
              <a:t>фония</a:t>
            </a:r>
            <a:endParaRPr lang="en-US" sz="2600" dirty="0" smtClean="0">
              <a:latin typeface="Comic Sans MS" panose="030F0702030302020204" pitchFamily="66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omic Sans MS" panose="030F0702030302020204" pitchFamily="66" charset="0"/>
              </a:rPr>
              <a:t>GSM</a:t>
            </a:r>
            <a:endParaRPr lang="en-US" sz="2600" dirty="0">
              <a:latin typeface="Comic Sans MS" panose="030F0702030302020204" pitchFamily="66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Comic Sans MS" panose="030F0702030302020204" pitchFamily="66" charset="0"/>
              </a:rPr>
              <a:t>VoIP</a:t>
            </a:r>
            <a:r>
              <a:rPr lang="ru-RU" sz="2600" dirty="0" smtClean="0">
                <a:latin typeface="Comic Sans MS" panose="030F0702030302020204" pitchFamily="66" charset="0"/>
              </a:rPr>
              <a:t> </a:t>
            </a:r>
            <a:endParaRPr lang="ru-RU" sz="2600" b="0" i="0" dirty="0" smtClean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15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0" y="0"/>
            <a:ext cx="7412150" cy="6872068"/>
            <a:chOff x="0" y="0"/>
            <a:chExt cx="7412150" cy="6872068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800100" cy="6872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" name="Рисунок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23"/>
            <a:stretch/>
          </p:blipFill>
          <p:spPr>
            <a:xfrm>
              <a:off x="266700" y="0"/>
              <a:ext cx="7145450" cy="6858000"/>
            </a:xfrm>
            <a:prstGeom prst="rect">
              <a:avLst/>
            </a:prstGeom>
          </p:spPr>
        </p:pic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14457" y="0"/>
            <a:ext cx="5577343" cy="6010294"/>
          </a:xfrm>
          <a:noFill/>
        </p:spPr>
        <p:txBody>
          <a:bodyPr>
            <a:normAutofit/>
          </a:bodyPr>
          <a:lstStyle/>
          <a:p>
            <a:pPr algn="ctr">
              <a:lnSpc>
                <a:spcPct val="125000"/>
              </a:lnSpc>
            </a:pPr>
            <a:r>
              <a:rPr lang="ru-RU" b="1" dirty="0" smtClean="0">
                <a:latin typeface="Comic Sans MS" panose="030F0702030302020204" pitchFamily="66" charset="0"/>
              </a:rPr>
              <a:t>Теория передачи информации</a:t>
            </a:r>
            <a:r>
              <a:rPr lang="en-US" b="1" dirty="0" smtClean="0">
                <a:latin typeface="Comic Sans MS" panose="030F0702030302020204" pitchFamily="66" charset="0"/>
              </a:rPr>
              <a:t/>
            </a:r>
            <a:br>
              <a:rPr lang="en-US" b="1" dirty="0" smtClean="0">
                <a:latin typeface="Comic Sans MS" panose="030F0702030302020204" pitchFamily="66" charset="0"/>
              </a:rPr>
            </a:b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Тема </a:t>
            </a:r>
            <a:r>
              <a:rPr lang="en-US" sz="37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СЖАТИЕ </a:t>
            </a:r>
            <a:b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СООБЩЕНИЙ</a:t>
            </a:r>
            <a:br>
              <a:rPr lang="ru-RU" sz="37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700" b="1" i="1" u="sng" dirty="0"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614656" y="6010294"/>
            <a:ext cx="557734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500" b="1" i="1" dirty="0" smtClean="0"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Захарьев Вадим Анатольевич</a:t>
            </a:r>
          </a:p>
          <a:p>
            <a:pPr algn="r"/>
            <a:r>
              <a:rPr lang="ru-RU" sz="2500" b="1" i="1" dirty="0"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</a:t>
            </a:r>
            <a:r>
              <a:rPr lang="ru-RU" sz="2500" b="1" i="1" dirty="0" smtClean="0">
                <a:latin typeface="Comic Sans MS" panose="030F0702030302020204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ссистент кафедры СУ</a:t>
            </a:r>
            <a:endParaRPr lang="en-US" sz="2500" b="1" i="1" dirty="0">
              <a:latin typeface="Comic Sans MS" panose="030F0702030302020204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73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Сжатие С ПОТЕРЯМИ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743743" y="1006339"/>
                <a:ext cx="10872788" cy="239745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системе сжатия </a:t>
                </a:r>
                <a:r>
                  <a:rPr lang="ru-RU" sz="28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 потерями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(разрушением) кодирование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производится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таким образом, что декодер не в состоянии восстановить данные </a:t>
                </a: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источника 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 первоначальном виде. 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ctr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 </a:t>
                </a:r>
                <a14:m>
                  <m:oMath xmlns:m="http://schemas.openxmlformats.org/officeDocument/2006/math">
                    <m:r>
                      <a:rPr lang="be-BY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Квантователь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be-BY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8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Xq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be-BY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Неразрушающий кодер </a:t>
                </a:r>
                <a14:m>
                  <m:oMath xmlns:m="http://schemas.openxmlformats.org/officeDocument/2006/math">
                    <m:r>
                      <a:rPr lang="be-BY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endParaRPr lang="ru-RU" sz="2800" i="1" dirty="0">
                  <a:latin typeface="Cambria Math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indent="449580" algn="ctr">
                  <a:lnSpc>
                    <a:spcPct val="107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>
                      <a:rPr lang="be-BY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B (</a:t>
                </a:r>
                <a:r>
                  <a:rPr lang="ru-RU" sz="28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Xq</a:t>
                </a:r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</a:t>
                </a:r>
                <a14:m>
                  <m:oMath xmlns:m="http://schemas.openxmlformats.org/officeDocument/2006/math">
                    <m:r>
                      <a:rPr lang="be-BY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Декодер </a:t>
                </a:r>
                <a14:m>
                  <m:oMath xmlns:m="http://schemas.openxmlformats.org/officeDocument/2006/math">
                    <m:r>
                      <a:rPr lang="be-BY" sz="28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ru-RU" sz="28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X* </a:t>
                </a: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743" y="1006339"/>
                <a:ext cx="10872788" cy="2397451"/>
              </a:xfrm>
              <a:prstGeom prst="rect">
                <a:avLst/>
              </a:prstGeom>
              <a:blipFill rotWithShape="0">
                <a:blip r:embed="rId2"/>
                <a:stretch>
                  <a:fillRect l="-1121" t="-2290" r="-1121" b="-53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445176" y="2846709"/>
            <a:ext cx="6096000" cy="4011291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 </a:t>
            </a:r>
            <a:r>
              <a:rPr lang="be-BY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способу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сжатия</a:t>
            </a: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be-BY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be-BY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екоррелирующие преобразован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ия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be-BY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ДКП, Фурье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фрактальное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сжатие</a:t>
            </a: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олновое (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вейвлет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be-BY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ирование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формы сигнала</a:t>
            </a: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одирование источника</a:t>
            </a:r>
            <a:endParaRPr lang="en-US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гибридное</a:t>
            </a:r>
            <a:endParaRPr lang="en-US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30854" y="2379924"/>
            <a:ext cx="6096000" cy="35831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07000"/>
              </a:lnSpc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 виду информации</a:t>
            </a:r>
            <a:r>
              <a:rPr lang="be-BY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жатие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изображений (</a:t>
            </a:r>
            <a:r>
              <a:rPr lang="en-US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JPEG, PNG, GIFF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US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жатие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видео (</a:t>
            </a:r>
            <a:r>
              <a:rPr lang="en-US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MPEG,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H264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n-US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жатие аудио (</a:t>
            </a:r>
            <a:r>
              <a:rPr lang="en-US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LPC, CELP, MP3, OGG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879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44268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ОЦЕНКИ ЭФФЕКТИНОСТИ</a:t>
            </a:r>
            <a:endParaRPr lang="ru-RU" dirty="0">
              <a:latin typeface="Comic Sans MS" panose="030F07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448507" y="956175"/>
                <a:ext cx="10872788" cy="57527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indent="449580" algn="just"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ru-RU" sz="28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Основными техническими характеристиками процессов сжатия и результатов их работы являются:</a:t>
                </a:r>
                <a:endParaRPr lang="ru-RU" sz="28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6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степень </a:t>
                </a:r>
                <a:r>
                  <a:rPr lang="ru-RU" sz="26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сжатия </a:t>
                </a:r>
                <a:r>
                  <a:rPr lang="ru-RU" sz="26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</a:t>
                </a:r>
                <a:r>
                  <a:rPr lang="ru-RU" sz="26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compress</a:t>
                </a:r>
                <a:r>
                  <a:rPr lang="ru-RU" sz="26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6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rating</a:t>
                </a:r>
                <a:r>
                  <a:rPr lang="ru-RU" sz="26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или отношение (</a:t>
                </a:r>
                <a:r>
                  <a:rPr lang="ru-RU" sz="2600" dirty="0" err="1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ratio</a:t>
                </a:r>
                <a:r>
                  <a:rPr lang="ru-RU" sz="26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 объемов исходного и результирующего потоков</a:t>
                </a:r>
                <a:r>
                  <a:rPr lang="ru-RU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  <a:endParaRPr lang="en-US" sz="26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just">
                  <a:lnSpc>
                    <a:spcPct val="107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6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𝑟</m:t>
                      </m:r>
                      <m:r>
                        <a:rPr lang="en-US" sz="26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6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ru-RU" sz="26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размер исходных данных в битах</m:t>
                          </m:r>
                        </m:num>
                        <m:den>
                          <m:r>
                            <a:rPr lang="ru-RU" sz="26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размер сжатых данных в битах</m:t>
                          </m:r>
                        </m:den>
                      </m:f>
                    </m:oMath>
                  </m:oMathPara>
                </a14:m>
                <a:endParaRPr lang="ru-RU" sz="26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6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скорость </a:t>
                </a:r>
                <a:r>
                  <a:rPr lang="ru-RU" sz="26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сжатия</a:t>
                </a:r>
                <a:r>
                  <a:rPr lang="ru-RU" sz="26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- время, затрачиваемое на сжатие некоторого объема информации входного потока, до получения из него эквивалентного выходного потока</a:t>
                </a:r>
                <a:r>
                  <a:rPr lang="ru-RU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;</a:t>
                </a:r>
                <a:endParaRPr lang="ru-RU" sz="2600" dirty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indent="-457200" algn="just">
                  <a:lnSpc>
                    <a:spcPct val="107000"/>
                  </a:lnSpc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ru-RU" sz="26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</a:t>
                </a:r>
                <a:r>
                  <a:rPr lang="ru-RU" sz="26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еличина искажений</a:t>
                </a:r>
                <a:r>
                  <a:rPr lang="ru-RU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ru-RU" sz="2600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- величина, показывающая на сколько </a:t>
                </a:r>
                <a:r>
                  <a:rPr lang="ru-RU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восстановленная информация отличается от исходной.</a:t>
                </a:r>
              </a:p>
              <a:p>
                <a:pPr marL="1371600" lvl="2" indent="-4572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  <a:tabLst>
                    <a:tab pos="2959100" algn="l"/>
                  </a:tabLst>
                </a:pPr>
                <a:r>
                  <a:rPr lang="ru-RU" sz="26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о</a:t>
                </a:r>
                <a:r>
                  <a:rPr lang="be-BY" sz="26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бъективные методы </a:t>
                </a:r>
                <a:r>
                  <a:rPr lang="be-BY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(СКО=</a:t>
                </a:r>
                <a:r>
                  <a:rPr lang="en-US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(R)MSE,</a:t>
                </a:r>
                <a:r>
                  <a:rPr lang="ru-RU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 </a:t>
                </a:r>
                <a:r>
                  <a:rPr lang="en-US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PSNR, </a:t>
                </a:r>
                <a:r>
                  <a:rPr lang="ru-RU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MLE</a:t>
                </a:r>
                <a:r>
                  <a:rPr lang="be-BY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en-US" sz="26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1371600" lvl="2" indent="-457200" algn="just">
                  <a:lnSpc>
                    <a:spcPct val="107000"/>
                  </a:lnSpc>
                  <a:buFont typeface="Arial" panose="020B0604020202020204" pitchFamily="34" charset="0"/>
                  <a:buChar char="•"/>
                  <a:tabLst>
                    <a:tab pos="2959100" algn="l"/>
                  </a:tabLst>
                </a:pPr>
                <a:r>
                  <a:rPr lang="ru-RU" sz="2600" i="1" dirty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с</a:t>
                </a:r>
                <a:r>
                  <a:rPr lang="ru-RU" sz="2600" i="1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убъективные методы</a:t>
                </a:r>
                <a:r>
                  <a:rPr lang="ru-RU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(</a:t>
                </a:r>
                <a:r>
                  <a:rPr lang="en-US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Mean opinion score</a:t>
                </a:r>
                <a:r>
                  <a:rPr lang="ru-RU" sz="2600" dirty="0" smtClean="0">
                    <a:latin typeface="Comic Sans MS" panose="030F0702030302020204" pitchFamily="66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)</a:t>
                </a:r>
                <a:endParaRPr lang="ru-RU" sz="2800" dirty="0" smtClean="0">
                  <a:latin typeface="Comic Sans MS" panose="030F0702030302020204" pitchFamily="66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507" y="956175"/>
                <a:ext cx="10872788" cy="5752729"/>
              </a:xfrm>
              <a:prstGeom prst="rect">
                <a:avLst/>
              </a:prstGeom>
              <a:blipFill rotWithShape="0">
                <a:blip r:embed="rId2"/>
                <a:stretch>
                  <a:fillRect l="-1178" t="-1059" r="-1122" b="-127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0906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КОДИРОВАНИЕ ПОВТОРОВ </a:t>
            </a:r>
            <a:r>
              <a:rPr lang="ru-RU" sz="3000" dirty="0" smtClean="0">
                <a:latin typeface="Comic Sans MS" panose="030F0702030302020204" pitchFamily="66" charset="0"/>
              </a:rPr>
              <a:t>(</a:t>
            </a:r>
            <a:r>
              <a:rPr lang="en-US" sz="3000" dirty="0" smtClean="0">
                <a:latin typeface="Comic Sans MS" panose="030F0702030302020204" pitchFamily="66" charset="0"/>
              </a:rPr>
              <a:t>RUN LENGTH ENC.</a:t>
            </a:r>
            <a:r>
              <a:rPr lang="ru-RU" sz="3000" dirty="0" smtClean="0">
                <a:latin typeface="Comic Sans MS" panose="030F0702030302020204" pitchFamily="66" charset="0"/>
              </a:rPr>
              <a:t>)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52" y="970243"/>
            <a:ext cx="10872788" cy="5624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Сжатие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RLE происходит за счет того, что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исходных данных встречаются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цепочки одинаковых байт.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Замена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их на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пары </a:t>
            </a:r>
            <a:r>
              <a:rPr lang="ru-RU" sz="2800" b="1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&lt;</a:t>
            </a:r>
            <a:r>
              <a:rPr lang="ru-RU" sz="2800" b="1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счетчик повторений, значение&gt;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уменьшает избыточность данных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</a:pPr>
            <a:r>
              <a:rPr lang="ru-RU" sz="28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7,7,7,0,0,0,0,5,5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28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&gt;</a:t>
            </a:r>
            <a:r>
              <a:rPr lang="en-US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lang="ru-RU" sz="28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800" i="1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3,7), (4,0), (2,5</a:t>
            </a:r>
            <a:r>
              <a:rPr lang="ru-RU" sz="2800" i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</a:pPr>
            <a:endParaRPr lang="ru-RU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случае с изображениями, данные в нем вытягивается в цепочку байт по строкам растра.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Применяется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как дополнение к другим методам. Различные модификации алгоритма реализованы в графических форматах: BMP, PCX, TIFF, GIF, JPEG. </a:t>
            </a:r>
            <a:endParaRPr lang="en-US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72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27306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Кодирование </a:t>
            </a:r>
            <a:r>
              <a:rPr lang="ru-RU" dirty="0">
                <a:latin typeface="Comic Sans MS" panose="030F0702030302020204" pitchFamily="66" charset="0"/>
              </a:rPr>
              <a:t>длин </a:t>
            </a:r>
            <a:r>
              <a:rPr lang="ru-RU" dirty="0" smtClean="0">
                <a:latin typeface="Comic Sans MS" panose="030F0702030302020204" pitchFamily="66" charset="0"/>
              </a:rPr>
              <a:t>повторений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730402"/>
            <a:ext cx="12192000" cy="373115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Идея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том, что вместо кодирования собственно данных подвергаются кодированию числа, соответствующие длинам участков, на которых данные сохраняют неизменное значение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24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US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=(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0111000011110000000100000001000000010000000111100011110111101111)</a:t>
            </a:r>
            <a:r>
              <a:rPr lang="ru-RU" sz="2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Результирующая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последовательность длин </a:t>
            </a: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участков</a:t>
            </a:r>
            <a:endParaRPr lang="en-US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 </a:t>
            </a:r>
            <a:r>
              <a:rPr lang="ru-RU" sz="28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= (1, 3, 4, 4, 7, 1, 7, 1, 7, 1, 7, 4, 3, 4, 1, 4, 1, 4). </a:t>
            </a:r>
            <a:endParaRPr lang="en-US" sz="28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Закодируем данную последовательность кодом Хаффмана.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en-US" sz="28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35061" t="47732" r="15053" b="23155"/>
          <a:stretch/>
        </p:blipFill>
        <p:spPr>
          <a:xfrm>
            <a:off x="1" y="3914169"/>
            <a:ext cx="3863062" cy="292440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77390" y="3887122"/>
            <a:ext cx="8214610" cy="295144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Для того, чтобы указать, что кодируемая последовательность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начинается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 нуля, добавим в начале кодового слова префиксный символ 0. В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результате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получим кодовое слово B (r) = (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  <a:b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101110011010110101101011001110100100)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длиной в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37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бита, то есть результирующая 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степень сжатия </a:t>
            </a:r>
            <a:r>
              <a:rPr lang="en-US" sz="25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составит 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64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7, </a:t>
            </a:r>
            <a:r>
              <a:rPr lang="ru-RU" sz="25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или немногим более </a:t>
            </a:r>
            <a:r>
              <a:rPr lang="en-US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5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,7 раза.</a:t>
            </a:r>
            <a:endParaRPr lang="ru-RU" sz="25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9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Арифметическое КОДИРОВАНИЕ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71552" y="1018371"/>
            <a:ext cx="10872788" cy="5658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Пpи</a:t>
            </a:r>
            <a:r>
              <a:rPr lang="en-US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аpифметическом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кодиpовании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в отличие от рассмотренных нами методов, когда кодируемый символ (или группа символов) заменяется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соответствующим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им кодом, результат кодирования всего сообщения </a:t>
            </a: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пpедставляется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или парой вещественных чисел в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интеpвале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от 0 до 1. </a:t>
            </a:r>
            <a:endParaRPr lang="ru-RU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Очеpедные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символы входного текста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сокpащают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величину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интеpвала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исходя из значений их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веpоятностей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определяемых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моделью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Более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веpоятные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символы делают это в меньшей степени, чем менее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веpоятные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, и, следовательно, добавляют меньше разрядов к </a:t>
            </a:r>
            <a:r>
              <a:rPr lang="ru-RU" sz="2600" dirty="0" err="1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pезультату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код строится для всего предшествующего сообщения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эффективность растет с ростом длины сжимаемого сообщения </a:t>
            </a:r>
          </a:p>
          <a:p>
            <a:pPr marL="457200" indent="-4572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требует больших вычислительных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ресурсов (</a:t>
            </a:r>
            <a:r>
              <a:rPr lang="en-US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H.264, CABAC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56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3551" y="-108172"/>
            <a:ext cx="11141612" cy="147857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Арифметическое КОДИРОВАНИЕ</a:t>
            </a:r>
            <a:endParaRPr lang="ru-RU" sz="3000" dirty="0">
              <a:latin typeface="Comic Sans MS" panose="030F0702030302020204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7669" y="945800"/>
            <a:ext cx="10872788" cy="6086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Пример</a:t>
            </a: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. Закодировать сообщение «</a:t>
            </a:r>
            <a:r>
              <a:rPr lang="ru-RU" sz="2600" b="1" dirty="0" err="1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аа</a:t>
            </a:r>
            <a:r>
              <a:rPr lang="en-US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ru-RU" sz="2600" b="1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be-BY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be-BY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be-BY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en-US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endParaRPr lang="ru-RU" sz="2600" dirty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600" dirty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 качестве кода можно взять любое число из диапазона, полученного на шаге 4. 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Например:   0,5</a:t>
            </a:r>
            <a:r>
              <a:rPr lang="ru-RU" sz="14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ru-RU" sz="2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= 0,1</a:t>
            </a:r>
            <a:r>
              <a:rPr lang="ru-RU" sz="1600" dirty="0" smtClean="0"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endParaRPr lang="ru-RU" sz="2600" dirty="0" smtClean="0">
              <a:latin typeface="Comic Sans MS" panose="030F0702030302020204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647660" y="333829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2621603" y="1239768"/>
          <a:ext cx="7596455" cy="49612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2" name="Visio" r:id="rId3" imgW="4024800" imgH="2629440" progId="Visio.Drawing.11">
                  <p:embed/>
                </p:oleObj>
              </mc:Choice>
              <mc:Fallback>
                <p:oleObj name="Visio" r:id="rId3" imgW="4024800" imgH="262944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1603" y="1239768"/>
                        <a:ext cx="7596455" cy="49612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830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1852</TotalTime>
  <Words>2057</Words>
  <Application>Microsoft Office PowerPoint</Application>
  <PresentationFormat>Широкоэкранный</PresentationFormat>
  <Paragraphs>228</Paragraphs>
  <Slides>38</Slides>
  <Notes>5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38</vt:i4>
      </vt:variant>
    </vt:vector>
  </HeadingPairs>
  <TitlesOfParts>
    <vt:vector size="51" baseType="lpstr">
      <vt:lpstr>Arial</vt:lpstr>
      <vt:lpstr>Calibri</vt:lpstr>
      <vt:lpstr>Cambria Math</vt:lpstr>
      <vt:lpstr>Comic Sans MS</vt:lpstr>
      <vt:lpstr>Times New Roman</vt:lpstr>
      <vt:lpstr>Trebuchet MS</vt:lpstr>
      <vt:lpstr>Tw Cen MT</vt:lpstr>
      <vt:lpstr>Verdana</vt:lpstr>
      <vt:lpstr>Wingdings</vt:lpstr>
      <vt:lpstr>Контур</vt:lpstr>
      <vt:lpstr>Visio</vt:lpstr>
      <vt:lpstr>Document</vt:lpstr>
      <vt:lpstr>Документ</vt:lpstr>
      <vt:lpstr>Теория передачи информации Тема 8 СЖАТИЕ  СООБЩЕНИЙ </vt:lpstr>
      <vt:lpstr>Сжатие ИНФОРМАЦИИ</vt:lpstr>
      <vt:lpstr>Сжатие БЕЗ ПОТЕРЬ</vt:lpstr>
      <vt:lpstr>Сжатие С ПОТЕРЯМИ</vt:lpstr>
      <vt:lpstr>ОЦЕНКИ ЭФФЕКТИНОСТИ</vt:lpstr>
      <vt:lpstr>КОДИРОВАНИЕ ПОВТОРОВ (RUN LENGTH ENC.)</vt:lpstr>
      <vt:lpstr>Кодирование длин повторений</vt:lpstr>
      <vt:lpstr>Арифметическое КОДИРОВАНИЕ</vt:lpstr>
      <vt:lpstr>Арифметическое КОДИРОВАНИЕ</vt:lpstr>
      <vt:lpstr>АЛГРИТМ Лемпеля–Зива–Вэлча (LZW)</vt:lpstr>
      <vt:lpstr>МЕТОД Лемпеля–Зива–Вэлча (LZW)</vt:lpstr>
      <vt:lpstr>Презентация PowerPoint</vt:lpstr>
      <vt:lpstr>Презентация PowerPoint</vt:lpstr>
      <vt:lpstr>ДИФФЕРЕНЦИАЛЬНОЕ КОДИРОВАНИЕ</vt:lpstr>
      <vt:lpstr>ДИФФЕРЕНЦИАЛЬНОЕ КОДИРОВАНИЕ</vt:lpstr>
      <vt:lpstr>ДИФФЕРЕНЦИАЛЬНОЕ КОДИРОВАНИЕ</vt:lpstr>
      <vt:lpstr>СЖАТИЕ С ПОТЕРЯМИ</vt:lpstr>
      <vt:lpstr>СЖАТИЕ С ПОТЕРЯМИ</vt:lpstr>
      <vt:lpstr>СЖАТИЕ С ПОТЕРЯМИ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Методы сжатия речевых сигналов</vt:lpstr>
      <vt:lpstr>Теория передачи информации Тема 8 СЖАТИЕ  СООБЩЕНИЙ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“Точки приложения” знаний</dc:title>
  <dc:creator>Vadim Zahariev</dc:creator>
  <cp:lastModifiedBy>Vadim Zahariev</cp:lastModifiedBy>
  <cp:revision>183</cp:revision>
  <dcterms:created xsi:type="dcterms:W3CDTF">2015-10-18T20:06:05Z</dcterms:created>
  <dcterms:modified xsi:type="dcterms:W3CDTF">2016-05-22T18:43:45Z</dcterms:modified>
</cp:coreProperties>
</file>