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16"/>
  </p:notesMasterIdLst>
  <p:sldIdLst>
    <p:sldId id="256" r:id="rId2"/>
    <p:sldId id="275" r:id="rId3"/>
    <p:sldId id="314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28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>
        <p:scale>
          <a:sx n="75" d="100"/>
          <a:sy n="75" d="100"/>
        </p:scale>
        <p:origin x="4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616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268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1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40" y="0"/>
            <a:ext cx="775677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73152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en-US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Количественная оценка информации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Энтропия объединения</a:t>
            </a:r>
            <a:endParaRPr lang="ru-RU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981957"/>
              </p:ext>
            </p:extLst>
          </p:nvPr>
        </p:nvGraphicFramePr>
        <p:xfrm>
          <a:off x="1355728" y="1295149"/>
          <a:ext cx="4576890" cy="475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Уравнение" r:id="rId3" imgW="2197100" imgH="228600" progId="Equation.3">
                  <p:embed/>
                </p:oleObj>
              </mc:Choice>
              <mc:Fallback>
                <p:oleObj name="Уравнение" r:id="rId3" imgW="21971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728" y="1295149"/>
                        <a:ext cx="4576890" cy="4755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675864"/>
              </p:ext>
            </p:extLst>
          </p:nvPr>
        </p:nvGraphicFramePr>
        <p:xfrm>
          <a:off x="7626349" y="1856490"/>
          <a:ext cx="4565651" cy="480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Уравнение" r:id="rId5" imgW="2171700" imgH="228600" progId="Equation.3">
                  <p:embed/>
                </p:oleObj>
              </mc:Choice>
              <mc:Fallback>
                <p:oleObj name="Уравнение" r:id="rId5" imgW="21717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6349" y="1856490"/>
                        <a:ext cx="4565651" cy="4805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672803"/>
              </p:ext>
            </p:extLst>
          </p:nvPr>
        </p:nvGraphicFramePr>
        <p:xfrm>
          <a:off x="4496838" y="3152569"/>
          <a:ext cx="3406354" cy="533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Уравнение" r:id="rId7" imgW="1765300" imgH="279400" progId="Equation.3">
                  <p:embed/>
                </p:oleObj>
              </mc:Choice>
              <mc:Fallback>
                <p:oleObj name="Уравнение" r:id="rId7" imgW="1765300" imgH="279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6838" y="3152569"/>
                        <a:ext cx="3406354" cy="5339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720801" y="1304645"/>
            <a:ext cx="3273973" cy="466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en-US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H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объединения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-250590" y="1854977"/>
            <a:ext cx="7953139" cy="434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учётом того</a:t>
            </a:r>
            <a:r>
              <a:rPr lang="en-US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что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формуле Байеса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P(xi, </a:t>
            </a:r>
            <a:r>
              <a:rPr lang="en-US" sz="22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yi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= P(</a:t>
            </a:r>
            <a:r>
              <a:rPr lang="en-US" sz="22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yi</a:t>
            </a:r>
            <a:r>
              <a:rPr lang="en-US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xi)</a:t>
            </a:r>
            <a:endParaRPr lang="ru-RU" sz="22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01853" y="2479102"/>
            <a:ext cx="9637895" cy="434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случае статистической независимости ансамблей X и Y 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имеют:</a:t>
            </a:r>
            <a:endParaRPr lang="ru-RU" sz="22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475212"/>
              </p:ext>
            </p:extLst>
          </p:nvPr>
        </p:nvGraphicFramePr>
        <p:xfrm>
          <a:off x="2432469" y="3835731"/>
          <a:ext cx="8069179" cy="1890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Уравнение" r:id="rId9" imgW="4394200" imgH="1028700" progId="Equation.3">
                  <p:embed/>
                </p:oleObj>
              </mc:Choice>
              <mc:Fallback>
                <p:oleObj name="Уравнение" r:id="rId9" imgW="4394200" imgH="10287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2469" y="3835731"/>
                        <a:ext cx="8069179" cy="18903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297667"/>
              </p:ext>
            </p:extLst>
          </p:nvPr>
        </p:nvGraphicFramePr>
        <p:xfrm>
          <a:off x="3229698" y="6033933"/>
          <a:ext cx="6474720" cy="537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Уравнение" r:id="rId11" imgW="2755900" imgH="228600" progId="Equation.3">
                  <p:embed/>
                </p:oleObj>
              </mc:Choice>
              <mc:Fallback>
                <p:oleObj name="Уравнение" r:id="rId11" imgW="2755900" imgH="228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9698" y="6033933"/>
                        <a:ext cx="6474720" cy="5376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244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Свойства энтропии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443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Энтропия обладает следующими важными свойствами: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зависит только от вероятности появления СВ,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не от значения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всегда неотрицательна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равна нулю когда, одно из событий достоверно (нет Р(Х))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 наибольшее значение, когда все события равновероятны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энтропия объединения независимых источников равна сумме энтропий:</a:t>
            </a:r>
            <a:endParaRPr lang="en-US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en-US" sz="25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H(X,Y,Z,…W) = H(X) + H(Y) + H(Z) + … + H(W)</a:t>
            </a:r>
            <a:endParaRPr lang="ru-RU" sz="2500" b="1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– энтропия объединения любого числа зависимых </a:t>
            </a:r>
            <a:r>
              <a:rPr lang="ru-RU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аснамблей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определяется по формуле:</a:t>
            </a: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en-US" sz="25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H(X,Y,Z,…W) = H(X) + H(Y|Z) + H(Z|X,Y) + … + H(W|X,Y,Z,…)</a:t>
            </a:r>
            <a:endParaRPr lang="ru-RU" sz="2500" b="1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если Е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однозначная связь в реализации Х</a:t>
            </a:r>
            <a:r>
              <a:rPr lang="en-US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 &lt; </a:t>
            </a:r>
            <a:r>
              <a:rPr lang="en-US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&lt; n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Yj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(1 &lt; j &lt; n)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</a:pPr>
            <a:r>
              <a:rPr lang="en-US" sz="25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H(Y|X) = 0,  H(X|Y) = 0</a:t>
            </a:r>
            <a:endParaRPr lang="ru-RU" sz="2500" b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11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Свойства энтропии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" r="13030" b="53519"/>
          <a:stretch/>
        </p:blipFill>
        <p:spPr bwMode="auto">
          <a:xfrm>
            <a:off x="317500" y="1293809"/>
            <a:ext cx="6121400" cy="483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1" t="49844" r="15412" b="6306"/>
          <a:stretch/>
        </p:blipFill>
        <p:spPr bwMode="auto">
          <a:xfrm>
            <a:off x="6680200" y="1306509"/>
            <a:ext cx="5311476" cy="476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56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Количество </a:t>
            </a:r>
            <a:r>
              <a:rPr lang="ru-RU" dirty="0" smtClean="0">
                <a:latin typeface="Comic Sans MS" panose="030F0702030302020204" pitchFamily="66" charset="0"/>
              </a:rPr>
              <a:t>и.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в общем случае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Передача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 инициируется либо самим источником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либо осуществляется по запросу. На приемной стороне любой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системы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 информации до получения сигнала от интересующего нас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источника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неизвестно, какой из возможных сигналов будет передан, но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считается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известным распределение вероятностей Р(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xi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по всем сигналам. Неопределенность ситуации до приема сигнала характеризуется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энтропией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приемное устройство поступает принятый сигнал. Поскольку предполагается, что принятый сигнал соответствует переданному (помехи отсутствуют), то неопределенность относительно источника информации снимается полностью. 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8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40" y="0"/>
            <a:ext cx="775677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73152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en-US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Количественная оценка информации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4929" y="605790"/>
            <a:ext cx="5521071" cy="42927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Ваши </a:t>
            </a:r>
          </a:p>
          <a:p>
            <a:pPr algn="ctr">
              <a:lnSpc>
                <a:spcPct val="125000"/>
              </a:lnSpc>
            </a:pPr>
            <a:r>
              <a:rPr lang="ru-RU" b="1" dirty="0" err="1" smtClean="0">
                <a:latin typeface="Comic Sans MS" panose="030F0702030302020204" pitchFamily="66" charset="0"/>
              </a:rPr>
              <a:t>ВОПроСЫ</a:t>
            </a:r>
            <a:endParaRPr lang="ru-RU" b="1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125000"/>
              </a:lnSpc>
            </a:pPr>
            <a:r>
              <a:rPr lang="ru-RU" b="1" dirty="0">
                <a:latin typeface="Comic Sans MS" panose="030F0702030302020204" pitchFamily="66" charset="0"/>
              </a:rPr>
              <a:t>?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endParaRPr lang="ru-RU" sz="37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Количество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443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разнятся как по своей природе, так и по содержанию и по назначению.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 должно определяться через нечто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общее: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 опыта должна существовать некоторая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неопределенность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фактом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получения произвольной информации, является, во-первых, наличие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опыта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опыта ситуация становится более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определенной,  неопределённости становиться меньше.</a:t>
            </a:r>
            <a:endParaRPr lang="en-US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уменьшенной неопределенности после опыта, очевидно, можно отождествить с количеством получаемой информации в результате опыта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Разность между величиной неопределенности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некоторой ситуации до и после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опыта равно количеству полученной информации.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1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Количество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25622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</m:d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ru-RU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?</m:t>
                      </m:r>
                    </m:oMath>
                  </m:oMathPara>
                </a14:m>
                <a:endParaRPr lang="en-US" sz="2500" b="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en-US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25622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6690" y="1766277"/>
            <a:ext cx="7666893" cy="4970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276635"/>
            <a:ext cx="2216978" cy="31586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6001" y="2121382"/>
            <a:ext cx="2173732" cy="3170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18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Количество и. при передаче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5454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При передаче по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каналу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связи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передавать сообщение о событии</a:t>
                </a:r>
                <a:r>
                  <a:rPr lang="en-US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априорная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вероятность которого на передающей стороне равна Р1,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 после приема сообщения апостериорная вероятность этого события для приемника информации равна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Р2: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500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500" b="0" i="1" smtClean="0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500" b="0" i="1" smtClean="0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500" b="0" i="1" smtClean="0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500" b="0" i="1" smtClean="0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500" b="0" i="1" smtClean="0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500" b="0" i="1" smtClean="0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500" b="0" i="1" smtClean="0"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500" b="0" i="0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500" b="0" i="1" smtClean="0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500" b="0" i="1" smtClean="0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500" b="0" i="1" smtClean="0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25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log</m:t>
                      </m:r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ru-RU" sz="25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Для канала связи без помех и искажений прием сообщения становится достоверным событием, т.е. вероятность Р2 = 1, тогда из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следует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что. </a:t>
                </a:r>
              </a:p>
              <a:p>
                <a:pPr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n-US" sz="250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log</m:t>
                      </m:r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⁡(</m:t>
                      </m:r>
                      <m:sSub>
                        <m:sSubPr>
                          <m:ctrlP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5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5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ru-RU" sz="25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Чем </a:t>
                </a:r>
                <a:r>
                  <a:rPr lang="ru-RU" sz="25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меньше вероятность Р1, тем больше неопределенность исхода, т.е. тем большее количество информации содержится в принятом сообщении</a:t>
                </a: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545429"/>
              </a:xfrm>
              <a:prstGeom prst="rect">
                <a:avLst/>
              </a:prstGeom>
              <a:blipFill rotWithShape="0">
                <a:blip r:embed="rId2"/>
                <a:stretch>
                  <a:fillRect l="-897" t="-879" r="-897" b="-12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185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ансамбля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2973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029" y="1027139"/>
            <a:ext cx="9972432" cy="263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5866" y="3660924"/>
            <a:ext cx="5962510" cy="30118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28" t="37635" r="11164"/>
          <a:stretch/>
        </p:blipFill>
        <p:spPr>
          <a:xfrm>
            <a:off x="134911" y="4188590"/>
            <a:ext cx="5654021" cy="173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96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193" y="5056553"/>
            <a:ext cx="4085734" cy="17716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энтропия ансамбля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120919"/>
                <a:ext cx="10872788" cy="5699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5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Полученную величину К. Шеннон назвал энтропией и обозначил бук-вой Н, бит: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𝐻</m:t>
                      </m:r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𝑐𝑝</m:t>
                          </m:r>
                        </m:sub>
                      </m:sSub>
                      <m:r>
                        <a:rPr lang="en-US" sz="25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=−</m:t>
                      </m:r>
                      <m:nary>
                        <m:naryPr>
                          <m:chr m:val="∑"/>
                          <m:ctrlP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5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sup>
                        <m:e>
                          <m:sSub>
                            <m:sSubPr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n-US" sz="25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log</m:t>
                          </m:r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5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2500" b="0" dirty="0" smtClean="0">
                  <a:latin typeface="Comic Sans MS" panose="030F0702030302020204" pitchFamily="66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2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Энтропия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Н представляет собой логарифмическую меру беспорядочности состояния источника сообщений и характеризует степень неопределенности состояния этого источника. Н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равна среднему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количеству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информации, несомой произвольным исходом </a:t>
                </a:r>
                <a:r>
                  <a:rPr lang="ru-RU" sz="22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xi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т.е. является </a:t>
                </a:r>
                <a:r>
                  <a:rPr lang="ru-RU" sz="22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количественной </a:t>
                </a:r>
                <a:r>
                  <a:rPr lang="ru-RU" sz="22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мерой информации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22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Если все k различных состояний источника равновероятны,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то</a:t>
                </a:r>
                <a:endParaRPr lang="en-US" sz="22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,   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nary>
                        <m:naryPr>
                          <m:chr m:val="∑"/>
                          <m:ctrl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sup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∙</m:t>
                          </m:r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log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⁡(1/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22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огда энтропия </a:t>
                </a:r>
                <a:r>
                  <a:rPr lang="ru-RU" sz="22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максимальна.</a:t>
                </a:r>
                <a:endParaRPr lang="ru-RU" sz="22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120919"/>
                <a:ext cx="10872788" cy="5699509"/>
              </a:xfrm>
              <a:prstGeom prst="rect">
                <a:avLst/>
              </a:prstGeom>
              <a:blipFill rotWithShape="0">
                <a:blip r:embed="rId4"/>
                <a:stretch>
                  <a:fillRect l="-897" t="-856" r="-897" b="-7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76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2150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46"/>
          <a:stretch/>
        </p:blipFill>
        <p:spPr>
          <a:xfrm>
            <a:off x="0" y="18439"/>
            <a:ext cx="12192000" cy="683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24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473" y="-358932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объединения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0109" t="11149" r="22331" b="6537"/>
          <a:stretch/>
        </p:blipFill>
        <p:spPr>
          <a:xfrm>
            <a:off x="1915883" y="548195"/>
            <a:ext cx="8273143" cy="628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4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Энтропия объединения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38379" y="1312698"/>
            <a:ext cx="5597096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формула Байеса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161536" y="1289839"/>
            <a:ext cx="1461368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492554"/>
              </p:ext>
            </p:extLst>
          </p:nvPr>
        </p:nvGraphicFramePr>
        <p:xfrm>
          <a:off x="1006638" y="1312698"/>
          <a:ext cx="6153664" cy="502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Уравнение" r:id="rId3" imgW="3378200" imgH="279400" progId="Equation.3">
                  <p:embed/>
                </p:oleObj>
              </mc:Choice>
              <mc:Fallback>
                <p:oleObj name="Уравнение" r:id="rId3" imgW="3378200" imgH="279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38" y="1312698"/>
                        <a:ext cx="6153664" cy="5026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9226304"/>
              </p:ext>
            </p:extLst>
          </p:nvPr>
        </p:nvGraphicFramePr>
        <p:xfrm>
          <a:off x="1006638" y="2006279"/>
          <a:ext cx="4970662" cy="83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r:id="rId5" imgW="3225800" imgH="546100" progId="Equation.3">
                  <p:embed/>
                </p:oleObj>
              </mc:Choice>
              <mc:Fallback>
                <p:oleObj r:id="rId5" imgW="3225800" imgH="546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38" y="2006279"/>
                        <a:ext cx="4970662" cy="835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111440"/>
              </p:ext>
            </p:extLst>
          </p:nvPr>
        </p:nvGraphicFramePr>
        <p:xfrm>
          <a:off x="5466552" y="2022451"/>
          <a:ext cx="5367027" cy="822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r:id="rId7" imgW="3543300" imgH="546100" progId="Equation.3">
                  <p:embed/>
                </p:oleObj>
              </mc:Choice>
              <mc:Fallback>
                <p:oleObj r:id="rId7" imgW="3543300" imgH="546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6552" y="2022451"/>
                        <a:ext cx="5367027" cy="8223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006637" y="3742381"/>
            <a:ext cx="1396407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308156"/>
              </p:ext>
            </p:extLst>
          </p:nvPr>
        </p:nvGraphicFramePr>
        <p:xfrm>
          <a:off x="918324" y="2818467"/>
          <a:ext cx="7070349" cy="86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r:id="rId9" imgW="4432300" imgH="546100" progId="Equation.3">
                  <p:embed/>
                </p:oleObj>
              </mc:Choice>
              <mc:Fallback>
                <p:oleObj r:id="rId9" imgW="4432300" imgH="5461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8324" y="2818467"/>
                        <a:ext cx="7070349" cy="866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902716" y="4198877"/>
            <a:ext cx="6581959" cy="503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частная условная энтропия 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H(Y/x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38500" y="5886267"/>
            <a:ext cx="8882042" cy="915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условная энтропия ансамбля 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Y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 отношению к Х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или полная условная энтропия объединения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H(Y/X)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402365" y="2959236"/>
            <a:ext cx="4192735" cy="915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en-US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объединени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494661"/>
              </p:ext>
            </p:extLst>
          </p:nvPr>
        </p:nvGraphicFramePr>
        <p:xfrm>
          <a:off x="1006637" y="3963943"/>
          <a:ext cx="5478230" cy="983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1" name="Уравнение" r:id="rId11" imgW="2971800" imgH="533400" progId="Equation.3">
                  <p:embed/>
                </p:oleObj>
              </mc:Choice>
              <mc:Fallback>
                <p:oleObj name="Уравнение" r:id="rId11" imgW="2971800" imgH="5334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637" y="3963943"/>
                        <a:ext cx="5478230" cy="9832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8100954"/>
              </p:ext>
            </p:extLst>
          </p:nvPr>
        </p:nvGraphicFramePr>
        <p:xfrm>
          <a:off x="129355" y="5057167"/>
          <a:ext cx="4324143" cy="929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r:id="rId13" imgW="2438400" imgH="520700" progId="Equation.3">
                  <p:embed/>
                </p:oleObj>
              </mc:Choice>
              <mc:Fallback>
                <p:oleObj r:id="rId13" imgW="2438400" imgH="5207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355" y="5057167"/>
                        <a:ext cx="4324143" cy="9290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3365500" y="54783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70522"/>
              </p:ext>
            </p:extLst>
          </p:nvPr>
        </p:nvGraphicFramePr>
        <p:xfrm>
          <a:off x="4154365" y="5069867"/>
          <a:ext cx="5590388" cy="929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r:id="rId15" imgW="3263900" imgH="546100" progId="Equation.3">
                  <p:embed/>
                </p:oleObj>
              </mc:Choice>
              <mc:Fallback>
                <p:oleObj r:id="rId15" imgW="3263900" imgH="5461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4365" y="5069867"/>
                        <a:ext cx="5590388" cy="9290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-400690" y="2138640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(2.19)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-416034" y="5667601"/>
            <a:ext cx="1705263" cy="481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(2.21)</a:t>
            </a:r>
          </a:p>
        </p:txBody>
      </p:sp>
    </p:spTree>
    <p:extLst>
      <p:ext uri="{BB962C8B-B14F-4D97-AF65-F5344CB8AC3E}">
        <p14:creationId xmlns:p14="http://schemas.microsoft.com/office/powerpoint/2010/main" val="21408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858</TotalTime>
  <Words>481</Words>
  <Application>Microsoft Office PowerPoint</Application>
  <PresentationFormat>Широкоэкранный</PresentationFormat>
  <Paragraphs>73</Paragraphs>
  <Slides>14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Calibri</vt:lpstr>
      <vt:lpstr>Cambria Math</vt:lpstr>
      <vt:lpstr>Comic Sans MS</vt:lpstr>
      <vt:lpstr>Times New Roman</vt:lpstr>
      <vt:lpstr>Trebuchet MS</vt:lpstr>
      <vt:lpstr>Tw Cen MT</vt:lpstr>
      <vt:lpstr>Verdana</vt:lpstr>
      <vt:lpstr>Контур</vt:lpstr>
      <vt:lpstr>Microsoft Equation 3.0</vt:lpstr>
      <vt:lpstr>Microsoft Word Picture</vt:lpstr>
      <vt:lpstr>Теория передачи информации Тема2 Количественная оценка информации</vt:lpstr>
      <vt:lpstr>Количество информации</vt:lpstr>
      <vt:lpstr>Количество информации</vt:lpstr>
      <vt:lpstr>Количество и. при передаче</vt:lpstr>
      <vt:lpstr>энтропия ансамбля</vt:lpstr>
      <vt:lpstr>энтропия ансамбля</vt:lpstr>
      <vt:lpstr>Презентация PowerPoint</vt:lpstr>
      <vt:lpstr>Энтропия объединения</vt:lpstr>
      <vt:lpstr>Энтропия объединения</vt:lpstr>
      <vt:lpstr>Энтропия объединения</vt:lpstr>
      <vt:lpstr>Свойства энтропии</vt:lpstr>
      <vt:lpstr>Свойства энтропии</vt:lpstr>
      <vt:lpstr>Количество и. в общем случае</vt:lpstr>
      <vt:lpstr>Теория передачи информации Тема2 Количественная оценка информации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100</cp:revision>
  <dcterms:created xsi:type="dcterms:W3CDTF">2015-10-18T20:06:05Z</dcterms:created>
  <dcterms:modified xsi:type="dcterms:W3CDTF">2016-03-28T21:25:29Z</dcterms:modified>
</cp:coreProperties>
</file>