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notesMasterIdLst>
    <p:notesMasterId r:id="rId22"/>
  </p:notesMasterIdLst>
  <p:sldIdLst>
    <p:sldId id="256" r:id="rId2"/>
    <p:sldId id="275" r:id="rId3"/>
    <p:sldId id="291" r:id="rId4"/>
    <p:sldId id="302" r:id="rId5"/>
    <p:sldId id="303" r:id="rId6"/>
    <p:sldId id="305" r:id="rId7"/>
    <p:sldId id="289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01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4660"/>
  </p:normalViewPr>
  <p:slideViewPr>
    <p:cSldViewPr snapToGrid="0">
      <p:cViewPr varScale="1">
        <p:scale>
          <a:sx n="68" d="100"/>
          <a:sy n="68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352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C5EAF-E580-4B33-8AF9-F07ED3D4A736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42044-932E-4696-BF41-400D3935F3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291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1954BAFE-FF17-4B2D-94E6-F7C4761A6F4A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430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6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371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3023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375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623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1620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5433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549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90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415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930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978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72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494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327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241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4BAFE-FF17-4B2D-94E6-F7C4761A6F4A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540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6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23.wmf"/><Relationship Id="rId4" Type="http://schemas.openxmlformats.org/officeDocument/2006/relationships/oleObject" Target="../embeddings/oleObject7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004517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14657" y="0"/>
            <a:ext cx="5577343" cy="6010294"/>
          </a:xfrm>
          <a:solidFill>
            <a:schemeClr val="accent5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125000"/>
              </a:lnSpc>
            </a:pPr>
            <a:r>
              <a:rPr lang="ru-RU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Теория передачи информации</a:t>
            </a:r>
            <a:r>
              <a:rPr lang="en-US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/>
            </a:r>
            <a:br>
              <a:rPr lang="en-US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Тема </a:t>
            </a:r>
            <a:r>
              <a:rPr lang="en-US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информационные характеристики Дискретных</a:t>
            </a:r>
            <a:b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каналов связи</a:t>
            </a:r>
            <a:endParaRPr lang="ru-RU" sz="3700" b="1" i="1" u="sng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14656" y="6010294"/>
            <a:ext cx="5577343" cy="86177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ru-RU" sz="25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Захарьев Вадим Анатольевич</a:t>
            </a:r>
          </a:p>
          <a:p>
            <a:pPr algn="r"/>
            <a:r>
              <a:rPr lang="ru-RU" sz="2500" b="1" i="1" dirty="0">
                <a:solidFill>
                  <a:schemeClr val="bg1"/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lang="ru-RU" sz="25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ссистент кафедры СУ</a:t>
            </a:r>
            <a:endParaRPr lang="en-US" sz="2500" b="1" i="1" dirty="0">
              <a:solidFill>
                <a:schemeClr val="bg1"/>
              </a:solidFill>
              <a:latin typeface="Comic Sans MS" panose="030F0702030302020204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05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06647"/>
            <a:ext cx="12192000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информационная скорость передачи по ДКС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01540" y="867695"/>
                <a:ext cx="10872788" cy="59452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Информационная скорость —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это среднее количество И., которое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передаётся по каналу в единицу времени. Она зависит как от характеристик данного канала связи (объём алфавита используемых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символов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техническая скорость их передачи, статистические свойства помех в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линии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), так и от вероятностей поступающих на вход символов и их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статистической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взаимосвязи. </a:t>
                </a:r>
                <a:endParaRPr lang="ru-RU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Bef>
                    <a:spcPts val="500"/>
                  </a:spcBef>
                  <a:spcAft>
                    <a:spcPts val="500"/>
                  </a:spcAft>
                </a:pP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 известной скорости манипуляции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lit/>
                          </m:rP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скорость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передачи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И.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 каналу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определяется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из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выражения:</a:t>
                </a:r>
                <a:endParaRPr lang="en-US" sz="2800" b="0" i="1" dirty="0" smtClean="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ctr">
                  <a:lnSpc>
                    <a:spcPct val="107000"/>
                  </a:lnSpc>
                  <a:spcBef>
                    <a:spcPts val="500"/>
                  </a:spcBef>
                  <a:spcAft>
                    <a:spcPts val="5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𝜏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𝐼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𝑌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endParaRPr lang="en-US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Bef>
                    <a:spcPts val="500"/>
                  </a:spcBef>
                  <a:spcAft>
                    <a:spcPts val="500"/>
                  </a:spcAft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где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𝐼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𝑌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–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среднее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количество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информации,</a:t>
                </a: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переносимое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одним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символом</a:t>
                </a: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ru-RU" sz="28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540" y="867695"/>
                <a:ext cx="10872788" cy="5945217"/>
              </a:xfrm>
              <a:prstGeom prst="rect">
                <a:avLst/>
              </a:prstGeom>
              <a:blipFill rotWithShape="0">
                <a:blip r:embed="rId2"/>
                <a:stretch>
                  <a:fillRect l="-1121" t="-922" r="-1121" b="-14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Прямоугольник 8"/>
          <p:cNvSpPr/>
          <p:nvPr/>
        </p:nvSpPr>
        <p:spPr>
          <a:xfrm>
            <a:off x="10334527" y="5207891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(6.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8017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0" y="-220715"/>
            <a:ext cx="12192000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Пропускная способность </a:t>
            </a:r>
            <a:r>
              <a:rPr lang="ru-RU" dirty="0" smtClean="0">
                <a:latin typeface="Comic Sans MS" panose="030F0702030302020204" pitchFamily="66" charset="0"/>
              </a:rPr>
              <a:t>Д.К.С.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701540" y="867695"/>
                <a:ext cx="10872788" cy="56246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Пропускная способность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—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равна той максимальной скорости передачи информации по данному каналу, которой можно достигнуть при самых совершенных способах передачи и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приёма.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𝐶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𝑚𝑎𝑥</m:t>
                      </m:r>
                      <m:sSub>
                        <m:sSubPr>
                          <m:ctrlPr>
                            <a:rPr lang="en-US" sz="3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𝜏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max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⁡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𝐼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𝑌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ru-RU" sz="30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Пропускная способность канала и скорость передачи по каналу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измеряются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числом двоичных единиц информации в секунду (</a:t>
                </a:r>
                <a:r>
                  <a:rPr lang="ru-RU" sz="2800" dirty="0" err="1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дв.ед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.\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</a:t>
                </a:r>
                <a:r>
                  <a:rPr lang="en-US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или бит</a:t>
                </a:r>
                <a:r>
                  <a:rPr lang="en-US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\</a:t>
                </a: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 )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</a:t>
                </a:r>
                <a:endParaRPr lang="en-US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Для теории и практики важно выяснить, до какого предела и каким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путем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можно повысить скорость передачи информации по конкретному каналу связи, т.е. определить пропускную способность канала. </a:t>
                </a:r>
                <a:endParaRPr lang="ru-RU" sz="28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540" y="867695"/>
                <a:ext cx="10872788" cy="5624617"/>
              </a:xfrm>
              <a:prstGeom prst="rect">
                <a:avLst/>
              </a:prstGeom>
              <a:blipFill rotWithShape="0">
                <a:blip r:embed="rId2"/>
                <a:stretch>
                  <a:fillRect l="-1121" t="-975" r="-1121" b="-21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Прямоугольник 8"/>
          <p:cNvSpPr/>
          <p:nvPr/>
        </p:nvSpPr>
        <p:spPr>
          <a:xfrm>
            <a:off x="10193850" y="2703842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6.</a:t>
            </a:r>
            <a:r>
              <a:rPr lang="en-US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49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0" y="-220715"/>
            <a:ext cx="12192000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Пропускная способность </a:t>
            </a:r>
            <a:r>
              <a:rPr lang="ru-RU" dirty="0" smtClean="0">
                <a:latin typeface="Comic Sans MS" panose="030F0702030302020204" pitchFamily="66" charset="0"/>
              </a:rPr>
              <a:t>Д.К.С.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701540" y="867695"/>
                <a:ext cx="10872788" cy="56246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Пропускная способность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—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равна той максимальной скорости передачи информации по данному каналу, которой можно достигнуть при самых совершенных способах передачи и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приёма.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𝐶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𝑚𝑎𝑥</m:t>
                      </m:r>
                      <m:sSub>
                        <m:sSubPr>
                          <m:ctrlPr>
                            <a:rPr lang="en-US" sz="3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𝜏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max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⁡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𝐼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𝑌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ru-RU" sz="30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Пропускная способность канала и скорость передачи по каналу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измеряются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числом двоичных единиц информации в секунду (</a:t>
                </a:r>
                <a:r>
                  <a:rPr lang="ru-RU" sz="2800" dirty="0" err="1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дв.ед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.\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</a:t>
                </a:r>
                <a:r>
                  <a:rPr lang="en-US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или бит</a:t>
                </a:r>
                <a:r>
                  <a:rPr lang="en-US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\</a:t>
                </a: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 )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</a:t>
                </a:r>
                <a:endParaRPr lang="en-US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Для теории и практики важно выяснить, до какого предела и каким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путем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можно повысить скорость передачи информации по конкретному каналу связи, т.е. определить пропускную способность канала. </a:t>
                </a:r>
                <a:endParaRPr lang="ru-RU" sz="28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540" y="867695"/>
                <a:ext cx="10872788" cy="5624617"/>
              </a:xfrm>
              <a:prstGeom prst="rect">
                <a:avLst/>
              </a:prstGeom>
              <a:blipFill rotWithShape="0">
                <a:blip r:embed="rId2"/>
                <a:stretch>
                  <a:fillRect l="-1121" t="-975" r="-1121" b="-21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Прямоугольник 8"/>
          <p:cNvSpPr/>
          <p:nvPr/>
        </p:nvSpPr>
        <p:spPr>
          <a:xfrm>
            <a:off x="10193850" y="2703842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6.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85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0" y="-220715"/>
            <a:ext cx="12192000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ЭНТРОПИЧ СООБЩЕНИЯ и источника С.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701540" y="952103"/>
                <a:ext cx="10872788" cy="56246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Пусть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источник информации выдаёт дискретные сообщения </a:t>
                </a:r>
                <a14:m>
                  <m:oMath xmlns:m="http://schemas.openxmlformats.org/officeDocument/2006/math"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𝑍</m:t>
                    </m:r>
                  </m:oMath>
                </a14:m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</a:t>
                </a:r>
                <a:endParaRPr lang="ru-RU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 indent="-4572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 помощью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кодирующего устройства каждое сообщение превращается в код.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Множество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символов кода обозначим через </a:t>
                </a:r>
                <a14:m>
                  <m:oMath xmlns:m="http://schemas.openxmlformats.org/officeDocument/2006/math"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</m:oMath>
                </a14:m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</a:t>
                </a:r>
                <a:endParaRPr lang="ru-RU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 indent="-4572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8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Если </a:t>
                </a:r>
                <a:r>
                  <a:rPr lang="ru-RU" sz="2800" b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исследуется канал связи, то можно не обращаться к источнику информации, а рассматривать лишь </a:t>
                </a:r>
                <a:r>
                  <a:rPr lang="ru-RU" sz="28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источник </a:t>
                </a:r>
                <a:r>
                  <a:rPr lang="ru-RU" sz="2800" b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символов (кодирующее устройство).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endParaRPr lang="ru-RU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 indent="-4572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Тогда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возникает необходимость связать свойства источника и отправителя. </a:t>
                </a:r>
                <a:endParaRPr lang="ru-RU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 indent="-4572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Эта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связь возможна через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определение </a:t>
                </a:r>
                <a:r>
                  <a:rPr lang="ru-RU" sz="28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энтропии сообщения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и </a:t>
                </a:r>
                <a:r>
                  <a:rPr lang="ru-RU" sz="28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энтропии источника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</a:t>
                </a:r>
                <a:endParaRPr lang="ru-RU" sz="28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540" y="952103"/>
                <a:ext cx="10872788" cy="5624617"/>
              </a:xfrm>
              <a:prstGeom prst="rect">
                <a:avLst/>
              </a:prstGeom>
              <a:blipFill rotWithShape="0">
                <a:blip r:embed="rId2"/>
                <a:stretch>
                  <a:fillRect l="-1009" t="-975" r="-1121" b="-16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688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0" y="-220715"/>
            <a:ext cx="12192000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ЭНТРОПИЧ </a:t>
            </a:r>
            <a:r>
              <a:rPr lang="ru-RU" dirty="0">
                <a:latin typeface="Comic Sans MS" panose="030F0702030302020204" pitchFamily="66" charset="0"/>
              </a:rPr>
              <a:t>СООБЩЕНИЯ и источника С.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1540" y="952103"/>
            <a:ext cx="10872788" cy="516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	Под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энтропией сообщения будем понимать количество информации, содержащееся в любом усреднённом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сообщении.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	Соответственно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энтропия источника, или количество информации,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содержащееся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одном символе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сообщения.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8708550"/>
              </p:ext>
            </p:extLst>
          </p:nvPr>
        </p:nvGraphicFramePr>
        <p:xfrm>
          <a:off x="2447777" y="2293033"/>
          <a:ext cx="7521444" cy="11113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1" name="Уравнение" r:id="rId3" imgW="3225800" imgH="469900" progId="Equation.3">
                  <p:embed/>
                </p:oleObj>
              </mc:Choice>
              <mc:Fallback>
                <p:oleObj name="Уравнение" r:id="rId3" imgW="3225800" imgH="4699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7777" y="2293033"/>
                        <a:ext cx="7521444" cy="11113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533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193850" y="2703842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6.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7367896"/>
              </p:ext>
            </p:extLst>
          </p:nvPr>
        </p:nvGraphicFramePr>
        <p:xfrm>
          <a:off x="2475913" y="4994030"/>
          <a:ext cx="7656184" cy="107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2" name="Уравнение" r:id="rId5" imgW="3314700" imgH="469900" progId="Equation.3">
                  <p:embed/>
                </p:oleObj>
              </mc:Choice>
              <mc:Fallback>
                <p:oleObj name="Уравнение" r:id="rId5" imgW="3314700" imgH="4699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5913" y="4994030"/>
                        <a:ext cx="7656184" cy="10794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5143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184210" y="5264854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6.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25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0" y="-220715"/>
            <a:ext cx="12192000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ЭНТРОПИЧ </a:t>
            </a:r>
            <a:r>
              <a:rPr lang="ru-RU" dirty="0">
                <a:latin typeface="Comic Sans MS" panose="030F0702030302020204" pitchFamily="66" charset="0"/>
              </a:rPr>
              <a:t>СООБЩЕНИЯ и источника С.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701540" y="811425"/>
                <a:ext cx="10872788" cy="60198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</a:t>
                </a:r>
                <a:r>
                  <a:rPr lang="ru-RU" sz="28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Пример</a:t>
                </a:r>
                <a:r>
                  <a:rPr lang="ru-RU" sz="2800" b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Пусть передаётся четыре равновероятных сообщения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двоичным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не избыточным кодом. Сообщения отображаются кодом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00,01,10,11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Найдём энтропию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сообщения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 источника:</a:t>
                </a: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8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</a:t>
                </a: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Из примера видно, что каждый символ несёт одну двоичную единицу информации.</a:t>
                </a: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Разделим </a:t>
                </a:r>
                <a14:m>
                  <m:oMath xmlns:m="http://schemas.openxmlformats.org/officeDocument/2006/math"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𝐻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𝑍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на </a:t>
                </a:r>
                <a14:m>
                  <m:oMath xmlns:m="http://schemas.openxmlformats.org/officeDocument/2006/math"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𝐻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и получим число элементов в коде, т.е. </a:t>
                </a:r>
                <a14:m>
                  <m:oMath xmlns:m="http://schemas.openxmlformats.org/officeDocument/2006/math"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𝐻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𝑍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)/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𝐻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 = 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Если данное условие соблюдается, то код называется </a:t>
                </a:r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оптимальным</a:t>
                </a:r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в противном случае в коде возникает избыточность, и он </a:t>
                </a:r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становится </a:t>
                </a:r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неоптимальным для канала без шума. </a:t>
                </a:r>
                <a:r>
                  <a:rPr lang="ru-RU" sz="2400" b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Для получения оптимального кода необходимо, чтобы символы в нём встречались с равной вероятностью</a:t>
                </a:r>
                <a:r>
                  <a:rPr lang="ru-RU" sz="24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ru-RU" sz="2800" b="1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540" y="811425"/>
                <a:ext cx="10872788" cy="6019853"/>
              </a:xfrm>
              <a:prstGeom prst="rect">
                <a:avLst/>
              </a:prstGeom>
              <a:blipFill rotWithShape="0">
                <a:blip r:embed="rId3"/>
                <a:stretch>
                  <a:fillRect l="-1121" t="-911" r="-1121" b="-10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533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5143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9147982"/>
              </p:ext>
            </p:extLst>
          </p:nvPr>
        </p:nvGraphicFramePr>
        <p:xfrm>
          <a:off x="534571" y="2663439"/>
          <a:ext cx="4803496" cy="9097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1" name="Уравнение" r:id="rId4" imgW="2336800" imgH="431800" progId="Equation.3">
                  <p:embed/>
                </p:oleObj>
              </mc:Choice>
              <mc:Fallback>
                <p:oleObj name="Уравнение" r:id="rId4" imgW="2336800" imgH="431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571" y="2663439"/>
                        <a:ext cx="4803496" cy="9097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4762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0139666"/>
              </p:ext>
            </p:extLst>
          </p:nvPr>
        </p:nvGraphicFramePr>
        <p:xfrm>
          <a:off x="6137934" y="2663440"/>
          <a:ext cx="4974132" cy="9158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2" name="Уравнение" r:id="rId6" imgW="2336800" imgH="431800" progId="Equation.3">
                  <p:embed/>
                </p:oleObj>
              </mc:Choice>
              <mc:Fallback>
                <p:oleObj name="Уравнение" r:id="rId6" imgW="2336800" imgH="431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7934" y="2663440"/>
                        <a:ext cx="4974132" cy="9158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4857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32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0" y="-220715"/>
            <a:ext cx="12192000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Дискретный канал без помех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701540" y="811425"/>
                <a:ext cx="10872788" cy="53612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</a:t>
                </a:r>
                <a:r>
                  <a:rPr lang="ru-RU" sz="28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Д.К.С без помех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— это </a:t>
                </a:r>
                <a:r>
                  <a:rPr lang="ru-RU" sz="2800" dirty="0" err="1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д.к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связи в котором уровень помех настолько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мал, что вероятность искажения практически равна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нулю. Можно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считать, что все сигналы передаются не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искажёнными. Тогда,</a:t>
                </a:r>
              </a:p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𝑌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𝑋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𝑋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𝑌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𝐻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𝑋</m:t>
                          </m:r>
                        </m:e>
                      </m:d>
                    </m:oMath>
                  </m:oMathPara>
                </a14:m>
                <a:endParaRPr lang="ru-RU" sz="2800" b="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а максимальное значение </a:t>
                </a:r>
                <a:endParaRPr lang="en-US" sz="2400" b="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max</m:t>
                          </m:r>
                        </m:fName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𝐼</m:t>
                          </m:r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𝑋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𝑌</m:t>
                              </m:r>
                            </m:e>
                          </m:d>
                        </m:e>
                      </m:func>
                      <m:r>
                        <a:rPr lang="en-US" sz="28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𝑋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ru-RU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максимальная энтропия источника сигналов, получающаяся при </a:t>
                </a:r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равномерном </a:t>
                </a:r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распределении вероятностей символов </a:t>
                </a:r>
                <a:endParaRPr lang="en-US" sz="24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=…=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=1/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=</a:t>
                </a: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&gt;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    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</m:t>
                        </m:r>
                      </m:sub>
                    </m:sSub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𝑋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unc>
                      <m:func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800" b="0" i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log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fName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</m:t>
                        </m:r>
                      </m:e>
                    </m:func>
                  </m:oMath>
                </a14:m>
                <a:endParaRPr lang="ru-RU" sz="28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</a:t>
                </a:r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Следовательно, пропускная способность дискретного канала без помех в единицах информации за единицу времени равна</a:t>
                </a:r>
                <a:endParaRPr lang="ru-RU" sz="24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540" y="811425"/>
                <a:ext cx="10872788" cy="5361211"/>
              </a:xfrm>
              <a:prstGeom prst="rect">
                <a:avLst/>
              </a:prstGeom>
              <a:blipFill rotWithShape="0">
                <a:blip r:embed="rId3"/>
                <a:stretch>
                  <a:fillRect l="-1121" t="-1023" r="-1121" b="-12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533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5143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4762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4857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6035720"/>
              </p:ext>
            </p:extLst>
          </p:nvPr>
        </p:nvGraphicFramePr>
        <p:xfrm>
          <a:off x="5303520" y="6193485"/>
          <a:ext cx="1992328" cy="502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4" name="Уравнение" r:id="rId4" imgW="1015559" imgH="253890" progId="Equation.3">
                  <p:embed/>
                </p:oleObj>
              </mc:Choice>
              <mc:Fallback>
                <p:oleObj name="Уравнение" r:id="rId4" imgW="1015559" imgH="25389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3520" y="6193485"/>
                        <a:ext cx="1992328" cy="5027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10095376" y="2549098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6.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162332" y="3474474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6.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176399" y="6241629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6.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0176398" y="4743891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6.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8-9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64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0" y="-220715"/>
            <a:ext cx="12192000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Теорема шеннона о кодировании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701540" y="895833"/>
                <a:ext cx="10872788" cy="51635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Шенноном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сформулирована основная теорема о кодировании, которая утверждает, что если источник информации имеет энтропию </a:t>
                </a:r>
                <a14:m>
                  <m:oMath xmlns:m="http://schemas.openxmlformats.org/officeDocument/2006/math"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𝐻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𝑍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единиц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информации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на символ сообщения, а канал связи обладает пропускной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способностью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𝐶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единиц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информации в единицу времени,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то: </a:t>
                </a:r>
                <a:endParaRPr lang="en-US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</a:t>
                </a:r>
                <a:endParaRPr lang="ru-RU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en-US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</a:t>
                </a:r>
                <a:r>
                  <a:rPr lang="ru-RU" sz="2800" i="1" dirty="0" err="1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уществует</a:t>
                </a:r>
                <a:r>
                  <a:rPr lang="en-US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такой </a:t>
                </a:r>
                <a:r>
                  <a:rPr lang="ru-RU" sz="28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метод </a:t>
                </a:r>
                <a:r>
                  <a:rPr lang="ru-RU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кодирования, который при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𝑍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𝐶</m:t>
                    </m:r>
                  </m:oMath>
                </a14:m>
                <a:r>
                  <a:rPr lang="ru-RU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позволяет передать </a:t>
                </a:r>
                <a:r>
                  <a:rPr lang="ru-RU" sz="28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всю информацию, вырабатываемую источником, а </a:t>
                </a:r>
                <a:r>
                  <a:rPr lang="ru-RU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𝑍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𝐶</m:t>
                    </m:r>
                  </m:oMath>
                </a14:m>
                <a:r>
                  <a:rPr lang="ru-RU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такого </a:t>
                </a:r>
                <a:r>
                  <a:rPr lang="ru-RU" sz="28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метода не существует, </a:t>
                </a:r>
                <a:r>
                  <a:rPr lang="ru-RU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где</a:t>
                </a:r>
                <a:r>
                  <a:rPr lang="en-US" sz="28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𝑍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𝐻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𝑍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– </a:t>
                </a:r>
                <a:r>
                  <a:rPr lang="ru-RU" sz="28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поток </a:t>
                </a:r>
                <a:r>
                  <a:rPr lang="ru-RU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информации</a:t>
                </a:r>
                <a:r>
                  <a:rPr lang="en-US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(</a:t>
                </a:r>
                <a:r>
                  <a:rPr lang="ru-RU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производительность источника</a:t>
                </a:r>
                <a:r>
                  <a:rPr lang="en-US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ru-RU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ru-RU" sz="2400" i="1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540" y="895833"/>
                <a:ext cx="10872788" cy="5163593"/>
              </a:xfrm>
              <a:prstGeom prst="rect">
                <a:avLst/>
              </a:prstGeom>
              <a:blipFill rotWithShape="0">
                <a:blip r:embed="rId2"/>
                <a:stretch>
                  <a:fillRect l="-1121" t="-1181" r="-1121" b="-18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533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5143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4762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4857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18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0" y="-220715"/>
            <a:ext cx="12192000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Теорема шеннона о кодировании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701540" y="895833"/>
                <a:ext cx="10872788" cy="51635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Шенноном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сформулирована основная теорема о кодировании, которая утверждает, что если источник информации имеет энтропию </a:t>
                </a:r>
                <a14:m>
                  <m:oMath xmlns:m="http://schemas.openxmlformats.org/officeDocument/2006/math"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𝐻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𝑍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единиц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информации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на символ сообщения, а канал связи обладает пропускной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способностью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𝐶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единиц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информации в единицу времени,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то: </a:t>
                </a:r>
                <a:endParaRPr lang="en-US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</a:t>
                </a:r>
                <a:endParaRPr lang="ru-RU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en-US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</a:t>
                </a:r>
                <a:r>
                  <a:rPr lang="ru-RU" sz="2800" i="1" dirty="0" err="1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уществует</a:t>
                </a:r>
                <a:r>
                  <a:rPr lang="en-US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такой </a:t>
                </a:r>
                <a:r>
                  <a:rPr lang="ru-RU" sz="28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метод </a:t>
                </a:r>
                <a:r>
                  <a:rPr lang="ru-RU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кодирования, который при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𝑍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𝐶</m:t>
                    </m:r>
                  </m:oMath>
                </a14:m>
                <a:r>
                  <a:rPr lang="ru-RU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позволяет передать </a:t>
                </a:r>
                <a:r>
                  <a:rPr lang="ru-RU" sz="28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всю информацию, вырабатываемую источником, а </a:t>
                </a:r>
                <a:r>
                  <a:rPr lang="ru-RU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𝑍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𝐶</m:t>
                    </m:r>
                  </m:oMath>
                </a14:m>
                <a:r>
                  <a:rPr lang="ru-RU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такого </a:t>
                </a:r>
                <a:r>
                  <a:rPr lang="ru-RU" sz="28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метода не существует, </a:t>
                </a:r>
                <a:r>
                  <a:rPr lang="ru-RU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где</a:t>
                </a:r>
                <a:r>
                  <a:rPr lang="en-US" sz="28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𝑍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𝐻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𝑍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– </a:t>
                </a:r>
                <a:r>
                  <a:rPr lang="ru-RU" sz="28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поток </a:t>
                </a:r>
                <a:r>
                  <a:rPr lang="ru-RU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информации</a:t>
                </a:r>
                <a:r>
                  <a:rPr lang="en-US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(</a:t>
                </a:r>
                <a:r>
                  <a:rPr lang="ru-RU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производительность источника</a:t>
                </a:r>
                <a:r>
                  <a:rPr lang="en-US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ru-RU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ru-RU" sz="2400" i="1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540" y="895833"/>
                <a:ext cx="10872788" cy="5163593"/>
              </a:xfrm>
              <a:prstGeom prst="rect">
                <a:avLst/>
              </a:prstGeom>
              <a:blipFill rotWithShape="0">
                <a:blip r:embed="rId2"/>
                <a:stretch>
                  <a:fillRect l="-1121" t="-1181" r="-1121" b="-18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533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5143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4762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4857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91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0" y="-220715"/>
            <a:ext cx="12192000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Дискретный канал с помехами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701540" y="895833"/>
                <a:ext cx="10872788" cy="75983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</a:t>
                </a:r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Дискретный канал с помехами характеризуется условными вероятностями </a:t>
                </a:r>
                <a14:m>
                  <m:oMath xmlns:m="http://schemas.openxmlformats.org/officeDocument/2006/math"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ru-RU" sz="2400" i="1" dirty="0" err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𝑦𝑗</m:t>
                    </m:r>
                    <m:r>
                      <a:rPr lang="ru-RU" sz="2400" i="1" dirty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ru-RU" sz="2400" i="1" dirty="0" err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𝑥𝑖</m:t>
                    </m:r>
                    <m:r>
                      <a:rPr lang="ru-RU" sz="2400" i="1" dirty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того, что будет принят сигнал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0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ru-RU" sz="2400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если передан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0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ru-RU" sz="2400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т.е. </a:t>
                </a:r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матрицей</a:t>
                </a: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</a:t>
                </a: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 </a:t>
                </a:r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отсутствии помех </a:t>
                </a:r>
                <a14:m>
                  <m:oMath xmlns:m="http://schemas.openxmlformats.org/officeDocument/2006/math"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ru-RU" sz="2400" b="0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 dirty="0" err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ru-RU" sz="2400" i="1" dirty="0" err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𝑗</m:t>
                        </m:r>
                      </m:sub>
                    </m:sSub>
                    <m:r>
                      <a:rPr lang="ru-RU" sz="2400" i="1" dirty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ru-RU" sz="2400" b="0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400" i="1" dirty="0" err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ru-RU" sz="2400" i="1" dirty="0" err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ru-RU" sz="2400" i="1" dirty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при </a:t>
                </a:r>
                <a14:m>
                  <m:oMath xmlns:m="http://schemas.openxmlformats.org/officeDocument/2006/math"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𝑗</m:t>
                    </m:r>
                    <m:r>
                      <a:rPr lang="ru-RU" sz="2400" b="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≠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 </m:t>
                    </m:r>
                    <m:r>
                      <a:rPr lang="ru-RU" sz="2400" i="1" dirty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𝑖</m:t>
                    </m:r>
                  </m:oMath>
                </a14:m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равны 0 и при </a:t>
                </a:r>
                <a14:m>
                  <m:oMath xmlns:m="http://schemas.openxmlformats.org/officeDocument/2006/math"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𝑗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= </m:t>
                    </m:r>
                    <m:r>
                      <a:rPr lang="ru-RU" sz="24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𝑖</m:t>
                    </m:r>
                  </m:oMath>
                </a14:m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равны 1</a:t>
                </a:r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en-US" sz="24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Среднее количество информации на символ, получаемое при приёме одного элементарного сигнала равно:</a:t>
                </a:r>
              </a:p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   </a:t>
                </a:r>
                <a14:m>
                  <m:oMath xmlns:m="http://schemas.openxmlformats.org/officeDocument/2006/math"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𝐼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𝑌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 = 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𝐻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𝑌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 – 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𝐻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𝑌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).</m:t>
                    </m:r>
                  </m:oMath>
                </a14:m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		</a:t>
                </a: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 случае независимости отдельных символов сигнала энтропия на вы-ходе линии</a:t>
                </a: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8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8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400" i="1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540" y="895833"/>
                <a:ext cx="10872788" cy="7598362"/>
              </a:xfrm>
              <a:prstGeom prst="rect">
                <a:avLst/>
              </a:prstGeom>
              <a:blipFill rotWithShape="0">
                <a:blip r:embed="rId3"/>
                <a:stretch>
                  <a:fillRect l="-841" r="-8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533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5143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4762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4857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7452166"/>
              </p:ext>
            </p:extLst>
          </p:nvPr>
        </p:nvGraphicFramePr>
        <p:xfrm>
          <a:off x="3784208" y="1954820"/>
          <a:ext cx="5000352" cy="15615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3" name="Уравнение" r:id="rId4" imgW="2908300" imgH="850900" progId="Equation.3">
                  <p:embed/>
                </p:oleObj>
              </mc:Choice>
              <mc:Fallback>
                <p:oleObj name="Уравнение" r:id="rId4" imgW="2908300" imgH="8509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4208" y="1954820"/>
                        <a:ext cx="5000352" cy="15615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8477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3683987"/>
              </p:ext>
            </p:extLst>
          </p:nvPr>
        </p:nvGraphicFramePr>
        <p:xfrm>
          <a:off x="3219156" y="5828713"/>
          <a:ext cx="4198380" cy="9730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4" name="Уравнение" r:id="rId6" imgW="2197100" imgH="508000" progId="Equation.3">
                  <p:embed/>
                </p:oleObj>
              </mc:Choice>
              <mc:Fallback>
                <p:oleObj name="Уравнение" r:id="rId6" imgW="2197100" imgH="5080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9156" y="5828713"/>
                        <a:ext cx="4198380" cy="9730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52400" y="6667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20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дискретный канал связи. (ДКС)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43743" y="1092783"/>
                <a:ext cx="10872788" cy="58007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Дискретный канал связи (ДКС)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– это 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совокупность средств (ПД+ЛС+ПР),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предназначенных для передачи дискретных сигналов. </a:t>
                </a:r>
                <a:endParaRPr lang="en-US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Модель системы передачи с дискретным каналом: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Источник создаёт сообщения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𝑍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,…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𝑁</m:t>
                            </m:r>
                          </m:sub>
                        </m:sSub>
                      </m:e>
                    </m:d>
                  </m:oMath>
                </a14:m>
                <a:endParaRPr lang="en-US" sz="2400" b="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Кодер преобразует в п. </a:t>
                </a:r>
                <a:r>
                  <a:rPr lang="ru-RU" sz="2400" dirty="0" err="1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симовлов</a:t>
                </a:r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𝑀</m:t>
                            </m:r>
                          </m:sub>
                        </m:sSub>
                      </m:e>
                    </m:d>
                    <m:r>
                      <a:rPr lang="ru-RU" sz="24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</m:t>
                    </m:r>
                    <m:d>
                      <m:dPr>
                        <m:begChr m:val="|"/>
                        <m:endChr m:val="|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X</m:t>
                        </m:r>
                      </m:e>
                    </m:d>
                    <m:r>
                      <a:rPr lang="en-US" sz="24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&lt;|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Z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|</m:t>
                    </m:r>
                  </m:oMath>
                </a14:m>
                <a:endParaRPr lang="en-US" sz="2400" b="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Модулятор в соответствие каждой п. ставиться сложный сигнал, ч</a:t>
                </a:r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</a:t>
                </a:r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сло которых конечно</a:t>
                </a:r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Они различаются числом, составом и взаимным расположением элементарных сигналов</a:t>
                </a:r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Помехи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𝐸</m:t>
                    </m:r>
                  </m:oMath>
                </a14:m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имеют случайный характер и подчиняются статистическим законам. </a:t>
                </a:r>
                <a:endParaRPr lang="en-US" sz="24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be-BY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 </a:t>
                </a:r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демодуляторе сигналы </a:t>
                </a:r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преобразуются в </a:t>
                </a:r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п. символов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𝑌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𝑀</m:t>
                            </m:r>
                          </m:sub>
                        </m:sSub>
                      </m:e>
                    </m:d>
                    <m:r>
                      <a:rPr lang="en-US" sz="24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US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Декодер выполняет обратные кодированию операции</a:t>
                </a:r>
                <a:r>
                  <a:rPr lang="en-US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𝑉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. 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𝑁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US" sz="24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43" y="1092783"/>
                <a:ext cx="10872788" cy="5800755"/>
              </a:xfrm>
              <a:prstGeom prst="rect">
                <a:avLst/>
              </a:prstGeom>
              <a:blipFill rotWithShape="0">
                <a:blip r:embed="rId2"/>
                <a:stretch>
                  <a:fillRect l="-1121" t="-945" r="-11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014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004517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14657" y="0"/>
            <a:ext cx="5577343" cy="6010294"/>
          </a:xfrm>
          <a:solidFill>
            <a:schemeClr val="accent5">
              <a:lumMod val="50000"/>
            </a:schemeClr>
          </a:solidFill>
        </p:spPr>
        <p:txBody>
          <a:bodyPr>
            <a:normAutofit fontScale="90000"/>
          </a:bodyPr>
          <a:lstStyle/>
          <a:p>
            <a:pPr algn="ctr">
              <a:lnSpc>
                <a:spcPct val="125000"/>
              </a:lnSpc>
            </a:pPr>
            <a:r>
              <a:rPr lang="ru-RU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Теория передачи информации</a:t>
            </a:r>
            <a:r>
              <a:rPr lang="en-US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/>
            </a:r>
            <a:br>
              <a:rPr lang="en-US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Тема </a:t>
            </a:r>
            <a:r>
              <a:rPr lang="en-US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информационные характеристики Дискретных</a:t>
            </a:r>
            <a:b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каналов связи</a:t>
            </a:r>
            <a:endParaRPr lang="ru-RU" sz="3700" b="1" i="1" u="sng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14656" y="6010294"/>
            <a:ext cx="5577343" cy="86177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ru-RU" sz="25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Захарьев Вадим Анатольевич</a:t>
            </a:r>
          </a:p>
          <a:p>
            <a:pPr algn="r"/>
            <a:r>
              <a:rPr lang="ru-RU" sz="2500" b="1" i="1" dirty="0">
                <a:solidFill>
                  <a:schemeClr val="bg1"/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lang="ru-RU" sz="25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ссистент кафедры СУ</a:t>
            </a:r>
            <a:endParaRPr lang="en-US" sz="2500" b="1" i="1" dirty="0">
              <a:solidFill>
                <a:schemeClr val="bg1"/>
              </a:solidFill>
              <a:latin typeface="Comic Sans MS" panose="030F0702030302020204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83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дискретный канал связи. (ДКС)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78" b="11262"/>
          <a:stretch/>
        </p:blipFill>
        <p:spPr>
          <a:xfrm>
            <a:off x="84407" y="914398"/>
            <a:ext cx="12027877" cy="5873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36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136306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дискретный канал связи. (ДКС)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43743" y="980239"/>
                <a:ext cx="10872788" cy="5864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 </a:t>
                </a:r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математической точки зрения дискретный канал можно определить алфавитом единичных элементов на его входе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|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=1,2,…,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en-US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 выходе</a:t>
                </a:r>
                <a:r>
                  <a:rPr lang="en-US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𝑗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|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𝑗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=1,2,…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</a:t>
                </a:r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а также вероятностями перехода единичного элемента </a:t>
                </a:r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одного </a:t>
                </a:r>
                <a:r>
                  <a:rPr lang="ru-RU" sz="24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вида (передаваемого) в элемент того же вида или другого вида в пункте </a:t>
                </a:r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приёма</a:t>
                </a:r>
                <a:r>
                  <a:rPr lang="en-US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type m:val="skw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𝑗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sz="24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24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</a:t>
                </a:r>
                <a:endParaRPr lang="en-US" sz="24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 indent="-4572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Если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 передаче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𝑖</m:t>
                    </m:r>
                  </m:oMath>
                </a14:m>
                <a:r>
                  <a:rPr lang="ru-RU" sz="28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-</a:t>
                </a:r>
                <a:r>
                  <a:rPr lang="ru-RU" sz="28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го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единичного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элемента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принят элемент такого же вида (</a:t>
                </a:r>
                <a14:m>
                  <m:oMath xmlns:m="http://schemas.openxmlformats.org/officeDocument/2006/math"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= 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𝑗</m:t>
                    </m:r>
                  </m:oMath>
                </a14:m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), то считается, </a:t>
                </a:r>
                <a:r>
                  <a:rPr lang="ru-RU" sz="2800" b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что ошибки </a:t>
                </a:r>
                <a:r>
                  <a:rPr lang="ru-RU" sz="28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нет</a:t>
                </a:r>
                <a:r>
                  <a:rPr lang="en-US" sz="28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ru-RU" sz="2800" b="1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 indent="-4572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Если при передаче </a:t>
                </a:r>
                <a14:m>
                  <m:oMath xmlns:m="http://schemas.openxmlformats.org/officeDocument/2006/math"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𝑖</m:t>
                    </m:r>
                  </m:oMath>
                </a14:m>
                <a:r>
                  <a:rPr lang="ru-RU" sz="28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-</a:t>
                </a:r>
                <a:r>
                  <a:rPr lang="ru-RU" sz="2800" i="1" dirty="0" err="1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го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элемента принят элемент нового вида, который не предусмотрен алфавитом,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например, </a:t>
                </a:r>
                <a14:m>
                  <m:oMath xmlns:m="http://schemas.openxmlformats.org/officeDocument/2006/math"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= 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ru-RU" sz="28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+1</m:t>
                    </m:r>
                  </m:oMath>
                </a14:m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), то его можно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использовать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для стирания принятого знака. При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≠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𝑗</m:t>
                    </m:r>
                  </m:oMath>
                </a14:m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и</a:t>
                </a: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𝑖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+1</m:t>
                    </m:r>
                  </m:oMath>
                </a14:m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считают, что про-изошла ошибка.</a:t>
                </a:r>
                <a:endParaRPr lang="en-US" sz="28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43" y="980239"/>
                <a:ext cx="10872788" cy="5864106"/>
              </a:xfrm>
              <a:prstGeom prst="rect">
                <a:avLst/>
              </a:prstGeom>
              <a:blipFill rotWithShape="0">
                <a:blip r:embed="rId2"/>
                <a:stretch>
                  <a:fillRect l="-1009" t="-728" r="-1121" b="-21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996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276983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err="1" smtClean="0">
                <a:latin typeface="Comic Sans MS" panose="030F0702030302020204" pitchFamily="66" charset="0"/>
              </a:rPr>
              <a:t>МодЕЛИ</a:t>
            </a:r>
            <a:r>
              <a:rPr lang="ru-RU" dirty="0" smtClean="0">
                <a:latin typeface="Comic Sans MS" panose="030F0702030302020204" pitchFamily="66" charset="0"/>
              </a:rPr>
              <a:t> </a:t>
            </a:r>
            <a:r>
              <a:rPr lang="ru-RU" dirty="0" err="1" smtClean="0">
                <a:latin typeface="Comic Sans MS" panose="030F0702030302020204" pitchFamily="66" charset="0"/>
              </a:rPr>
              <a:t>БинарнОГО</a:t>
            </a:r>
            <a:r>
              <a:rPr lang="ru-RU" dirty="0" smtClean="0">
                <a:latin typeface="Comic Sans MS" panose="030F0702030302020204" pitchFamily="66" charset="0"/>
              </a:rPr>
              <a:t> </a:t>
            </a:r>
            <a:r>
              <a:rPr lang="ru-RU" dirty="0" err="1" smtClean="0">
                <a:latin typeface="Comic Sans MS" panose="030F0702030302020204" pitchFamily="66" charset="0"/>
              </a:rPr>
              <a:t>стирающЕГО</a:t>
            </a:r>
            <a:r>
              <a:rPr lang="ru-RU" dirty="0" smtClean="0">
                <a:latin typeface="Comic Sans MS" panose="030F0702030302020204" pitchFamily="66" charset="0"/>
              </a:rPr>
              <a:t> к.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1987" t="26979" r="18950" b="16726"/>
          <a:stretch/>
        </p:blipFill>
        <p:spPr>
          <a:xfrm>
            <a:off x="84406" y="866886"/>
            <a:ext cx="5824025" cy="405198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22971" t="27373" r="19900" b="11302"/>
          <a:stretch/>
        </p:blipFill>
        <p:spPr>
          <a:xfrm>
            <a:off x="6005963" y="2276307"/>
            <a:ext cx="6105378" cy="437505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3838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248850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err="1" smtClean="0">
                <a:latin typeface="Comic Sans MS" panose="030F0702030302020204" pitchFamily="66" charset="0"/>
              </a:rPr>
              <a:t>ВиДЫ</a:t>
            </a:r>
            <a:r>
              <a:rPr lang="ru-RU" dirty="0" smtClean="0">
                <a:latin typeface="Comic Sans MS" panose="030F0702030302020204" pitchFamily="66" charset="0"/>
              </a:rPr>
              <a:t> </a:t>
            </a:r>
            <a:r>
              <a:rPr lang="ru-RU" dirty="0" err="1" smtClean="0">
                <a:latin typeface="Comic Sans MS" panose="030F0702030302020204" pitchFamily="66" charset="0"/>
              </a:rPr>
              <a:t>дискретнЫХ</a:t>
            </a:r>
            <a:r>
              <a:rPr lang="ru-RU" dirty="0" smtClean="0">
                <a:latin typeface="Comic Sans MS" panose="030F0702030302020204" pitchFamily="66" charset="0"/>
              </a:rPr>
              <a:t> каналов связи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867695"/>
            <a:ext cx="10872788" cy="6019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Дискретные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каналы классифицируются в зависимости от свойств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вероятности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перехода P(</a:t>
            </a:r>
            <a:r>
              <a:rPr lang="ru-RU" sz="24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yj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/</a:t>
            </a:r>
            <a:r>
              <a:rPr lang="ru-RU" sz="24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xi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endParaRPr lang="ru-RU" sz="24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Каналы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в которых P(</a:t>
            </a:r>
            <a:r>
              <a:rPr lang="ru-RU" sz="24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yj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/</a:t>
            </a:r>
            <a:r>
              <a:rPr lang="ru-RU" sz="24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xi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), не зависят от времени для любых i и j, называются </a:t>
            </a:r>
            <a:r>
              <a:rPr lang="ru-RU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стационарными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Если P(</a:t>
            </a:r>
            <a:r>
              <a:rPr lang="ru-RU" sz="24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yj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ru-RU" sz="24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xi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зависят от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времени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то каналы называются </a:t>
            </a:r>
            <a:r>
              <a:rPr lang="ru-RU" sz="24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нестационарными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Каналы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в которых P(</a:t>
            </a:r>
            <a:r>
              <a:rPr lang="ru-RU" sz="24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yj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/</a:t>
            </a:r>
            <a:r>
              <a:rPr lang="ru-RU" sz="24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xi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не зависят от значений ранее принятых элементов, называются каналами </a:t>
            </a:r>
            <a:r>
              <a:rPr lang="ru-RU" sz="24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без памяти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При зависимости P(</a:t>
            </a:r>
            <a:r>
              <a:rPr lang="ru-RU" sz="24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yj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/</a:t>
            </a:r>
            <a:r>
              <a:rPr lang="ru-RU" sz="24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xi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от значений ранее принятых элементов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возникает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канал </a:t>
            </a:r>
            <a:r>
              <a:rPr lang="ru-RU" sz="24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 памятью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Каналы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в которых вероятность перехода P(</a:t>
            </a:r>
            <a:r>
              <a:rPr lang="ru-RU" sz="24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yj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/</a:t>
            </a:r>
            <a:r>
              <a:rPr lang="ru-RU" sz="24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xi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= </a:t>
            </a:r>
            <a:r>
              <a:rPr lang="ru-RU" sz="24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const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не зависит от i и j, называются </a:t>
            </a:r>
            <a:r>
              <a:rPr lang="ru-RU" sz="24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симметричными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В противном случае канал становится </a:t>
            </a:r>
            <a:r>
              <a:rPr lang="ru-RU" sz="24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несимметричным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Заметим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что большинство каналов,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образуемых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 кабельным и радиорелейным линиям связи, симметричны и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обладают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памятью. Каналы космической связи симметричны и памятью не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обладают. </a:t>
            </a:r>
            <a:endParaRPr lang="en-US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7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19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32581" t="20944" r="23980" b="12586"/>
          <a:stretch/>
        </p:blipFill>
        <p:spPr>
          <a:xfrm>
            <a:off x="2883880" y="62236"/>
            <a:ext cx="6482862" cy="664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33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248850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Задачи при передачи И. по Д.К.С.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867695"/>
            <a:ext cx="10872788" cy="5599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организации эффективной передачи информации по каналу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требуется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решение следующих задач: </a:t>
            </a: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определение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максимально возможной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скорости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передачи информации по каналу; </a:t>
            </a: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разработка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кодов, позволяющих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увеличить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скорость передачи информации; </a:t>
            </a: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согласование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канала с источником с целью передачи информации с минимальными потерями. </a:t>
            </a: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Решение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этих задач зависит от свойств источников, уровня и характера помех. 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Если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уровень помех мал и искажениями сигнала можно пренебречь, канал </a:t>
            </a:r>
            <a:r>
              <a:rPr lang="ru-RU" sz="2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связи называется каналом без помех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902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3634" y="-206647"/>
            <a:ext cx="11178366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Техническая скорость передачи по Д.К.С.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01540" y="867695"/>
                <a:ext cx="10872788" cy="60856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Техническая скорость передачи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(</a:t>
                </a:r>
                <a:r>
                  <a:rPr lang="ru-RU" sz="28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скорость манипуляции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— подразумевают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число элементарных символов (сигналов),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передаваемых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 каналу в единицу времени.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Она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зависит от свойств линии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связи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 быстродействия аппаратуры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канала.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8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где</a:t>
                </a: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–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среднее значение длительности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символа. При одинаковой продолжительности </a:t>
                </a:r>
                <a14:m>
                  <m:oMath xmlns:m="http://schemas.openxmlformats.org/officeDocument/2006/math">
                    <m:r>
                      <a:rPr lang="ru-RU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𝜏</m:t>
                    </m:r>
                    <m:r>
                      <a:rPr lang="ru-RU" sz="28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всех символов, передаваемых в канал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</m:acc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𝜏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endParaRPr lang="ru-RU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Единицей измерения технической скорости служит </a:t>
                </a:r>
                <a:r>
                  <a:rPr lang="ru-RU" sz="2800" b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бод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-скорость, при которой за одну секунду передаётся один символ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ru-RU" sz="28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540" y="867695"/>
                <a:ext cx="10872788" cy="6085640"/>
              </a:xfrm>
              <a:prstGeom prst="rect">
                <a:avLst/>
              </a:prstGeom>
              <a:blipFill rotWithShape="0">
                <a:blip r:embed="rId3"/>
                <a:stretch>
                  <a:fillRect l="-1121" t="-901" r="-1121" b="-14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9472355"/>
              </p:ext>
            </p:extLst>
          </p:nvPr>
        </p:nvGraphicFramePr>
        <p:xfrm>
          <a:off x="5069967" y="2827602"/>
          <a:ext cx="1316771" cy="1128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9" name="Уравнение" r:id="rId4" imgW="533169" imgH="457002" progId="Equation.3">
                  <p:embed/>
                </p:oleObj>
              </mc:Choice>
              <mc:Fallback>
                <p:oleObj name="Уравнение" r:id="rId4" imgW="533169" imgH="457002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9967" y="2827602"/>
                        <a:ext cx="1316771" cy="11286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0177901" y="3139940"/>
            <a:ext cx="1705263" cy="503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(6.1)</a:t>
            </a:r>
          </a:p>
        </p:txBody>
      </p:sp>
    </p:spTree>
    <p:extLst>
      <p:ext uri="{BB962C8B-B14F-4D97-AF65-F5344CB8AC3E}">
        <p14:creationId xmlns:p14="http://schemas.microsoft.com/office/powerpoint/2010/main" val="320199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1095</TotalTime>
  <Words>612</Words>
  <Application>Microsoft Office PowerPoint</Application>
  <PresentationFormat>Широкоэкранный</PresentationFormat>
  <Paragraphs>112</Paragraphs>
  <Slides>20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31" baseType="lpstr">
      <vt:lpstr>Arial</vt:lpstr>
      <vt:lpstr>Calibri</vt:lpstr>
      <vt:lpstr>Cambria Math</vt:lpstr>
      <vt:lpstr>Comic Sans MS</vt:lpstr>
      <vt:lpstr>Times New Roman</vt:lpstr>
      <vt:lpstr>Trebuchet MS</vt:lpstr>
      <vt:lpstr>Tw Cen MT</vt:lpstr>
      <vt:lpstr>Verdana</vt:lpstr>
      <vt:lpstr>Контур</vt:lpstr>
      <vt:lpstr>Уравнение</vt:lpstr>
      <vt:lpstr>Microsoft Equation 3.0</vt:lpstr>
      <vt:lpstr>Теория передачи информации Тема 6 информационные характеристики Дискретных  каналов связи</vt:lpstr>
      <vt:lpstr>дискретный канал связи. (ДКС)</vt:lpstr>
      <vt:lpstr>дискретный канал связи. (ДКС)</vt:lpstr>
      <vt:lpstr>дискретный канал связи. (ДКС)</vt:lpstr>
      <vt:lpstr>МодЕЛИ БинарнОГО стирающЕГО к.</vt:lpstr>
      <vt:lpstr>ВиДЫ дискретнЫХ каналов связи</vt:lpstr>
      <vt:lpstr>Презентация PowerPoint</vt:lpstr>
      <vt:lpstr>Задачи при передачи И. по Д.К.С.</vt:lpstr>
      <vt:lpstr>Техническая скорость передачи по Д.К.С.</vt:lpstr>
      <vt:lpstr>информационная скорость передачи по ДКС</vt:lpstr>
      <vt:lpstr>Пропускная способность Д.К.С.</vt:lpstr>
      <vt:lpstr>Пропускная способность Д.К.С.</vt:lpstr>
      <vt:lpstr>ЭНТРОПИЧ СООБЩЕНИЯ и источника С.</vt:lpstr>
      <vt:lpstr>ЭНТРОПИЧ СООБЩЕНИЯ и источника С.</vt:lpstr>
      <vt:lpstr>ЭНТРОПИЧ СООБЩЕНИЯ и источника С.</vt:lpstr>
      <vt:lpstr>Дискретный канал без помех</vt:lpstr>
      <vt:lpstr>Теорема шеннона о кодировании</vt:lpstr>
      <vt:lpstr>Теорема шеннона о кодировании</vt:lpstr>
      <vt:lpstr>Дискретный канал с помехами</vt:lpstr>
      <vt:lpstr>Теория передачи информации Тема 6 информационные характеристики Дискретных  каналов связи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“Точки приложения” знаний</dc:title>
  <dc:creator>Vadim Zahariev</dc:creator>
  <cp:lastModifiedBy>Vadim Zahariev</cp:lastModifiedBy>
  <cp:revision>132</cp:revision>
  <dcterms:created xsi:type="dcterms:W3CDTF">2015-10-18T20:06:05Z</dcterms:created>
  <dcterms:modified xsi:type="dcterms:W3CDTF">2016-04-26T10:22:29Z</dcterms:modified>
</cp:coreProperties>
</file>