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6"/>
  </p:notesMasterIdLst>
  <p:sldIdLst>
    <p:sldId id="256" r:id="rId2"/>
    <p:sldId id="316" r:id="rId3"/>
    <p:sldId id="317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8" r:id="rId13"/>
    <p:sldId id="308" r:id="rId14"/>
    <p:sldId id="31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 snapToGrid="0">
      <p:cViewPr varScale="1">
        <p:scale>
          <a:sx n="68" d="100"/>
          <a:sy n="68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5EAF-E580-4B33-8AF9-F07ED3D4A736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42044-932E-4696-BF41-400D3935F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9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3690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4657" y="0"/>
            <a:ext cx="5577343" cy="601029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en-US" sz="3700" b="1" i="1" dirty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кодирование информации при передачи по ДКС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без помех</a:t>
            </a:r>
            <a:endParaRPr lang="ru-RU" sz="3700" b="1" i="1" u="sng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4656" y="6010294"/>
            <a:ext cx="5577343" cy="86177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bg1"/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be-BY" dirty="0" smtClean="0">
                <a:latin typeface="Comic Sans MS" panose="030F0702030302020204" pitchFamily="66" charset="0"/>
              </a:rPr>
              <a:t>РАВНОМЕРНЫЕ </a:t>
            </a:r>
            <a:r>
              <a:rPr lang="ru-RU" dirty="0" smtClean="0">
                <a:latin typeface="Comic Sans MS" panose="030F0702030302020204" pitchFamily="66" charset="0"/>
              </a:rPr>
              <a:t>И НЕРАВНОМЕРНЫЕ коды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2728" y="980239"/>
            <a:ext cx="10872788" cy="562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Равномерный код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 это двоичный код  у которого каждому символу исходного алфавита соответствует одинаковое число бит.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Равномерные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коды очень широко используются в силу своей простоты и удобства процедур кодирования-декодирования: каждой букве –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одинаковое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бит; принял заданное число бит – ищи в кодовой таблице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соответствующую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букву.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Наряду с равномерными кодами могут применяться и неравномерные коды, когда каждая буква из алфавита источника кодируется различным числом символов, к примеру, А - 10, Б – 110, В – 1110 и т.д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88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9218" t="41536" r="26818" b="18076"/>
          <a:stretch/>
        </p:blipFill>
        <p:spPr>
          <a:xfrm>
            <a:off x="3184640" y="1220142"/>
            <a:ext cx="7141046" cy="35617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2728" y="980239"/>
            <a:ext cx="10872788" cy="6085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Кодовое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дерево для неравномерного кодирования может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выглядеть так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Такие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коды, не обеспечивающие однозначного декодирования, называются </a:t>
            </a: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приводимыми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или </a:t>
            </a:r>
            <a:r>
              <a:rPr lang="ru-RU" sz="28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непрефиксными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кодами и не могут на практике приме-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няться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без специальных разделяющих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символов (азбука Морзе)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be-BY" dirty="0" smtClean="0">
                <a:latin typeface="Comic Sans MS" panose="030F0702030302020204" pitchFamily="66" charset="0"/>
              </a:rPr>
              <a:t>РАВНОМЕРНЫЕ </a:t>
            </a:r>
            <a:r>
              <a:rPr lang="ru-RU" dirty="0" smtClean="0">
                <a:latin typeface="Comic Sans MS" panose="030F0702030302020204" pitchFamily="66" charset="0"/>
              </a:rPr>
              <a:t>И НЕРАВНОМЕРНЫЕ коды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19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2728" y="952103"/>
            <a:ext cx="10872788" cy="4241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Однако можно построить </a:t>
            </a: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неравномерные неприводимые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коды,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допускающие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однозначное декодирование. Для этого необходимо, чтобы всем буквам алфавита соответствовали лишь вершины кодового дерева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be-BY" dirty="0" smtClean="0">
                <a:latin typeface="Comic Sans MS" panose="030F0702030302020204" pitchFamily="66" charset="0"/>
              </a:rPr>
              <a:t>РАВНОМЕРНЫЕ </a:t>
            </a:r>
            <a:r>
              <a:rPr lang="ru-RU" dirty="0" smtClean="0">
                <a:latin typeface="Comic Sans MS" panose="030F0702030302020204" pitchFamily="66" charset="0"/>
              </a:rPr>
              <a:t>И НЕРАВНОМЕРНЫЕ коды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17502" t="23719" r="19939" b="22630"/>
          <a:stretch/>
        </p:blipFill>
        <p:spPr>
          <a:xfrm>
            <a:off x="2099772" y="2841674"/>
            <a:ext cx="8338455" cy="388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88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634" y="-206647"/>
            <a:ext cx="11178366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Техническая скорость передачи по Д.К.С.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67695"/>
                <a:ext cx="10872788" cy="60856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Техническая скорость передачи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скорость манипуляции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— подразумевают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число элементарных символов (сигналов),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передаваемых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 каналу в единицу времени.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Она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зависит от свойств линии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связи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 быстродействия аппаратуры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канала.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среднее значение длительности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символа. При одинаковой продолжительности </a:t>
                </a:r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ru-RU" sz="28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всех символов, передаваемых в канал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acc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Единицей измерения технической скорости служит </a:t>
                </a:r>
                <a:r>
                  <a:rPr lang="ru-RU" sz="28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бод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-скорость, при которой за одну секунду передаётся один символ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67695"/>
                <a:ext cx="10872788" cy="6085640"/>
              </a:xfrm>
              <a:prstGeom prst="rect">
                <a:avLst/>
              </a:prstGeom>
              <a:blipFill rotWithShape="0">
                <a:blip r:embed="rId3"/>
                <a:stretch>
                  <a:fillRect l="-1121" t="-901" r="-1121" b="-14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472355"/>
              </p:ext>
            </p:extLst>
          </p:nvPr>
        </p:nvGraphicFramePr>
        <p:xfrm>
          <a:off x="5069967" y="2827602"/>
          <a:ext cx="1316771" cy="1128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6" name="Уравнение" r:id="rId4" imgW="533169" imgH="457002" progId="Equation.3">
                  <p:embed/>
                </p:oleObj>
              </mc:Choice>
              <mc:Fallback>
                <p:oleObj name="Уравнение" r:id="rId4" imgW="533169" imgH="45700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9967" y="2827602"/>
                        <a:ext cx="1316771" cy="11286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177901" y="3139940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(6.1)</a:t>
            </a:r>
          </a:p>
        </p:txBody>
      </p:sp>
    </p:spTree>
    <p:extLst>
      <p:ext uri="{BB962C8B-B14F-4D97-AF65-F5344CB8AC3E}">
        <p14:creationId xmlns:p14="http://schemas.microsoft.com/office/powerpoint/2010/main" val="320199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3690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4657" y="0"/>
            <a:ext cx="5577343" cy="6010294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en-US" sz="3700" b="1" i="1" dirty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кодирование информации при передачи по ДКС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без помех</a:t>
            </a:r>
            <a:endParaRPr lang="ru-RU" sz="3700" b="1" i="1" u="sng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4656" y="6010294"/>
            <a:ext cx="5577343" cy="86177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bg1"/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07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Причины кодирования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092783"/>
            <a:ext cx="10872788" cy="4636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Сообщения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передаваемые с использованием систем связи (речь,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телевизионные изображения и т.д.) в большинстве своем предназначены для непосредственного восприятия органами чувств человека и обычно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плохо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приспособлены для их эффективной передачи по каналам связи.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они в процессе передачи, как правило, подвергаются кодированию. </a:t>
            </a:r>
            <a:endParaRPr lang="be-BY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en-US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987" y="4733700"/>
            <a:ext cx="544830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1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anose="030F0702030302020204" pitchFamily="66" charset="0"/>
              </a:rPr>
              <a:t>кодированиЕ</a:t>
            </a:r>
            <a:r>
              <a:rPr lang="ru-RU" dirty="0" smtClean="0">
                <a:latin typeface="Comic Sans MS" panose="030F0702030302020204" pitchFamily="66" charset="0"/>
              </a:rPr>
              <a:t>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994307"/>
                <a:ext cx="10872788" cy="59916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Кодирование —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это процесс преобразования алфавита сообщения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𝐴</m:t>
                    </m:r>
                    <m:d>
                      <m:dPr>
                        <m:begChr m:val="{"/>
                        <m:endChr m:val="}"/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=1, 2,…,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𝐾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в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алфавит некоторым образом выбранных кодовых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символов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ℛ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{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𝐴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=1, 2,…,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𝑁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)} 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Существуют различные виды К, в зависимости от цели</a:t>
                </a:r>
                <a:r>
                  <a:rPr lang="en-US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800100" lvl="1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эффективное кодирование (</a:t>
                </a:r>
                <a:r>
                  <a:rPr lang="ru-RU" sz="27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 целью </a:t>
                </a:r>
                <a:r>
                  <a:rPr lang="ru-RU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сокращения </a:t>
                </a:r>
                <a:r>
                  <a:rPr lang="ru-RU" sz="27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объема информации и повышения скорости ее </a:t>
                </a:r>
                <a:r>
                  <a:rPr lang="ru-RU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передачи)</a:t>
                </a:r>
              </a:p>
              <a:p>
                <a:pPr marL="800100" lvl="1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7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ru-RU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помехоустойчивое кодирование (с целью уменьшения </a:t>
                </a:r>
                <a:r>
                  <a:rPr lang="ru-RU" sz="27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количества ошибок, </a:t>
                </a:r>
                <a:r>
                  <a:rPr lang="ru-RU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возникающих </a:t>
                </a:r>
                <a:r>
                  <a:rPr lang="ru-RU" sz="27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передаче по каналу с помехами. </a:t>
                </a:r>
                <a:r>
                  <a:rPr lang="ru-RU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800100" lvl="1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7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шифрование (с целью защиты данных</a:t>
                </a:r>
                <a:r>
                  <a:rPr lang="ru-RU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27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7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представление (с целью преобразования из одной системы счисления в другую, буквенного алфавита в цифровой и т.д.)</a:t>
                </a: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994307"/>
                <a:ext cx="10872788" cy="5991640"/>
              </a:xfrm>
              <a:prstGeom prst="rect">
                <a:avLst/>
              </a:prstGeom>
              <a:blipFill rotWithShape="0">
                <a:blip r:embed="rId2"/>
                <a:stretch>
                  <a:fillRect l="-1121" t="-916" r="-1121" b="-13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521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anose="030F0702030302020204" pitchFamily="66" charset="0"/>
              </a:rPr>
              <a:t>кодированиЕ</a:t>
            </a:r>
            <a:r>
              <a:rPr lang="ru-RU" dirty="0" smtClean="0">
                <a:latin typeface="Comic Sans MS" panose="030F0702030302020204" pitchFamily="66" charset="0"/>
              </a:rPr>
              <a:t>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6390" t="24160" r="13318" b="35008"/>
          <a:stretch/>
        </p:blipFill>
        <p:spPr>
          <a:xfrm>
            <a:off x="24069" y="1370398"/>
            <a:ext cx="12130416" cy="397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90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anose="030F0702030302020204" pitchFamily="66" charset="0"/>
              </a:rPr>
              <a:t>кодированиЕ</a:t>
            </a:r>
            <a:r>
              <a:rPr lang="ru-RU" dirty="0" smtClean="0">
                <a:latin typeface="Comic Sans MS" panose="030F0702030302020204" pitchFamily="66" charset="0"/>
              </a:rPr>
              <a:t>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7613" t="14193" r="6287" b="10972"/>
          <a:stretch/>
        </p:blipFill>
        <p:spPr>
          <a:xfrm>
            <a:off x="112540" y="1055076"/>
            <a:ext cx="11859066" cy="559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8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anose="030F0702030302020204" pitchFamily="66" charset="0"/>
              </a:rPr>
              <a:t>кодированиЕ</a:t>
            </a:r>
            <a:r>
              <a:rPr lang="ru-RU" dirty="0" smtClean="0">
                <a:latin typeface="Comic Sans MS" panose="030F0702030302020204" pitchFamily="66" charset="0"/>
              </a:rPr>
              <a:t>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532728" y="980239"/>
                <a:ext cx="10872788" cy="56366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принципе основание кода может быть любым, однако наибольшее распространение получили двоичные коды, или коды с основанием 2, для которых размер алфавита кодовых символов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ℛ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{ </m:t>
                    </m:r>
                    <m:sSub>
                      <m:sSubPr>
                        <m:ctrlPr>
                          <a:rPr lang="ru-RU" sz="28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800" i="1" dirty="0" err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sz="2800" i="1" dirty="0" err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  <m:r>
                      <a:rPr lang="ru-RU" sz="2800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} 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равен двум,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80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sz="280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∈0,1</m:t>
                    </m:r>
                    <m:r>
                      <a:rPr lang="ru-RU" sz="2800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Двоичные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коды, то есть коды, содержащие только нули и единицы, очень просто формируются и передаются по каналам связи и, главное, являются внутренним языком цифровых ЭВМ, т. е. без всяких преобразований могут обрабатываться цифровыми средствами. </a:t>
                </a:r>
                <a:endParaRPr lang="en-US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Поэтому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когда речь идет о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кодировании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 кодах, чаще всего имеют в виду именно двоичные коды. В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дальнейшем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будем рассматривать в основном двоичное кодирование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28" y="980239"/>
                <a:ext cx="10872788" cy="5636608"/>
              </a:xfrm>
              <a:prstGeom prst="rect">
                <a:avLst/>
              </a:prstGeom>
              <a:blipFill rotWithShape="0">
                <a:blip r:embed="rId2"/>
                <a:stretch>
                  <a:fillRect l="-1121" t="-1082" r="-1121" b="-21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085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СПОСОБЫ ПРЕДСТАВЛЕНИЯ КОДОВ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2728" y="980239"/>
            <a:ext cx="10872788" cy="989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Самым простым способом представления или задания кодов являются кодовые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0837" t="33022" r="11017" b="10751"/>
          <a:stretch/>
        </p:blipFill>
        <p:spPr>
          <a:xfrm>
            <a:off x="196946" y="2096085"/>
            <a:ext cx="11924714" cy="465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34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СПОСОБЫ ПРЕДСТАВЛЕНИЯ КОДОВ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2728" y="980239"/>
            <a:ext cx="10872788" cy="989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Другим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наглядным и удобным способом описания кодов является их представление в виде кодового дерева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4919" t="19759" r="26388" b="28767"/>
          <a:stretch/>
        </p:blipFill>
        <p:spPr>
          <a:xfrm>
            <a:off x="1842864" y="2110153"/>
            <a:ext cx="8032653" cy="461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44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be-BY" dirty="0" smtClean="0">
                <a:latin typeface="Comic Sans MS" panose="030F0702030302020204" pitchFamily="66" charset="0"/>
              </a:rPr>
              <a:t>РАВНОМЕРНЫЕ </a:t>
            </a:r>
            <a:r>
              <a:rPr lang="ru-RU" dirty="0" smtClean="0">
                <a:latin typeface="Comic Sans MS" panose="030F0702030302020204" pitchFamily="66" charset="0"/>
              </a:rPr>
              <a:t>И НЕРАВНОМЕРНЫЕ коды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2728" y="980239"/>
            <a:ext cx="10872788" cy="562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Равномерный код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 это двоичный код  у которого каждому символу исходного алфавита соответствует одинаковое число бит.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Равномерные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коды очень широко используются в силу своей простоты и удобства процедур кодирования-декодирования: каждой букве –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одинаковое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бит; принял заданное число бит – ищи в кодовой таблице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соответствующую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букву.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Наряду с равномерными кодами могут применяться и неравномерные коды, когда каждая буква из алфавита источника кодируется различным числом символов, к примеру, А - 10, Б – 110, В – 1110 и т.д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677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1121</TotalTime>
  <Words>443</Words>
  <Application>Microsoft Office PowerPoint</Application>
  <PresentationFormat>Широкоэкранный</PresentationFormat>
  <Paragraphs>56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Calibri</vt:lpstr>
      <vt:lpstr>Cambria Math</vt:lpstr>
      <vt:lpstr>Comic Sans MS</vt:lpstr>
      <vt:lpstr>Times New Roman</vt:lpstr>
      <vt:lpstr>Trebuchet MS</vt:lpstr>
      <vt:lpstr>Tw Cen MT</vt:lpstr>
      <vt:lpstr>Verdana</vt:lpstr>
      <vt:lpstr>Контур</vt:lpstr>
      <vt:lpstr>Уравнение</vt:lpstr>
      <vt:lpstr>Документ Microsoft Visio</vt:lpstr>
      <vt:lpstr>Теория передачи информации Тема 7 кодирование информации при передачи по ДКС без помех</vt:lpstr>
      <vt:lpstr>Причины кодирования информации</vt:lpstr>
      <vt:lpstr>кодированиЕ ИНФОРМАЦИИ</vt:lpstr>
      <vt:lpstr>кодированиЕ ИНФОРМАЦИИ</vt:lpstr>
      <vt:lpstr>кодированиЕ ИНФОРМАЦИИ</vt:lpstr>
      <vt:lpstr>кодированиЕ ИНФОРМАЦИИ</vt:lpstr>
      <vt:lpstr>СПОСОБЫ ПРЕДСТАВЛЕНИЯ КОДОВ</vt:lpstr>
      <vt:lpstr>СПОСОБЫ ПРЕДСТАВЛЕНИЯ КОДОВ</vt:lpstr>
      <vt:lpstr>РАВНОМЕРНЫЕ И НЕРАВНОМЕРНЫЕ коды</vt:lpstr>
      <vt:lpstr>РАВНОМЕРНЫЕ И НЕРАВНОМЕРНЫЕ коды</vt:lpstr>
      <vt:lpstr>РАВНОМЕРНЫЕ И НЕРАВНОМЕРНЫЕ коды</vt:lpstr>
      <vt:lpstr>РАВНОМЕРНЫЕ И НЕРАВНОМЕРНЫЕ коды</vt:lpstr>
      <vt:lpstr>Техническая скорость передачи по Д.К.С.</vt:lpstr>
      <vt:lpstr>Теория передачи информации Тема 7 кодирование информации при передачи по ДКС без помех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Vadim Zahariev</cp:lastModifiedBy>
  <cp:revision>141</cp:revision>
  <dcterms:created xsi:type="dcterms:W3CDTF">2015-10-18T20:06:05Z</dcterms:created>
  <dcterms:modified xsi:type="dcterms:W3CDTF">2016-05-03T10:17:13Z</dcterms:modified>
</cp:coreProperties>
</file>