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31"/>
  </p:notesMasterIdLst>
  <p:sldIdLst>
    <p:sldId id="256" r:id="rId2"/>
    <p:sldId id="275" r:id="rId3"/>
    <p:sldId id="284" r:id="rId4"/>
    <p:sldId id="285" r:id="rId5"/>
    <p:sldId id="286" r:id="rId6"/>
    <p:sldId id="287" r:id="rId7"/>
    <p:sldId id="295" r:id="rId8"/>
    <p:sldId id="293" r:id="rId9"/>
    <p:sldId id="294" r:id="rId10"/>
    <p:sldId id="297" r:id="rId11"/>
    <p:sldId id="296" r:id="rId12"/>
    <p:sldId id="307" r:id="rId13"/>
    <p:sldId id="308" r:id="rId14"/>
    <p:sldId id="309" r:id="rId15"/>
    <p:sldId id="298" r:id="rId16"/>
    <p:sldId id="304" r:id="rId17"/>
    <p:sldId id="299" r:id="rId18"/>
    <p:sldId id="300" r:id="rId19"/>
    <p:sldId id="289" r:id="rId20"/>
    <p:sldId id="290" r:id="rId21"/>
    <p:sldId id="291" r:id="rId22"/>
    <p:sldId id="292" r:id="rId23"/>
    <p:sldId id="305" r:id="rId24"/>
    <p:sldId id="306" r:id="rId25"/>
    <p:sldId id="310" r:id="rId26"/>
    <p:sldId id="311" r:id="rId27"/>
    <p:sldId id="312" r:id="rId28"/>
    <p:sldId id="313" r:id="rId29"/>
    <p:sldId id="288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 snapToGrid="0">
      <p:cViewPr>
        <p:scale>
          <a:sx n="100" d="100"/>
          <a:sy n="100" d="100"/>
        </p:scale>
        <p:origin x="8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C5EAF-E580-4B33-8AF9-F07ED3D4A736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42044-932E-4696-BF41-400D3935F3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91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42044-932E-4696-BF41-400D3935F377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13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430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71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3023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375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23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162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543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54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415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930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97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7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49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2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24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4BAFE-FF17-4B2D-94E6-F7C4761A6F4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4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57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70929" y="731520"/>
            <a:ext cx="5521071" cy="4292781"/>
          </a:xfrm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Тема1</a:t>
            </a:r>
            <a:b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ОБЩИЕ СВЕДЕНИЯ </a:t>
            </a:r>
            <a:r>
              <a:rPr lang="en-US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37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СИГНАЛАХ</a:t>
            </a:r>
            <a:endParaRPr lang="ru-RU" sz="3700" b="1" i="1" u="sng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51192" y="5996226"/>
            <a:ext cx="4892685" cy="86177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05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Операционное исчисление и ИП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6017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Операционное исчисление (ОИС)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метод мат. анализа, позволяющие в ряде случаев сводить исследование ДУ, к рассмотрению более простых алгебраических задач.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Схема решения задач согласно ОИС:</a:t>
            </a:r>
          </a:p>
          <a:p>
            <a:pPr marL="514350" indent="-51435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От исследуемых функций </a:t>
            </a: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переходят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к некоторым другим функциям – из изображениям.</a:t>
            </a:r>
          </a:p>
          <a:p>
            <a:pPr marL="514350" indent="-51435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Над изображениями производят операции, соответствующие операциям на самими функциями.</a:t>
            </a:r>
          </a:p>
          <a:p>
            <a:pPr marL="514350" indent="-51435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Получив результат при действиях над изображениями, возвращаются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упростить представление исходной мат. модели описания процесса и действие над ней с мат.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очки зрения.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06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844" y="0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ИНТЕГРАЛЬНЫЕ ПРЕОБРАЗОВАНИЯ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8968" t="30267" r="45794" b="16895"/>
          <a:stretch/>
        </p:blipFill>
        <p:spPr>
          <a:xfrm>
            <a:off x="1727201" y="979714"/>
            <a:ext cx="8273142" cy="587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73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ПЕРОБРАЗОВАНИЕ </a:t>
            </a:r>
            <a:r>
              <a:rPr lang="ru-RU" dirty="0" err="1" smtClean="0">
                <a:latin typeface="Comic Sans MS" panose="030F0702030302020204" pitchFamily="66" charset="0"/>
              </a:rPr>
              <a:t>ЛапЛАСА</a:t>
            </a:r>
            <a:endParaRPr lang="ru-RU" sz="1600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69143" y="1120919"/>
                <a:ext cx="10872788" cy="60691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Интегральное </a:t>
                </a:r>
                <a:r>
                  <a:rPr lang="ru-RU" sz="22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преобразование, связывающее функцию \ F(s) комплексного переменного (изображение) с функцией \ f(x) вещественного переменного (оригинал). С его помощью исследуются свойства динамических систем и решаются дифференциальные и интегральные уравнения.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2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Одной из особенностей преобразования Лапласа, которые предопределили его широкое распространение в научных и инженерных расчётах, является то, что многим соотношениям и операциям над оригиналами соответствуют более простые соотношения над их изображениями. Так, свёртка двух функций сводится в пространстве изображений к операции умножения, а линейные дифференциальные уравнения становятся алгебраическими. </a:t>
                </a:r>
                <a:r>
                  <a:rPr lang="ru-RU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функции, которую нельзя было бы разложить в тригонометрический ряд.</a:t>
                </a:r>
                <a:r>
                  <a:rPr lang="en-US" sz="22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”</a:t>
                </a:r>
                <a:endParaRPr lang="en-US" sz="2200" b="1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𝑠</m:t>
                        </m:r>
                      </m:e>
                    </m:d>
                    <m:r>
                      <a:rPr lang="en-US" sz="2800" b="1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𝐿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))=</m:t>
                    </m:r>
                    <m:nary>
                      <m:naryPr>
                        <m:limLoc m:val="undOvr"/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𝑑𝑡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, </m:t>
                        </m:r>
                      </m:e>
                    </m:nary>
                  </m:oMath>
                </a14:m>
                <a:r>
                  <a:rPr lang="en-US" sz="24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</a:t>
                </a: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∞&lt;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 +∞, 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𝝈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𝝎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 +∞</m:t>
                      </m:r>
                    </m:oMath>
                  </m:oMathPara>
                </a14:m>
                <a:endParaRPr lang="en-US" sz="2400" b="1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US" sz="16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			</a:t>
                </a:r>
                <a:endParaRPr lang="ru-RU" sz="25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143" y="1120919"/>
                <a:ext cx="10872788" cy="6069162"/>
              </a:xfrm>
              <a:prstGeom prst="rect">
                <a:avLst/>
              </a:prstGeom>
              <a:blipFill rotWithShape="0">
                <a:blip r:embed="rId2"/>
                <a:stretch>
                  <a:fillRect l="-729" t="-704" r="-6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541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28809" t="18449" r="26111" b="10133"/>
          <a:stretch/>
        </p:blipFill>
        <p:spPr>
          <a:xfrm>
            <a:off x="2717800" y="-12701"/>
            <a:ext cx="7213600" cy="687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76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260961"/>
            <a:ext cx="9905998" cy="147857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Z-</a:t>
            </a:r>
            <a:r>
              <a:rPr lang="ru-RU" dirty="0" smtClean="0">
                <a:latin typeface="Comic Sans MS" panose="030F0702030302020204" pitchFamily="66" charset="0"/>
              </a:rPr>
              <a:t>ПЕРОБРАЗОВАНИЕ </a:t>
            </a:r>
            <a:r>
              <a:rPr lang="ru-RU" sz="1400" dirty="0" smtClean="0">
                <a:latin typeface="Comic Sans MS" panose="030F0702030302020204" pitchFamily="66" charset="0"/>
              </a:rPr>
              <a:t>( преобразование </a:t>
            </a:r>
            <a:r>
              <a:rPr lang="ru-RU" sz="1400" dirty="0" err="1" smtClean="0">
                <a:latin typeface="Comic Sans MS" panose="030F0702030302020204" pitchFamily="66" charset="0"/>
              </a:rPr>
              <a:t>лорана</a:t>
            </a:r>
            <a:r>
              <a:rPr lang="ru-RU" sz="1400" dirty="0" smtClean="0">
                <a:latin typeface="Comic Sans MS" panose="030F0702030302020204" pitchFamily="66" charset="0"/>
              </a:rPr>
              <a:t>, </a:t>
            </a:r>
            <a:r>
              <a:rPr lang="ru-RU" sz="1400" dirty="0" err="1" smtClean="0">
                <a:latin typeface="Comic Sans MS" panose="030F0702030302020204" pitchFamily="66" charset="0"/>
              </a:rPr>
              <a:t>цыпкин</a:t>
            </a:r>
            <a:r>
              <a:rPr lang="ru-RU" sz="1400" dirty="0" smtClean="0">
                <a:latin typeface="Comic Sans MS" panose="030F0702030302020204" pitchFamily="66" charset="0"/>
              </a:rPr>
              <a:t> яков Залманович, 1919-1997 )</a:t>
            </a:r>
            <a:endParaRPr lang="ru-RU" sz="1400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769143" y="955819"/>
                <a:ext cx="10872788" cy="62697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0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Также </a:t>
                </a:r>
                <a:r>
                  <a:rPr lang="ru-RU" sz="20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как аналоговые фильтры проектируются с использованием преобразования Лапласа, рекурсивные цифровые фильтры разрабатываются с использованием параллельной техники, которая называется z-преобразованием. Общая стратегия этих двух преобразований та же самая: зондирование импульсного отклика синусоидами и экспонентами для нахождения системных полюсов и нулей. Преобразование Лапласа имеет дело с дифференциальными уравнениями, s-областью и s-плоскостью. Соответственно, z-преобразование имеет дело с разностными уравнениями, z-областью и z-плоскостью. Однако эти две техники не являются зеркальным отражением друг друга; s-плоскость организуется в прямоугольной системе координат, z-плоскость использует полярную форму. Рекурсивные цифровые фильтры часто создаются, начиная с одного из классических аналоговых фильтров таких, как </a:t>
                </a:r>
                <a:r>
                  <a:rPr lang="ru-RU" sz="20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Баттервофа</a:t>
                </a:r>
                <a:r>
                  <a:rPr lang="ru-RU" sz="20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Чебышева или эллиптического. Ряд математических преобразований затем используются для получения желаемого цифрового фильтра. Z-преобразование дает рамки для этой </a:t>
                </a:r>
                <a:r>
                  <a:rPr lang="ru-RU" sz="20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математики</a:t>
                </a:r>
                <a:r>
                  <a:rPr lang="en-US" sz="20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en-US" sz="2000" i="1" dirty="0" smtClean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𝑋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e>
                      </m:d>
                      <m:r>
                        <a:rPr lang="en-US" sz="2000" b="1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𝑍</m:t>
                      </m:r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ru-RU" sz="20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ru-RU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nary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600" b="0" dirty="0" smtClean="0">
                  <a:latin typeface="Comic Sans MS" panose="030F0702030302020204" pitchFamily="66" charset="0"/>
                </a:endParaRPr>
              </a:p>
              <a:p>
                <a:pPr algn="ctr">
                  <a:lnSpc>
                    <a:spcPct val="107000"/>
                  </a:lnSpc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                                 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𝒛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</m:sup>
                    </m:sSup>
                    <m:r>
                      <a:rPr lang="ru-RU" sz="2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где </m:t>
                    </m:r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</m:t>
                    </m:r>
                    <m:r>
                      <a:rPr lang="ru-RU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период дискретизации</m:t>
                    </m:r>
                  </m:oMath>
                </a14:m>
                <a:r>
                  <a:rPr lang="en-US" sz="16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			</a:t>
                </a:r>
                <a:endParaRPr lang="ru-RU" sz="25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143" y="955819"/>
                <a:ext cx="10872788" cy="6269793"/>
              </a:xfrm>
              <a:prstGeom prst="rect">
                <a:avLst/>
              </a:prstGeom>
              <a:blipFill rotWithShape="0">
                <a:blip r:embed="rId2"/>
                <a:stretch>
                  <a:fillRect l="-561" t="-584" r="-5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130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ПЕРОБРАЗОВАНИЕ ФУРЬЕ </a:t>
            </a:r>
            <a:r>
              <a:rPr lang="ru-RU" sz="1600" dirty="0" smtClean="0">
                <a:latin typeface="Comic Sans MS" panose="030F0702030302020204" pitchFamily="66" charset="0"/>
              </a:rPr>
              <a:t>(Жан Батист Фурье 1768-1830)</a:t>
            </a:r>
            <a:endParaRPr lang="ru-RU" sz="1600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69143" y="1120919"/>
                <a:ext cx="10872788" cy="57252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Гипотеза Фурье: 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”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не существует функции, которую нельзя было бы разложить в тригонометрический ряд.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”</a:t>
                </a:r>
                <a:r>
                  <a:rPr lang="en-US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[”</a:t>
                </a:r>
                <a:r>
                  <a:rPr lang="ru-RU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Об использовании синусоид для описания температурного распределения</a:t>
                </a:r>
                <a:r>
                  <a:rPr lang="en-US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”, </a:t>
                </a:r>
                <a:r>
                  <a:rPr lang="ru-RU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Французская академия, 1807</a:t>
                </a:r>
                <a:r>
                  <a:rPr lang="en-US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].</a:t>
                </a:r>
                <a:r>
                  <a:rPr lang="ru-RU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Лагранж (1736-1813) и Лаплас (1749-1827) просмотрели статью. Лаплас вотировал публикацию, а Лагранж резко возражал, на основании: </a:t>
                </a:r>
                <a:r>
                  <a:rPr lang="en-US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“</a:t>
                </a:r>
                <a:r>
                  <a:rPr lang="ru-RU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что такой подход не может быть использован для представления сигналов с «углами», т.е. изломанных подъемов, таких как квадратные волны.</a:t>
                </a:r>
                <a:r>
                  <a:rPr lang="en-US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”</a:t>
                </a:r>
                <a:r>
                  <a:rPr lang="ru-RU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Статья Фурье была опубликована только через 15 лет после смерти Лагранжа. Фурье занимался и другими вещами: политикой, экспедицией в Египет с Наполеоном и пытался избежать гильотины после Французской революции (буквально!).</a:t>
                </a: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endParaRPr lang="en-US" sz="1600" b="1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𝑋</m:t>
                    </m:r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</m:d>
                    <m:r>
                      <a:rPr lang="en-US" sz="2800" b="1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ℱ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))=</m:t>
                    </m:r>
                    <m:nary>
                      <m:naryPr>
                        <m:limLoc m:val="undOvr"/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  <m:d>
                          <m:d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𝑓𝑡</m:t>
                            </m:r>
                          </m:sup>
                        </m:s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𝑑𝑡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 , </m:t>
                        </m:r>
                      </m:e>
                    </m:nary>
                  </m:oMath>
                </a14:m>
                <a:r>
                  <a:rPr lang="en-US" sz="24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</a:t>
                </a:r>
              </a:p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∞&lt;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 +∞,−∞&lt;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 +∞</m:t>
                      </m:r>
                    </m:oMath>
                  </m:oMathPara>
                </a14:m>
                <a:endParaRPr lang="en-US" sz="2400" b="1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6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𝑋</m:t>
                      </m:r>
                      <m:d>
                        <m:dPr>
                          <m:ctrlPr>
                            <a:rPr lang="en-US" sz="26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6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sz="2600" b="1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60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ℱ</m:t>
                      </m:r>
                      <m:d>
                        <m:dPr>
                          <m:ctrlPr>
                            <a:rPr lang="en-US" sz="2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6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d>
                      <m:r>
                        <a:rPr lang="ru-RU" sz="2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ru-RU" sz="26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r>
                            <a:rPr lang="en-US" sz="2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nary>
                      <m:sSup>
                        <m:sSupPr>
                          <m:ctrlPr>
                            <a:rPr lang="en-US" sz="2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𝑘</m:t>
                          </m:r>
                          <m:sSub>
                            <m:sSubPr>
                              <m:ctrlPr>
                                <a:rPr lang="en-US" sz="2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)(</m:t>
                          </m:r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6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2600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sz="2600" b="1" dirty="0">
                              <a:latin typeface="Comic Sans MS" panose="030F0702030302020204" pitchFamily="66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sup>
                      </m:sSup>
                      <m:r>
                        <a:rPr lang="en-US" sz="2600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600" b="0" dirty="0" smtClean="0">
                  <a:latin typeface="Comic Sans MS" panose="030F0702030302020204" pitchFamily="66" charset="0"/>
                </a:endParaRPr>
              </a:p>
              <a:p>
                <a:pPr algn="just">
                  <a:lnSpc>
                    <a:spcPct val="107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,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400" b="1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US" sz="16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			</a:t>
                </a:r>
                <a:endParaRPr lang="ru-RU" sz="25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143" y="1120919"/>
                <a:ext cx="10872788" cy="5725285"/>
              </a:xfrm>
              <a:prstGeom prst="rect">
                <a:avLst/>
              </a:prstGeom>
              <a:blipFill rotWithShape="0">
                <a:blip r:embed="rId2"/>
                <a:stretch>
                  <a:fillRect l="-1121" t="-1065" r="-11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473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925"/>
          <a:stretch/>
        </p:blipFill>
        <p:spPr>
          <a:xfrm>
            <a:off x="8839200" y="2963124"/>
            <a:ext cx="3286126" cy="8286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ПЕРОБРАЗОВАНИЕ </a:t>
            </a:r>
            <a:r>
              <a:rPr lang="ru-RU" dirty="0" smtClean="0">
                <a:latin typeface="Comic Sans MS" panose="030F0702030302020204" pitchFamily="66" charset="0"/>
              </a:rPr>
              <a:t>ФУРЬЕ </a:t>
            </a:r>
            <a:r>
              <a:rPr lang="ru-RU" sz="1600" dirty="0" smtClean="0">
                <a:latin typeface="Comic Sans MS" panose="030F0702030302020204" pitchFamily="66" charset="0"/>
              </a:rPr>
              <a:t>(в конспекте лекций)</a:t>
            </a:r>
            <a:endParaRPr lang="ru-RU" sz="1600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2025" y="1162049"/>
            <a:ext cx="4867275" cy="15525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250" y="2640619"/>
            <a:ext cx="3152776" cy="18647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2025" y="4505325"/>
            <a:ext cx="3152776" cy="9239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7069" b="50414"/>
          <a:stretch/>
        </p:blipFill>
        <p:spPr>
          <a:xfrm>
            <a:off x="1123950" y="5457826"/>
            <a:ext cx="1819275" cy="5714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897" t="58211" r="28103"/>
          <a:stretch/>
        </p:blipFill>
        <p:spPr>
          <a:xfrm>
            <a:off x="1114425" y="6140940"/>
            <a:ext cx="2486025" cy="4816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9502"/>
          <a:stretch/>
        </p:blipFill>
        <p:spPr>
          <a:xfrm>
            <a:off x="8724900" y="2271219"/>
            <a:ext cx="3381375" cy="8286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0350" y="1417389"/>
            <a:ext cx="4457700" cy="8001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8"/>
          <a:srcRect l="13296" t="47601" r="33247" b="30025"/>
          <a:stretch/>
        </p:blipFill>
        <p:spPr>
          <a:xfrm>
            <a:off x="3947155" y="2796930"/>
            <a:ext cx="4840616" cy="259288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9"/>
          <a:srcRect l="45750" t="53506" r="25915" b="38284"/>
          <a:stretch/>
        </p:blipFill>
        <p:spPr>
          <a:xfrm>
            <a:off x="8730621" y="4281185"/>
            <a:ext cx="2808913" cy="104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36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ПЕРОБРАЗОВАНИЕ ФУРЬЕ </a:t>
            </a:r>
            <a:r>
              <a:rPr lang="ru-RU" sz="1600" dirty="0" smtClean="0">
                <a:latin typeface="Comic Sans MS" panose="030F0702030302020204" pitchFamily="66" charset="0"/>
              </a:rPr>
              <a:t>(Жан Батист Фурье 1768-1830)</a:t>
            </a:r>
            <a:endParaRPr lang="ru-RU" sz="1600" dirty="0"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599" y="1397000"/>
            <a:ext cx="5163445" cy="49170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7114" y="1497008"/>
            <a:ext cx="5638799" cy="481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20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7138" y="-248261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Виды преобразования </a:t>
            </a:r>
            <a:r>
              <a:rPr lang="ru-RU" dirty="0" err="1" smtClean="0">
                <a:latin typeface="Comic Sans MS" panose="030F0702030302020204" pitchFamily="66" charset="0"/>
              </a:rPr>
              <a:t>фурье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676419"/>
            <a:ext cx="10872788" cy="641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зависимости от типа сигнала (функции) к которой применяют преобразование </a:t>
            </a: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урье различают: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апериодических непрерывных сигналов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(экспоненциально затухающий сигнал, функция Гаусса) преобразование Фурье называется просто «</a:t>
            </a:r>
            <a:r>
              <a:rPr lang="ru-RU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преобразование Фурье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</a:pP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периодических </a:t>
            </a:r>
            <a:r>
              <a:rPr lang="ru-RU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непрерывных сигналов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(синусоидальные волны, последовательность прямоугольных импульсов)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преобразование Фурье называется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ряды </a:t>
            </a:r>
            <a:r>
              <a:rPr lang="ru-RU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Фурье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 (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Fourier Series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апериодических </a:t>
            </a:r>
            <a:r>
              <a:rPr lang="ru-RU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дискретных </a:t>
            </a:r>
            <a:r>
              <a:rPr lang="ru-RU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сигналов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(непериодическая последовательность дискретных отсчётов)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преобразование Фурье называется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дискретное временное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преобразование </a:t>
            </a:r>
            <a:r>
              <a:rPr lang="ru-RU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Фурье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 (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Discrete Time Fourier Transform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</a:pP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периодических </a:t>
            </a:r>
            <a:r>
              <a:rPr lang="ru-RU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дискретных </a:t>
            </a:r>
            <a:r>
              <a:rPr lang="ru-RU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сигналов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(периодическая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последовательность дискретных отсчётов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преобразование Фурье называется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дискретное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преобразование </a:t>
            </a:r>
            <a:r>
              <a:rPr lang="ru-RU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Фурье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Discrete Fourier Transform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66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СПЕКТРОГРАММА </a:t>
            </a:r>
            <a:r>
              <a:rPr lang="ru-RU" dirty="0" smtClean="0">
                <a:latin typeface="Comic Sans MS" panose="030F0702030302020204" pitchFamily="66" charset="0"/>
              </a:rPr>
              <a:t>(Ж. </a:t>
            </a:r>
            <a:r>
              <a:rPr lang="ru-RU" dirty="0">
                <a:latin typeface="Comic Sans MS" panose="030F0702030302020204" pitchFamily="66" charset="0"/>
              </a:rPr>
              <a:t>голос)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0163" b="4742"/>
          <a:stretch/>
        </p:blipFill>
        <p:spPr>
          <a:xfrm>
            <a:off x="0" y="1104899"/>
            <a:ext cx="12223852" cy="561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81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514850"/>
            <a:ext cx="10858500" cy="23431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ПОНЯТИЕ Сигнала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3943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3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Сигнал </a:t>
            </a:r>
            <a:r>
              <a:rPr lang="ru-RU" sz="3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(от лат. </a:t>
            </a:r>
            <a:r>
              <a:rPr lang="ru-RU" sz="30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signum</a:t>
            </a:r>
            <a:r>
              <a:rPr lang="ru-RU" sz="3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— знак)</a:t>
            </a:r>
            <a:r>
              <a:rPr lang="ru-RU" sz="3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знак</a:t>
            </a:r>
            <a:r>
              <a:rPr lang="ru-RU" sz="3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физический процесс или явление, несущие </a:t>
            </a:r>
            <a:r>
              <a:rPr lang="ru-RU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сообщение </a:t>
            </a:r>
            <a:r>
              <a:rPr lang="ru-RU" sz="3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 каком-либо событии, состоянии объекта либо передающие команды управления, оповещения и т. д. Посредством совокупности С. можно с той или иной степенью полноты представить любое, сколь угодно сложное событие. </a:t>
            </a:r>
            <a:endParaRPr lang="ru-RU" sz="30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14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СПЕКТРОГРАММА (М. голос)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t="10162" b="5013"/>
          <a:stretch/>
        </p:blipFill>
        <p:spPr>
          <a:xfrm>
            <a:off x="1" y="1066799"/>
            <a:ext cx="12192000" cy="579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47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СПЕКТРОГРАММА (МУЗЫКА </a:t>
            </a:r>
            <a:r>
              <a:rPr lang="en-US" dirty="0" smtClean="0">
                <a:latin typeface="Comic Sans MS" panose="030F0702030302020204" pitchFamily="66" charset="0"/>
              </a:rPr>
              <a:t>TRANCE</a:t>
            </a:r>
            <a:r>
              <a:rPr lang="ru-RU" dirty="0" smtClean="0">
                <a:latin typeface="Comic Sans MS" panose="030F0702030302020204" pitchFamily="66" charset="0"/>
              </a:rPr>
              <a:t>)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t="9892" b="4742"/>
          <a:stretch/>
        </p:blipFill>
        <p:spPr>
          <a:xfrm>
            <a:off x="0" y="1162049"/>
            <a:ext cx="12185045" cy="561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80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СПЕКТРОГРАММА (МУЗЫКА</a:t>
            </a:r>
            <a:r>
              <a:rPr lang="en-US" dirty="0" smtClean="0">
                <a:latin typeface="Comic Sans MS" panose="030F0702030302020204" pitchFamily="66" charset="0"/>
              </a:rPr>
              <a:t> INSTR-TAL</a:t>
            </a:r>
            <a:r>
              <a:rPr lang="ru-RU" dirty="0" smtClean="0">
                <a:latin typeface="Comic Sans MS" panose="030F0702030302020204" pitchFamily="66" charset="0"/>
              </a:rPr>
              <a:t>)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1098" t="9892" b="5284"/>
          <a:stretch/>
        </p:blipFill>
        <p:spPr>
          <a:xfrm>
            <a:off x="0" y="1047749"/>
            <a:ext cx="12251585" cy="581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3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925"/>
          <a:stretch/>
        </p:blipFill>
        <p:spPr>
          <a:xfrm>
            <a:off x="8839200" y="2963124"/>
            <a:ext cx="3286126" cy="8286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ПЕРОБРАЗОВАНИЕ </a:t>
            </a:r>
            <a:r>
              <a:rPr lang="ru-RU" dirty="0" smtClean="0">
                <a:latin typeface="Comic Sans MS" panose="030F0702030302020204" pitchFamily="66" charset="0"/>
              </a:rPr>
              <a:t>ФУРЬЕ </a:t>
            </a:r>
            <a:r>
              <a:rPr lang="ru-RU" sz="1600" dirty="0" smtClean="0">
                <a:latin typeface="Comic Sans MS" panose="030F0702030302020204" pitchFamily="66" charset="0"/>
              </a:rPr>
              <a:t>(в конспекте лекций по </a:t>
            </a:r>
            <a:r>
              <a:rPr lang="ru-RU" sz="1600" dirty="0" err="1" smtClean="0">
                <a:latin typeface="Comic Sans MS" panose="030F0702030302020204" pitchFamily="66" charset="0"/>
              </a:rPr>
              <a:t>тпи</a:t>
            </a:r>
            <a:r>
              <a:rPr lang="ru-RU" sz="1600" dirty="0" smtClean="0">
                <a:latin typeface="Comic Sans MS" panose="030F0702030302020204" pitchFamily="66" charset="0"/>
              </a:rPr>
              <a:t>)</a:t>
            </a:r>
            <a:endParaRPr lang="ru-RU" sz="1600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2025" y="1162049"/>
            <a:ext cx="4867275" cy="15525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250" y="2640619"/>
            <a:ext cx="3152776" cy="18647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2025" y="4505325"/>
            <a:ext cx="3152776" cy="9239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7069" b="50414"/>
          <a:stretch/>
        </p:blipFill>
        <p:spPr>
          <a:xfrm>
            <a:off x="1123950" y="5457826"/>
            <a:ext cx="1819275" cy="5714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897" t="58211" r="28103"/>
          <a:stretch/>
        </p:blipFill>
        <p:spPr>
          <a:xfrm>
            <a:off x="1114425" y="6140940"/>
            <a:ext cx="2486025" cy="4816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9502"/>
          <a:stretch/>
        </p:blipFill>
        <p:spPr>
          <a:xfrm>
            <a:off x="8724900" y="2271219"/>
            <a:ext cx="3381375" cy="8286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0350" y="1417389"/>
            <a:ext cx="4457700" cy="8001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7155" y="2796930"/>
            <a:ext cx="4840616" cy="259288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9"/>
          <a:srcRect l="45750" t="53506" r="25915" b="38284"/>
          <a:stretch/>
        </p:blipFill>
        <p:spPr>
          <a:xfrm>
            <a:off x="8730621" y="4281185"/>
            <a:ext cx="2808913" cy="104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28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51643" y="1745101"/>
            <a:ext cx="6152014" cy="22493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П. ПРЯМОУГОЛЬНЫХ ИМПУЛЬСОВ</a:t>
            </a:r>
            <a:endParaRPr lang="ru-RU" sz="1600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Прямоугольник 15"/>
              <p:cNvSpPr/>
              <p:nvPr/>
            </p:nvSpPr>
            <p:spPr>
              <a:xfrm>
                <a:off x="769143" y="955819"/>
                <a:ext cx="10872788" cy="11462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Определим спектр периодической последовательности прямоугольных импульсов длительностью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𝜏</m:t>
                    </m:r>
                  </m:oMath>
                </a14:m>
                <a:r>
                  <a:rPr lang="en-US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 </a:t>
                </a:r>
                <a:r>
                  <a:rPr lang="ru-RU" sz="16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 периодом </a:t>
                </a:r>
                <a:r>
                  <a:rPr lang="ru-RU" sz="16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</a:t>
                </a:r>
                <a:r>
                  <a:rPr lang="ru-RU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r>
                  <a:rPr lang="en-US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</a:t>
                </a:r>
                <a:r>
                  <a:rPr lang="ru-RU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Скважностью? Коэффициент заполнения?</a:t>
                </a:r>
                <a:r>
                  <a:rPr lang="en-US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ru-RU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16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Напряжение такой формы действует в каналах связи и часто рассматривается как основной </a:t>
                </a:r>
                <a:r>
                  <a:rPr lang="ru-RU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периодический </a:t>
                </a:r>
                <a:r>
                  <a:rPr lang="ru-RU" sz="16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сигнал при исследовании передачи информации по линии связи.</a:t>
                </a:r>
                <a:r>
                  <a:rPr lang="en-US" sz="1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	</a:t>
                </a:r>
                <a:r>
                  <a:rPr lang="en-US" sz="16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:endParaRPr lang="ru-RU" sz="25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143" y="955819"/>
                <a:ext cx="10872788" cy="1146211"/>
              </a:xfrm>
              <a:prstGeom prst="rect">
                <a:avLst/>
              </a:prstGeom>
              <a:blipFill rotWithShape="0">
                <a:blip r:embed="rId3"/>
                <a:stretch>
                  <a:fillRect l="-280" t="-1064" r="-280" b="-53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9920737" y="6445159"/>
                <a:ext cx="2271263" cy="4033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𝑢𝑡𝑦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𝑐𝑦𝑐𝑙𝑒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14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14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0737" y="6445159"/>
                <a:ext cx="2271263" cy="403316"/>
              </a:xfrm>
              <a:prstGeom prst="rect">
                <a:avLst/>
              </a:prstGeom>
              <a:blipFill rotWithShape="0">
                <a:blip r:embed="rId4"/>
                <a:stretch>
                  <a:fillRect l="-1877" b="-1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8116" y="3989321"/>
            <a:ext cx="7329714" cy="137885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4057" y="5368178"/>
            <a:ext cx="6299200" cy="145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60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460533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П. ПРЯМОУГОЛЬНЫХ ИМПУЛЬСОВ</a:t>
            </a:r>
            <a:endParaRPr lang="ru-RU" sz="1600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9920737" y="6445159"/>
                <a:ext cx="2271263" cy="4033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𝑢𝑡𝑦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𝑐𝑦𝑐𝑙𝑒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14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14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0737" y="6445159"/>
                <a:ext cx="2271263" cy="403316"/>
              </a:xfrm>
              <a:prstGeom prst="rect">
                <a:avLst/>
              </a:prstGeom>
              <a:blipFill rotWithShape="0">
                <a:blip r:embed="rId2"/>
                <a:stretch>
                  <a:fillRect l="-1877" b="-1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1030" t="16790" r="18631" b="51160"/>
          <a:stretch/>
        </p:blipFill>
        <p:spPr>
          <a:xfrm>
            <a:off x="0" y="464457"/>
            <a:ext cx="8461829" cy="33092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l="11030" t="52236" r="20019" b="17401"/>
          <a:stretch/>
        </p:blipFill>
        <p:spPr>
          <a:xfrm>
            <a:off x="3868058" y="3693886"/>
            <a:ext cx="8294914" cy="313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219686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Практическая ширина спектра</a:t>
            </a:r>
            <a:endParaRPr lang="ru-RU" sz="1600" dirty="0">
              <a:latin typeface="Comic Sans MS" panose="030F0702030302020204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9143" y="860569"/>
            <a:ext cx="10872788" cy="3253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Все </a:t>
            </a: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каналы связи имеют ограниченную полосу пропускания, и форма сигналов при передаче по каналу 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изменяется. 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 </a:t>
            </a: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передать ту часть 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спектра </a:t>
            </a: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сигнала, которая содержит гармонические составляющие с относительно большими амплитудами. </a:t>
            </a:r>
            <a:endParaRPr lang="ru-RU" sz="20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</a:pPr>
            <a:r>
              <a:rPr lang="ru-RU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ширина спектра сигнала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— </a:t>
            </a:r>
            <a:r>
              <a:rPr lang="ru-RU" sz="2400" dirty="0">
                <a:latin typeface="Comic Sans MS" panose="030F0702030302020204" pitchFamily="66" charset="0"/>
              </a:rPr>
              <a:t>область частот, в пределах которой сосредоточена подавляющая часть мощности </a:t>
            </a:r>
            <a:r>
              <a:rPr lang="ru-RU" sz="2400" dirty="0" smtClean="0">
                <a:latin typeface="Comic Sans MS" panose="030F0702030302020204" pitchFamily="66" charset="0"/>
              </a:rPr>
              <a:t>сигнала</a:t>
            </a:r>
            <a:r>
              <a:rPr lang="en-US" sz="2400" dirty="0" smtClean="0">
                <a:latin typeface="Comic Sans MS" panose="030F0702030302020204" pitchFamily="66" charset="0"/>
              </a:rPr>
              <a:t> (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пределах которой лежат гармонические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составляющие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сигнала с амплитудами, превышающими наперед заданную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величину</a:t>
            </a:r>
            <a:r>
              <a:rPr lang="en-US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sz="25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0895" t="32473" r="41211" b="58667"/>
          <a:stretch/>
        </p:blipFill>
        <p:spPr>
          <a:xfrm>
            <a:off x="4914899" y="3943350"/>
            <a:ext cx="2578449" cy="103822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38996" y="5194600"/>
            <a:ext cx="10872788" cy="1343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Математически может быть определена, как средняя </a:t>
            </a: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мощность, выделяемая сигналом на активном со-противлении, равном 1 Ом, складывается из мощностей, выделяемых на этом сопротивлении гармоническими 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составляющими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US" sz="1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sz="2500" dirty="0"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79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4109" t="21551" r="24188" b="47754"/>
          <a:stretch/>
        </p:blipFill>
        <p:spPr>
          <a:xfrm>
            <a:off x="0" y="0"/>
            <a:ext cx="7607009" cy="31908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24109" t="52634" r="24188" b="10106"/>
          <a:stretch/>
        </p:blipFill>
        <p:spPr>
          <a:xfrm>
            <a:off x="4714875" y="3019425"/>
            <a:ext cx="7429500" cy="37921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494450"/>
            <a:ext cx="4398904" cy="10135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7263" y="839393"/>
            <a:ext cx="4239757" cy="155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43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219686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Практическая ширина спектра</a:t>
            </a:r>
            <a:endParaRPr lang="ru-RU" sz="1600" dirty="0"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9699" t="19523" r="18646" b="43697"/>
          <a:stretch/>
        </p:blipFill>
        <p:spPr>
          <a:xfrm>
            <a:off x="-14867" y="4333876"/>
            <a:ext cx="6024617" cy="261937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69143" y="698644"/>
            <a:ext cx="10872788" cy="864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выборе практической ширины спектра сигнала нельзя ограничиваться только энергетическими соображениями. </a:t>
            </a:r>
            <a:endParaRPr lang="en-US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Необходимо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учитывать требования к сигналу на выходе системы, как с энергетической точки зрения, так и с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точки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зрения сохранения его формы. В общем случае практическая ширина спектра сигнала выбирается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условия: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sz="25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9699" t="56303" r="18646" b="9544"/>
          <a:stretch/>
        </p:blipFill>
        <p:spPr>
          <a:xfrm>
            <a:off x="5878581" y="4191000"/>
            <a:ext cx="6291442" cy="2438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9383" t="44450" r="12154" b="42600"/>
          <a:stretch/>
        </p:blipFill>
        <p:spPr>
          <a:xfrm>
            <a:off x="1370016" y="1539049"/>
            <a:ext cx="9439276" cy="12668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Прямоугольник 8"/>
              <p:cNvSpPr/>
              <p:nvPr/>
            </p:nvSpPr>
            <p:spPr>
              <a:xfrm>
                <a:off x="573356" y="2822092"/>
                <a:ext cx="10872788" cy="14096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16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Каждая </a:t>
                </a:r>
                <a:r>
                  <a:rPr lang="ru-RU" sz="16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кодовая комбинация состоит из определенной последовательности прямоугольных импульсов и </a:t>
                </a:r>
                <a:r>
                  <a:rPr lang="ru-RU" sz="16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пауз</a:t>
                </a:r>
                <a:r>
                  <a:rPr lang="en-US" sz="16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r>
                  <a:rPr lang="ru-RU" sz="16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Спектр </a:t>
                </a:r>
                <a:r>
                  <a:rPr lang="ru-RU" sz="16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такого сигнала зависит, конечно, от того какая именно кодовая </a:t>
                </a:r>
                <a:r>
                  <a:rPr lang="ru-RU" sz="16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комбинация передается. Главным </a:t>
                </a:r>
                <a:r>
                  <a:rPr lang="ru-RU" sz="16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фактором, определяющим удельный вес высших гармоник спектра, остается наибольшая частота следования </a:t>
                </a:r>
                <a:r>
                  <a:rPr lang="ru-RU" sz="16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импульсов.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16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Параметр </a:t>
                </a:r>
                <a14:m>
                  <m:oMath xmlns:m="http://schemas.openxmlformats.org/officeDocument/2006/math">
                    <m:r>
                      <a:rPr lang="ru-RU" sz="16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16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выбирают </a:t>
                </a:r>
                <a:r>
                  <a:rPr lang="ru-RU" sz="16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равным длительности самого короткого импульса среди всех встречающихся в кодовых комбинациях, период следования T = </a:t>
                </a:r>
                <a:r>
                  <a:rPr lang="ru-RU" sz="16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𝜏</m:t>
                    </m:r>
                  </m:oMath>
                </a14:m>
                <a:r>
                  <a:rPr lang="ru-RU" sz="16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 </a:t>
                </a:r>
                <a:r>
                  <a:rPr lang="ru-RU" sz="16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этом случае наибольшая частота следования импульсов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Ω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sz="1600" dirty="0" err="1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max</a:t>
                </a:r>
                <a:r>
                  <a:rPr lang="ru-RU" sz="16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16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</a:t>
                </a:r>
                <a:r>
                  <a:rPr lang="ru-RU" sz="16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𝜏</m:t>
                    </m:r>
                  </m:oMath>
                </a14:m>
                <a:r>
                  <a:rPr lang="ru-RU" sz="16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16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 </a:t>
                </a:r>
                <a:r>
                  <a:rPr lang="ru-RU" sz="16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</a:t>
                </a:r>
                <a:r>
                  <a:rPr lang="en-US" sz="1600" dirty="0" smtClean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1600" dirty="0" smtClean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356" y="2822092"/>
                <a:ext cx="10872788" cy="1409681"/>
              </a:xfrm>
              <a:prstGeom prst="rect">
                <a:avLst/>
              </a:prstGeom>
              <a:blipFill rotWithShape="0">
                <a:blip r:embed="rId4"/>
                <a:stretch>
                  <a:fillRect l="-280" t="-1299" r="-280" b="-34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900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52575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70929" y="731520"/>
            <a:ext cx="5521071" cy="4292781"/>
          </a:xfrm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Тема1</a:t>
            </a:r>
            <a:b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ОБЩИЕ СВЕДЕНИЯ </a:t>
            </a:r>
            <a:r>
              <a:rPr lang="en-US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37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СИГНАЛАХ</a:t>
            </a:r>
            <a:endParaRPr lang="ru-RU" sz="3700" b="1" i="1" u="sng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51192" y="5996226"/>
            <a:ext cx="4892685" cy="86177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74929" y="605790"/>
            <a:ext cx="5521071" cy="42927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Ваши </a:t>
            </a:r>
          </a:p>
          <a:p>
            <a:pPr algn="ctr">
              <a:lnSpc>
                <a:spcPct val="125000"/>
              </a:lnSpc>
            </a:pPr>
            <a:r>
              <a:rPr lang="ru-RU" b="1" dirty="0" err="1" smtClean="0">
                <a:latin typeface="Comic Sans MS" panose="030F0702030302020204" pitchFamily="66" charset="0"/>
              </a:rPr>
              <a:t>ВОПроСЫ</a:t>
            </a:r>
            <a:endParaRPr lang="ru-RU" b="1" dirty="0" smtClean="0">
              <a:latin typeface="Comic Sans MS" panose="030F0702030302020204" pitchFamily="66" charset="0"/>
            </a:endParaRPr>
          </a:p>
          <a:p>
            <a:pPr algn="ctr">
              <a:lnSpc>
                <a:spcPct val="125000"/>
              </a:lnSpc>
            </a:pPr>
            <a:r>
              <a:rPr lang="ru-RU" b="1" dirty="0">
                <a:latin typeface="Comic Sans MS" panose="030F0702030302020204" pitchFamily="66" charset="0"/>
              </a:rPr>
              <a:t>?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endParaRPr lang="ru-RU" sz="3700" i="1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04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Классификация СИГНАЛОВ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5603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физической природе носителя информации: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электрические;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электромагнитные;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оптические;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акустические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др.;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 способу задания сигнала: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регулярные (детерминированные), заданные аналитической функцией;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нерегулярные (случайные), принимающие произвольные значения в любой момент времени. Для описания таких сигналов используется аппарат теории вероятностей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68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Классификация СИГНАЛОВ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4702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зависимости от функции, описывающей параметры сигнала, выделяют аналоговые, дискретные, квантованные и цифровые сигналы: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непрерывные (аналоговые), описываемые непрерывной функцией;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дискретные, описываемые функцией отсчётов, взятых в определённые моменты времени;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квантованные по уровню;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дискретные сигналы, квантованные по уровню (цифровые). </a:t>
            </a:r>
          </a:p>
        </p:txBody>
      </p:sp>
    </p:spTree>
    <p:extLst>
      <p:ext uri="{BB962C8B-B14F-4D97-AF65-F5344CB8AC3E}">
        <p14:creationId xmlns:p14="http://schemas.microsoft.com/office/powerpoint/2010/main" val="414088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дискретизация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563" y="1185063"/>
            <a:ext cx="10058400" cy="567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64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Квантование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444" y="933450"/>
            <a:ext cx="10058400" cy="607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33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АЦП и ЦАП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3743" y="1120919"/>
            <a:ext cx="10872788" cy="5065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</a:pPr>
            <a:r>
              <a:rPr lang="ru-RU" sz="3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Аналого-цифровое преобразование </a:t>
            </a:r>
            <a:r>
              <a:rPr lang="ru-RU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(АЦП)</a:t>
            </a:r>
            <a:r>
              <a:rPr lang="ru-RU" sz="3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</a:t>
            </a:r>
            <a:r>
              <a:rPr lang="ru-RU" sz="3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реобразование сигнала, </a:t>
            </a:r>
            <a:r>
              <a:rPr lang="ru-RU" sz="3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 котором при заданном шаге дискретизации функция непрерывного множества возможных значений сигнала </a:t>
            </a:r>
            <a:r>
              <a:rPr lang="ru-RU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заменяется </a:t>
            </a:r>
            <a:r>
              <a:rPr lang="ru-RU" sz="3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функцией конечного множества соответствующих значений этого </a:t>
            </a:r>
            <a:r>
              <a:rPr lang="ru-RU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сигнала.</a:t>
            </a:r>
            <a:r>
              <a:rPr lang="en-US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привести сигнал к виду подходящему для обработки на ЭВМ.</a:t>
            </a:r>
            <a:r>
              <a:rPr lang="en-US" sz="3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ru-RU" sz="1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ГОСТ 17657-79: Передача данных. Термины и определения</a:t>
            </a:r>
            <a:r>
              <a:rPr lang="en-US" sz="1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3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Цифро-аналоговое преобразование</a:t>
            </a:r>
            <a:r>
              <a:rPr lang="ru-RU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(ЦАП)</a:t>
            </a:r>
            <a:r>
              <a:rPr lang="ru-RU" sz="3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обратный АЦП процесс.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3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АЦ(</a:t>
            </a:r>
            <a:r>
              <a:rPr lang="en-US" sz="3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ru-RU" sz="3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ЦА)</a:t>
            </a:r>
            <a:r>
              <a:rPr lang="en-US" sz="3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преобразователь</a:t>
            </a:r>
            <a:r>
              <a:rPr lang="ru-RU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— устройство.</a:t>
            </a:r>
          </a:p>
        </p:txBody>
      </p:sp>
    </p:spTree>
    <p:extLst>
      <p:ext uri="{BB962C8B-B14F-4D97-AF65-F5344CB8AC3E}">
        <p14:creationId xmlns:p14="http://schemas.microsoft.com/office/powerpoint/2010/main" val="336840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ТЕОРЕМА ОТСЧЁТОВ </a:t>
            </a:r>
            <a:r>
              <a:rPr lang="ru-RU" sz="1400" dirty="0" smtClean="0">
                <a:latin typeface="Comic Sans MS" panose="030F0702030302020204" pitchFamily="66" charset="0"/>
              </a:rPr>
              <a:t>(Котельников Владимир Александрович)</a:t>
            </a:r>
            <a:endParaRPr lang="ru-RU" sz="1400" dirty="0"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3743" y="1199070"/>
            <a:ext cx="10872788" cy="5394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</a:pPr>
            <a:r>
              <a:rPr lang="ru-RU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Если </a:t>
            </a:r>
            <a:r>
              <a:rPr lang="ru-RU" sz="3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аналоговый сигнал </a:t>
            </a:r>
            <a:r>
              <a:rPr lang="ru-RU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имеет </a:t>
            </a:r>
            <a:r>
              <a:rPr lang="ru-RU" sz="3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финитный (ограниченный по ширине) спектр, то он может быть восстановлен однозначно и без потерь по своим дискретным отсчётам, взятым с частотой, строго большей удвоенной верхней </a:t>
            </a:r>
            <a:r>
              <a:rPr lang="ru-RU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частоты</a:t>
            </a:r>
            <a:r>
              <a:rPr lang="en-US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[1933]</a:t>
            </a:r>
          </a:p>
          <a:p>
            <a:pPr indent="449580" algn="just">
              <a:lnSpc>
                <a:spcPct val="107000"/>
              </a:lnSpc>
            </a:pPr>
            <a:endParaRPr lang="en-US" sz="30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</a:pPr>
            <a:endParaRPr lang="en-US" sz="3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</a:pP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!!</a:t>
            </a: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Одна </a:t>
            </a: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из важнейших теорем теории информации, сформулированная независимо от Котельникова Гарри Найквистом и Клодом Шенноном. Именно благодаря ей Котельникова считают на постсоветском пространстве «отцом» цифровых технологий в </a:t>
            </a: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передаче.</a:t>
            </a:r>
          </a:p>
          <a:p>
            <a:pPr indent="449580" algn="just">
              <a:lnSpc>
                <a:spcPct val="107000"/>
              </a:lnSpc>
            </a:pP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 словам Брюса </a:t>
            </a:r>
            <a:r>
              <a:rPr lang="ru-RU" sz="1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Айзенстайна</a:t>
            </a: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президента международного Института инженеров электротехники и </a:t>
            </a: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электроники (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IEEE</a:t>
            </a: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): 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Академик </a:t>
            </a: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Котельников выдающийся герой современности. Его заслуги признаются во всём мире. Перед нами гигант </a:t>
            </a:r>
            <a:r>
              <a:rPr lang="ru-RU" sz="1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радиоинженерной</a:t>
            </a: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мысли, который внёс самый существенный вклад в развитие </a:t>
            </a: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радиосвязи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.”</a:t>
            </a:r>
            <a:endParaRPr lang="ru-RU" sz="1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3716925" y="3912696"/>
                <a:ext cx="4648872" cy="5863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3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&gt;2∗</m:t>
                      </m:r>
                      <m:sSub>
                        <m:sSubPr>
                          <m:ctrlPr>
                            <a:rPr lang="en-US" sz="3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ru-RU" sz="14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6925" y="3912696"/>
                <a:ext cx="4648872" cy="58631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141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Мат. Модели описания процессов и </a:t>
            </a:r>
            <a:r>
              <a:rPr lang="ru-RU" dirty="0" err="1" smtClean="0">
                <a:latin typeface="Comic Sans MS" panose="030F0702030302020204" pitchFamily="66" charset="0"/>
              </a:rPr>
              <a:t>СИгналов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5803635" y="929149"/>
                <a:ext cx="5691569" cy="1906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</m:t>
                      </m:r>
                      <m:f>
                        <m:fPr>
                          <m:ctrlPr>
                            <a:rPr lang="ru-RU" sz="30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3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sz="3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sz="3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sz="3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</m:oMath>
                  </m:oMathPara>
                </a14:m>
                <a:endParaRPr lang="en-US" sz="3000" b="0" dirty="0" smtClean="0">
                  <a:latin typeface="Comic Sans MS" panose="030F0702030302020204" pitchFamily="66" charset="0"/>
                  <a:cs typeface="Times New Roman" panose="02020603050405020304" pitchFamily="18" charset="0"/>
                </a:endParaRPr>
              </a:p>
              <a:p>
                <a:pPr indent="449580" algn="ctr">
                  <a:lnSpc>
                    <a:spcPct val="107000"/>
                  </a:lnSpc>
                </a:pPr>
                <a:endParaRPr lang="ru-RU" sz="14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ctr">
                  <a:lnSpc>
                    <a:spcPct val="107000"/>
                  </a:lnSpc>
                </a:pPr>
                <a:r>
                  <a:rPr lang="ru-RU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где </a:t>
                </a:r>
                <a:r>
                  <a:rPr lang="en-US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– </a:t>
                </a:r>
                <a:r>
                  <a:rPr lang="ru-RU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масса тела, х – координата, </a:t>
                </a:r>
              </a:p>
              <a:p>
                <a:pPr indent="449580" algn="ctr">
                  <a:lnSpc>
                    <a:spcPct val="107000"/>
                  </a:lnSpc>
                </a:pPr>
                <a:r>
                  <a:rPr lang="en-US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F(</a:t>
                </a:r>
                <a:r>
                  <a:rPr lang="en-US" b="1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x,t</a:t>
                </a:r>
                <a:r>
                  <a:rPr lang="en-US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– </a:t>
                </a:r>
                <a:r>
                  <a:rPr lang="ru-RU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сила действующая на тело в (х</a:t>
                </a:r>
                <a:r>
                  <a:rPr lang="en-US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,t</a:t>
                </a:r>
                <a:r>
                  <a:rPr lang="ru-RU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3635" y="929149"/>
                <a:ext cx="5691569" cy="1906804"/>
              </a:xfrm>
              <a:prstGeom prst="rect">
                <a:avLst/>
              </a:prstGeom>
              <a:blipFill rotWithShape="0">
                <a:blip r:embed="rId2"/>
                <a:stretch>
                  <a:fillRect b="-35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1316692" y="1474763"/>
                <a:ext cx="4648872" cy="14754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𝑚𝑎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𝐹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</m:oMath>
                  </m:oMathPara>
                </a14:m>
                <a:endParaRPr lang="en-US" sz="3000" b="0" dirty="0" smtClean="0">
                  <a:latin typeface="Comic Sans MS" panose="030F0702030302020204" pitchFamily="66" charset="0"/>
                  <a:cs typeface="Times New Roman" panose="02020603050405020304" pitchFamily="18" charset="0"/>
                </a:endParaRPr>
              </a:p>
              <a:p>
                <a:pPr indent="449580" algn="ctr">
                  <a:lnSpc>
                    <a:spcPct val="107000"/>
                  </a:lnSpc>
                </a:pPr>
                <a:endParaRPr lang="ru-RU" sz="14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ctr">
                  <a:lnSpc>
                    <a:spcPct val="107000"/>
                  </a:lnSpc>
                </a:pPr>
                <a:r>
                  <a:rPr lang="ru-RU" sz="20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где </a:t>
                </a:r>
                <a:r>
                  <a:rPr lang="en-US" sz="20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 </a:t>
                </a:r>
                <a:r>
                  <a:rPr lang="ru-RU" sz="20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 </a:t>
                </a:r>
                <a:r>
                  <a:rPr lang="en-US" sz="2000" b="1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const</a:t>
                </a:r>
                <a:r>
                  <a:rPr lang="ru-RU" sz="20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  <a:r>
                  <a:rPr lang="en-US" sz="2000" b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</a:t>
                </a:r>
                <a:r>
                  <a:rPr lang="ru-RU" sz="20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=</a:t>
                </a:r>
                <a:r>
                  <a:rPr lang="ru-RU" sz="20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b="1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const</a:t>
                </a:r>
                <a:r>
                  <a:rPr lang="ru-RU" sz="20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</a:t>
                </a:r>
              </a:p>
              <a:p>
                <a:pPr indent="449580" algn="ctr">
                  <a:lnSpc>
                    <a:spcPct val="107000"/>
                  </a:lnSpc>
                </a:pPr>
                <a:r>
                  <a:rPr lang="en-US" sz="2000" b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 = </a:t>
                </a:r>
                <a:r>
                  <a:rPr lang="en-US" sz="2000" b="1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const</a:t>
                </a:r>
                <a:endParaRPr lang="ru-RU" sz="2000" b="1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692" y="1474763"/>
                <a:ext cx="4648872" cy="1475469"/>
              </a:xfrm>
              <a:prstGeom prst="rect">
                <a:avLst/>
              </a:prstGeom>
              <a:blipFill rotWithShape="0">
                <a:blip r:embed="rId3"/>
                <a:stretch>
                  <a:fillRect b="-49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614" y="4382143"/>
            <a:ext cx="2352137" cy="8999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3256" y="4329272"/>
            <a:ext cx="2793149" cy="10021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433" y="3180586"/>
            <a:ext cx="5081819" cy="82149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50894" y="3241231"/>
            <a:ext cx="6206644" cy="783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07000"/>
              </a:lnSpc>
            </a:pPr>
            <a:r>
              <a:rPr lang="ru-RU" sz="1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дифференциальное «уравнение Бесселя» </a:t>
            </a:r>
            <a:r>
              <a:rPr lang="ru-RU" sz="1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(решение: «функции Бесселя», </a:t>
            </a:r>
            <a:r>
              <a:rPr lang="ru-RU" sz="1400" dirty="0" smtClean="0"/>
              <a:t>применяются при решении задач о распространении волн, формы </a:t>
            </a:r>
            <a:r>
              <a:rPr lang="ru-RU" sz="1400" dirty="0"/>
              <a:t>колебания тонкой круглой </a:t>
            </a:r>
            <a:r>
              <a:rPr lang="ru-RU" sz="1400" dirty="0" smtClean="0"/>
              <a:t>мембраны и т.д.</a:t>
            </a:r>
            <a:r>
              <a:rPr lang="ru-RU" sz="1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)</a:t>
            </a:r>
            <a:endParaRPr lang="ru-RU" sz="14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82151" y="5342736"/>
            <a:ext cx="5117952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07000"/>
              </a:lnSpc>
            </a:pPr>
            <a:r>
              <a:rPr lang="ru-RU" sz="1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Одномерное «волновое уравнение»</a:t>
            </a:r>
            <a:r>
              <a:rPr lang="ru-RU" sz="1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однородное линейное уравнение в частных производных гиперболического типа второго порядка с постоянными коэффициентами, описывает колебание струны, если u=u(</a:t>
            </a:r>
            <a:r>
              <a:rPr lang="ru-RU" sz="14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x,t</a:t>
            </a:r>
            <a:r>
              <a:rPr lang="ru-RU" sz="1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— отклонение струны в точке с координатой x в момент времени t, а параметр a задаёт свойства струны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518034" y="5348653"/>
            <a:ext cx="5662956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07000"/>
              </a:lnSpc>
            </a:pPr>
            <a:r>
              <a:rPr lang="ru-RU" sz="1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«Уравнение Лапласа» </a:t>
            </a:r>
            <a:r>
              <a:rPr lang="ru-RU" sz="1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двумерном пространстве — </a:t>
            </a:r>
            <a:r>
              <a:rPr lang="ru-RU" sz="1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однородное линейное дифференциальное уравнение в частных производных второго порядка эллиптического типа с постоянными коэффициентами, возникающее во многих физических задачах механики, теплопроводности, электростатики, </a:t>
            </a:r>
            <a:r>
              <a:rPr lang="ru-RU" sz="1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гидравлики.</a:t>
            </a:r>
            <a:endParaRPr lang="ru-RU" sz="14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9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668</TotalTime>
  <Words>1428</Words>
  <Application>Microsoft Office PowerPoint</Application>
  <PresentationFormat>Широкоэкранный</PresentationFormat>
  <Paragraphs>107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8" baseType="lpstr">
      <vt:lpstr>Arial</vt:lpstr>
      <vt:lpstr>Calibri</vt:lpstr>
      <vt:lpstr>Cambria Math</vt:lpstr>
      <vt:lpstr>Comic Sans MS</vt:lpstr>
      <vt:lpstr>Times New Roman</vt:lpstr>
      <vt:lpstr>Trebuchet MS</vt:lpstr>
      <vt:lpstr>Tw Cen MT</vt:lpstr>
      <vt:lpstr>Verdana</vt:lpstr>
      <vt:lpstr>Контур</vt:lpstr>
      <vt:lpstr>Теория передачи информации Тема1 ОБЩИЕ СВЕДЕНИЯ  О СИГНАЛАХ</vt:lpstr>
      <vt:lpstr>ПОНЯТИЕ Сигнала</vt:lpstr>
      <vt:lpstr>Классификация СИГНАЛОВ</vt:lpstr>
      <vt:lpstr>Классификация СИГНАЛОВ</vt:lpstr>
      <vt:lpstr>дискретизация</vt:lpstr>
      <vt:lpstr>Квантование</vt:lpstr>
      <vt:lpstr>АЦП и ЦАП</vt:lpstr>
      <vt:lpstr>ТЕОРЕМА ОТСЧЁТОВ (Котельников Владимир Александрович)</vt:lpstr>
      <vt:lpstr>Мат. Модели описания процессов и СИгналов</vt:lpstr>
      <vt:lpstr>Операционное исчисление и ИП</vt:lpstr>
      <vt:lpstr>ИНТЕГРАЛЬНЫЕ ПРЕОБРАЗОВАНИЯ</vt:lpstr>
      <vt:lpstr>ПЕРОБРАЗОВАНИЕ ЛапЛАСА</vt:lpstr>
      <vt:lpstr>Презентация PowerPoint</vt:lpstr>
      <vt:lpstr>Z-ПЕРОБРАЗОВАНИЕ ( преобразование лорана, цыпкин яков Залманович, 1919-1997 )</vt:lpstr>
      <vt:lpstr>ПЕРОБРАЗОВАНИЕ ФУРЬЕ (Жан Батист Фурье 1768-1830)</vt:lpstr>
      <vt:lpstr>ПЕРОБРАЗОВАНИЕ ФУРЬЕ (в конспекте лекций)</vt:lpstr>
      <vt:lpstr>ПЕРОБРАЗОВАНИЕ ФУРЬЕ (Жан Батист Фурье 1768-1830)</vt:lpstr>
      <vt:lpstr>Виды преобразования фурье</vt:lpstr>
      <vt:lpstr>СПЕКТРОГРАММА (Ж. голос)</vt:lpstr>
      <vt:lpstr>СПЕКТРОГРАММА (М. голос)</vt:lpstr>
      <vt:lpstr>СПЕКТРОГРАММА (МУЗЫКА TRANCE)</vt:lpstr>
      <vt:lpstr>СПЕКТРОГРАММА (МУЗЫКА INSTR-TAL)</vt:lpstr>
      <vt:lpstr>ПЕРОБРАЗОВАНИЕ ФУРЬЕ (в конспекте лекций по тпи)</vt:lpstr>
      <vt:lpstr>П. ПРЯМОУГОЛЬНЫХ ИМПУЛЬСОВ</vt:lpstr>
      <vt:lpstr>П. ПРЯМОУГОЛЬНЫХ ИМПУЛЬСОВ</vt:lpstr>
      <vt:lpstr>Практическая ширина спектра</vt:lpstr>
      <vt:lpstr>Презентация PowerPoint</vt:lpstr>
      <vt:lpstr>Практическая ширина спектра</vt:lpstr>
      <vt:lpstr>Теория передачи информации Тема1 ОБЩИЕ СВЕДЕНИЯ  О СИГНАЛАХ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“Точки приложения” знаний</dc:title>
  <dc:creator>Vadim Zahariev</dc:creator>
  <cp:lastModifiedBy>Администратор</cp:lastModifiedBy>
  <cp:revision>77</cp:revision>
  <dcterms:created xsi:type="dcterms:W3CDTF">2015-10-18T20:06:05Z</dcterms:created>
  <dcterms:modified xsi:type="dcterms:W3CDTF">2016-03-15T11:29:00Z</dcterms:modified>
</cp:coreProperties>
</file>