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4" r:id="rId1"/>
  </p:sldMasterIdLst>
  <p:notesMasterIdLst>
    <p:notesMasterId r:id="rId13"/>
  </p:notesMasterIdLst>
  <p:sldIdLst>
    <p:sldId id="256" r:id="rId2"/>
    <p:sldId id="275" r:id="rId3"/>
    <p:sldId id="291" r:id="rId4"/>
    <p:sldId id="289" r:id="rId5"/>
    <p:sldId id="294" r:id="rId6"/>
    <p:sldId id="295" r:id="rId7"/>
    <p:sldId id="296" r:id="rId8"/>
    <p:sldId id="298" r:id="rId9"/>
    <p:sldId id="299" r:id="rId10"/>
    <p:sldId id="300" r:id="rId11"/>
    <p:sldId id="292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82" autoAdjust="0"/>
    <p:restoredTop sz="94660"/>
  </p:normalViewPr>
  <p:slideViewPr>
    <p:cSldViewPr snapToGrid="0">
      <p:cViewPr varScale="1">
        <p:scale>
          <a:sx n="68" d="100"/>
          <a:sy n="68" d="100"/>
        </p:scale>
        <p:origin x="70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1" d="100"/>
          <a:sy n="101" d="100"/>
        </p:scale>
        <p:origin x="3528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1C5EAF-E580-4B33-8AF9-F07ED3D4A736}" type="datetimeFigureOut">
              <a:rPr lang="ru-RU" smtClean="0"/>
              <a:t>19.04.2016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042044-932E-4696-BF41-400D3935F3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12918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1954BAFE-FF17-4B2D-94E6-F7C4761A6F4A}" type="datetimeFigureOut">
              <a:rPr lang="ru-RU" smtClean="0"/>
              <a:t>19.04.2016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24304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19.04.2016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640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19.04.2016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93713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19.04.2016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330238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19.04.2016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63759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19.04.2016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96235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19.04.2016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01620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19.04.2016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55433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19.04.2016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5549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19.04.2016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590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19.04.2016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415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19.04.2016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49309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19.04.2016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19783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19.04.2016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8722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19.04.2016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74947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19.04.2016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6327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19.04.2016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52412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54BAFE-FF17-4B2D-94E6-F7C4761A6F4A}" type="datetimeFigureOut">
              <a:rPr lang="ru-RU" smtClean="0"/>
              <a:t>19.04.2016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1540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  <p:sldLayoutId id="2147483792" r:id="rId8"/>
    <p:sldLayoutId id="2147483793" r:id="rId9"/>
    <p:sldLayoutId id="2147483794" r:id="rId10"/>
    <p:sldLayoutId id="2147483795" r:id="rId11"/>
    <p:sldLayoutId id="2147483796" r:id="rId12"/>
    <p:sldLayoutId id="2147483797" r:id="rId13"/>
    <p:sldLayoutId id="2147483798" r:id="rId14"/>
    <p:sldLayoutId id="2147483799" r:id="rId15"/>
    <p:sldLayoutId id="2147483800" r:id="rId16"/>
    <p:sldLayoutId id="2147483801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9.wmf"/><Relationship Id="rId4" Type="http://schemas.openxmlformats.org/officeDocument/2006/relationships/oleObject" Target="../embeddings/oleObject11.bin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image" Target="../media/image7.png"/><Relationship Id="rId7" Type="http://schemas.openxmlformats.org/officeDocument/2006/relationships/image" Target="../media/image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4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6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9.png"/><Relationship Id="rId4" Type="http://schemas.openxmlformats.org/officeDocument/2006/relationships/image" Target="../media/image8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0.wmf"/><Relationship Id="rId4" Type="http://schemas.openxmlformats.org/officeDocument/2006/relationships/oleObject" Target="../embeddings/oleObject5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12.w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image" Target="../media/image18.png"/><Relationship Id="rId7" Type="http://schemas.openxmlformats.org/officeDocument/2006/relationships/image" Target="../media/image1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9.bin"/><Relationship Id="rId5" Type="http://schemas.openxmlformats.org/officeDocument/2006/relationships/image" Target="../media/image15.wmf"/><Relationship Id="rId4" Type="http://schemas.openxmlformats.org/officeDocument/2006/relationships/oleObject" Target="../embeddings/oleObject8.bin"/><Relationship Id="rId9" Type="http://schemas.openxmlformats.org/officeDocument/2006/relationships/image" Target="../media/image1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158"/>
          <a:stretch/>
        </p:blipFill>
        <p:spPr>
          <a:xfrm>
            <a:off x="24061" y="0"/>
            <a:ext cx="12143877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670929" y="267289"/>
            <a:ext cx="5521071" cy="5530738"/>
          </a:xfrm>
        </p:spPr>
        <p:txBody>
          <a:bodyPr>
            <a:normAutofit fontScale="90000"/>
          </a:bodyPr>
          <a:lstStyle/>
          <a:p>
            <a:pPr algn="ctr">
              <a:lnSpc>
                <a:spcPct val="125000"/>
              </a:lnSpc>
            </a:pPr>
            <a:r>
              <a:rPr lang="ru-RU" b="1" dirty="0" smtClean="0">
                <a:latin typeface="Comic Sans MS" panose="030F0702030302020204" pitchFamily="66" charset="0"/>
              </a:rPr>
              <a:t>Теория передачи информации</a:t>
            </a:r>
            <a:r>
              <a:rPr lang="en-US" b="1" dirty="0" smtClean="0">
                <a:latin typeface="Comic Sans MS" panose="030F0702030302020204" pitchFamily="66" charset="0"/>
              </a:rPr>
              <a:t/>
            </a:r>
            <a:br>
              <a:rPr lang="en-US" b="1" dirty="0" smtClean="0">
                <a:latin typeface="Comic Sans MS" panose="030F0702030302020204" pitchFamily="66" charset="0"/>
              </a:rPr>
            </a:br>
            <a:r>
              <a:rPr lang="ru-RU" sz="3700" i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Тема</a:t>
            </a:r>
            <a:r>
              <a:rPr lang="en-US" sz="3700" i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r>
              <a:rPr lang="ru-RU" sz="3700" i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700" i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700" i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информационные характеристики непрерывных каналов связи</a:t>
            </a:r>
            <a:endParaRPr lang="ru-RU" sz="3700" b="1" i="1" u="sng" dirty="0">
              <a:latin typeface="Comic Sans MS" panose="030F0702030302020204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251192" y="5996226"/>
            <a:ext cx="4892685" cy="86177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r"/>
            <a:r>
              <a:rPr lang="ru-RU" sz="2500" b="1" i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ea typeface="Verdana" panose="020B0604030504040204" pitchFamily="34" charset="0"/>
                <a:cs typeface="Verdana" panose="020B0604030504040204" pitchFamily="34" charset="0"/>
              </a:rPr>
              <a:t>Захарьев Вадим Анатольевич</a:t>
            </a:r>
          </a:p>
          <a:p>
            <a:pPr algn="r"/>
            <a:r>
              <a:rPr lang="ru-RU" sz="2500" b="1" i="1" dirty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ea typeface="Verdana" panose="020B0604030504040204" pitchFamily="34" charset="0"/>
                <a:cs typeface="Verdana" panose="020B0604030504040204" pitchFamily="34" charset="0"/>
              </a:rPr>
              <a:t>а</a:t>
            </a:r>
            <a:r>
              <a:rPr lang="ru-RU" sz="2500" b="1" i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ea typeface="Verdana" panose="020B0604030504040204" pitchFamily="34" charset="0"/>
                <a:cs typeface="Verdana" panose="020B0604030504040204" pitchFamily="34" charset="0"/>
              </a:rPr>
              <a:t>ссистент кафедры СУ</a:t>
            </a:r>
            <a:endParaRPr lang="en-US" sz="2500" b="1" i="1" dirty="0">
              <a:solidFill>
                <a:schemeClr val="accent5">
                  <a:lumMod val="75000"/>
                </a:schemeClr>
              </a:solidFill>
              <a:latin typeface="Comic Sans MS" panose="030F0702030302020204" pitchFamily="66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3055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6" y="-206644"/>
            <a:ext cx="9905998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Коэффициент использования К.С.</a:t>
            </a:r>
            <a:endParaRPr lang="ru-RU" dirty="0"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Прямоугольник 6"/>
              <p:cNvSpPr/>
              <p:nvPr/>
            </p:nvSpPr>
            <p:spPr>
              <a:xfrm>
                <a:off x="743743" y="741090"/>
                <a:ext cx="10872788" cy="596791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Для 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того чтобы оценить, как используется пропускная способность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непрерывных 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каналов, вводят коэффициент эффективности, который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определяется выражением:</a:t>
                </a: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endParaRPr lang="ru-RU" sz="25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ru-RU" sz="2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𝜂</m:t>
                          </m:r>
                          <m:r>
                            <a:rPr lang="en-US" sz="2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=</m:t>
                          </m:r>
                          <m:r>
                            <a:rPr lang="en-US" sz="2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∆</m:t>
                          </m:r>
                          <m:r>
                            <m:rPr>
                              <m:sty m:val="p"/>
                            </m:rPr>
                            <a:rPr lang="en-US" sz="25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F</m:t>
                          </m:r>
                        </m:e>
                        <m:sub>
                          <m:r>
                            <a:rPr lang="en-US" sz="2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𝑚</m:t>
                          </m:r>
                        </m:sub>
                      </m:sSub>
                      <m:func>
                        <m:funcPr>
                          <m:ctrlPr>
                            <a:rPr lang="en-US" sz="2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5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log</m:t>
                          </m:r>
                        </m:fName>
                        <m:e>
                          <m:d>
                            <m:dPr>
                              <m:ctrlPr>
                                <a:rPr lang="en-US" sz="25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5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1+</m:t>
                              </m:r>
                              <m:sSub>
                                <m:sSubPr>
                                  <m:ctrlPr>
                                    <a:rPr lang="en-US" sz="25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d>
                                    <m:dPr>
                                      <m:ctrlPr>
                                        <a:rPr lang="en-US" sz="25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n-US" sz="25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sSubSup>
                                            <m:sSubSupPr>
                                              <m:ctrlPr>
                                                <a:rPr lang="en-US" sz="2500" b="0" i="1" smtClean="0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  <a:cs typeface="Times New Roman" panose="02020603050405020304" pitchFamily="18" charset="0"/>
                                                </a:rPr>
                                              </m:ctrlPr>
                                            </m:sSubSupPr>
                                            <m:e>
                                              <m:r>
                                                <a:rPr lang="en-US" sz="2500" b="0" i="1" smtClean="0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  <a:cs typeface="Times New Roman" panose="02020603050405020304" pitchFamily="18" charset="0"/>
                                                </a:rPr>
                                                <m:t>𝜎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2500" b="0" i="1" smtClean="0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  <a:cs typeface="Times New Roman" panose="02020603050405020304" pitchFamily="18" charset="0"/>
                                                </a:rPr>
                                                <m:t>𝑋</m:t>
                                              </m:r>
                                            </m:sub>
                                            <m:sup>
                                              <m:r>
                                                <a:rPr lang="en-US" sz="2500" b="0" i="1" smtClean="0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  <a:cs typeface="Times New Roman" panose="02020603050405020304" pitchFamily="18" charset="0"/>
                                                </a:rPr>
                                                <m:t>2</m:t>
                                              </m:r>
                                            </m:sup>
                                          </m:sSubSup>
                                        </m:num>
                                        <m:den>
                                          <m:sSubSup>
                                            <m:sSubSupPr>
                                              <m:ctrlPr>
                                                <a:rPr lang="en-US" sz="2500" b="0" i="1" smtClean="0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  <a:cs typeface="Times New Roman" panose="02020603050405020304" pitchFamily="18" charset="0"/>
                                                </a:rPr>
                                              </m:ctrlPr>
                                            </m:sSubSupPr>
                                            <m:e>
                                              <m:r>
                                                <a:rPr lang="en-US" sz="2500" b="0" i="1" smtClean="0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  <a:cs typeface="Times New Roman" panose="02020603050405020304" pitchFamily="18" charset="0"/>
                                                </a:rPr>
                                                <m:t>𝜎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2500" b="0" i="1" smtClean="0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  <a:cs typeface="Times New Roman" panose="02020603050405020304" pitchFamily="18" charset="0"/>
                                                </a:rPr>
                                                <m:t>𝐸</m:t>
                                              </m:r>
                                            </m:sub>
                                            <m:sup>
                                              <m:r>
                                                <a:rPr lang="en-US" sz="2500" b="0" i="1" smtClean="0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  <a:cs typeface="Times New Roman" panose="02020603050405020304" pitchFamily="18" charset="0"/>
                                                </a:rPr>
                                                <m:t>2</m:t>
                                              </m:r>
                                            </m:sup>
                                          </m:sSubSup>
                                        </m:den>
                                      </m:f>
                                    </m:e>
                                  </m:d>
                                </m:e>
                                <m:sub>
                                  <m:r>
                                    <a:rPr lang="ru-RU" sz="25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вых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  <m:r>
                        <a:rPr lang="en-US" sz="25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/∆</m:t>
                      </m:r>
                      <m:sSub>
                        <m:sSubPr>
                          <m:ctrlPr>
                            <a:rPr lang="en-US" sz="2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2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𝑘</m:t>
                          </m:r>
                        </m:sub>
                      </m:sSub>
                      <m:func>
                        <m:funcPr>
                          <m:ctrlPr>
                            <a:rPr lang="en-US" sz="2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50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log</m:t>
                          </m:r>
                        </m:fName>
                        <m:e>
                          <m:d>
                            <m:dPr>
                              <m:ctrlPr>
                                <a:rPr lang="en-US" sz="25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5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1+</m:t>
                              </m:r>
                              <m:sSub>
                                <m:sSubPr>
                                  <m:ctrlPr>
                                    <a:rPr lang="en-US" sz="25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d>
                                    <m:dPr>
                                      <m:ctrlPr>
                                        <a:rPr lang="en-US" sz="25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n-US" sz="25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sSubSup>
                                            <m:sSubSupPr>
                                              <m:ctrlPr>
                                                <a:rPr lang="en-US" sz="25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  <a:cs typeface="Times New Roman" panose="02020603050405020304" pitchFamily="18" charset="0"/>
                                                </a:rPr>
                                              </m:ctrlPr>
                                            </m:sSubSupPr>
                                            <m:e>
                                              <m:r>
                                                <a:rPr lang="en-US" sz="25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  <a:cs typeface="Times New Roman" panose="02020603050405020304" pitchFamily="18" charset="0"/>
                                                </a:rPr>
                                                <m:t>𝜎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25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  <a:cs typeface="Times New Roman" panose="02020603050405020304" pitchFamily="18" charset="0"/>
                                                </a:rPr>
                                                <m:t>𝑋</m:t>
                                              </m:r>
                                            </m:sub>
                                            <m:sup>
                                              <m:r>
                                                <a:rPr lang="en-US" sz="25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  <a:cs typeface="Times New Roman" panose="02020603050405020304" pitchFamily="18" charset="0"/>
                                                </a:rPr>
                                                <m:t>2</m:t>
                                              </m:r>
                                            </m:sup>
                                          </m:sSubSup>
                                        </m:num>
                                        <m:den>
                                          <m:sSubSup>
                                            <m:sSubSupPr>
                                              <m:ctrlPr>
                                                <a:rPr lang="en-US" sz="25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  <a:cs typeface="Times New Roman" panose="02020603050405020304" pitchFamily="18" charset="0"/>
                                                </a:rPr>
                                              </m:ctrlPr>
                                            </m:sSubSupPr>
                                            <m:e>
                                              <m:r>
                                                <a:rPr lang="en-US" sz="25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  <a:cs typeface="Times New Roman" panose="02020603050405020304" pitchFamily="18" charset="0"/>
                                                </a:rPr>
                                                <m:t>𝜎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25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  <a:cs typeface="Times New Roman" panose="02020603050405020304" pitchFamily="18" charset="0"/>
                                                </a:rPr>
                                                <m:t>𝐸</m:t>
                                              </m:r>
                                            </m:sub>
                                            <m:sup>
                                              <m:r>
                                                <a:rPr lang="en-US" sz="25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  <a:cs typeface="Times New Roman" panose="02020603050405020304" pitchFamily="18" charset="0"/>
                                                </a:rPr>
                                                <m:t>2</m:t>
                                              </m:r>
                                            </m:sup>
                                          </m:sSubSup>
                                        </m:den>
                                      </m:f>
                                    </m:e>
                                  </m:d>
                                </m:e>
                                <m:sub>
                                  <m:r>
                                    <a:rPr lang="ru-RU" sz="25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вх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</m:oMath>
                  </m:oMathPara>
                </a14:m>
                <a:endParaRPr lang="ru-RU" sz="2500" dirty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endParaRPr lang="ru-RU" sz="25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где</a:t>
                </a:r>
                <a:r>
                  <a:rPr lang="en-US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5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sz="25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5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sSubSup>
                                  <m:sSubSupPr>
                                    <m:ctrlPr>
                                      <a:rPr lang="en-US" sz="25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5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sz="25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𝑋</m:t>
                                    </m:r>
                                  </m:sub>
                                  <m:sup>
                                    <m:r>
                                      <a:rPr lang="en-US" sz="25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</m:num>
                              <m:den>
                                <m:sSubSup>
                                  <m:sSubSupPr>
                                    <m:ctrlPr>
                                      <a:rPr lang="en-US" sz="25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5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sz="25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𝐸</m:t>
                                    </m:r>
                                  </m:sub>
                                  <m:sup>
                                    <m:r>
                                      <a:rPr lang="en-US" sz="25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</m:den>
                            </m:f>
                          </m:e>
                        </m:d>
                      </m:e>
                      <m:sub>
                        <m:r>
                          <a:rPr lang="ru-RU" sz="25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вых</m:t>
                        </m:r>
                      </m:sub>
                    </m:sSub>
                  </m:oMath>
                </a14:m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  и</a:t>
                </a:r>
                <a:r>
                  <a:rPr lang="en-US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5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sz="25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5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sSubSup>
                                  <m:sSubSupPr>
                                    <m:ctrlPr>
                                      <a:rPr lang="en-US" sz="25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5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sz="25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𝑋</m:t>
                                    </m:r>
                                  </m:sub>
                                  <m:sup>
                                    <m:r>
                                      <a:rPr lang="en-US" sz="25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</m:num>
                              <m:den>
                                <m:sSubSup>
                                  <m:sSubSupPr>
                                    <m:ctrlPr>
                                      <a:rPr lang="en-US" sz="25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5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sz="25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𝐸</m:t>
                                    </m:r>
                                  </m:sub>
                                  <m:sup>
                                    <m:r>
                                      <a:rPr lang="en-US" sz="25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</m:den>
                            </m:f>
                          </m:e>
                        </m:d>
                      </m:e>
                      <m:sub>
                        <m:r>
                          <a:rPr lang="ru-RU" sz="25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вх</m:t>
                        </m:r>
                      </m:sub>
                    </m:sSub>
                  </m:oMath>
                </a14:m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  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обозначено отношение сигнал/шум на выходе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передатчика и 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входе приёмника соответственно.</a:t>
                </a:r>
                <a:endParaRPr lang="ru-RU" sz="25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По существу </a:t>
                </a:r>
                <a14:m>
                  <m:oMath xmlns:m="http://schemas.openxmlformats.org/officeDocument/2006/math">
                    <m:r>
                      <a:rPr lang="ru-RU" sz="25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𝜂</m:t>
                    </m:r>
                  </m:oMath>
                </a14:m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характеризует эффективность способа модуляции. Для идеальной модуляции </a:t>
                </a:r>
                <a14:m>
                  <m:oMath xmlns:m="http://schemas.openxmlformats.org/officeDocument/2006/math">
                    <m:r>
                      <a:rPr lang="ru-RU" sz="25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𝜂</m:t>
                    </m:r>
                    <m:r>
                      <a:rPr lang="ru-RU" sz="25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=1</m:t>
                    </m:r>
                  </m:oMath>
                </a14:m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и</a:t>
                </a: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endParaRPr lang="ru-RU" sz="25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endParaRPr lang="ru-RU" sz="25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3743" y="741090"/>
                <a:ext cx="10872788" cy="5967916"/>
              </a:xfrm>
              <a:prstGeom prst="rect">
                <a:avLst/>
              </a:prstGeom>
              <a:blipFill rotWithShape="0">
                <a:blip r:embed="rId3"/>
                <a:stretch>
                  <a:fillRect l="-897" t="-817" r="-89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Прямоугольник 9"/>
          <p:cNvSpPr/>
          <p:nvPr/>
        </p:nvSpPr>
        <p:spPr>
          <a:xfrm>
            <a:off x="10123819" y="2614966"/>
            <a:ext cx="1705263" cy="481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(5.1</a:t>
            </a:r>
            <a:r>
              <a:rPr lang="en-US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9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ru-RU" sz="25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17" name="Объект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0291391"/>
              </p:ext>
            </p:extLst>
          </p:nvPr>
        </p:nvGraphicFramePr>
        <p:xfrm>
          <a:off x="3812344" y="5655214"/>
          <a:ext cx="4984638" cy="11241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5" r:id="rId4" imgW="2667000" imgH="762000" progId="Equation.3">
                  <p:embed/>
                </p:oleObj>
              </mc:Choice>
              <mc:Fallback>
                <p:oleObj r:id="rId4" imgW="2667000" imgH="7620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2344" y="5655214"/>
                        <a:ext cx="4984638" cy="112413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Прямоугольник 17"/>
          <p:cNvSpPr/>
          <p:nvPr/>
        </p:nvSpPr>
        <p:spPr>
          <a:xfrm>
            <a:off x="10123819" y="5862258"/>
            <a:ext cx="1705263" cy="481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(5.</a:t>
            </a:r>
            <a:r>
              <a:rPr lang="en-US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20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ru-RU" sz="25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5848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158"/>
          <a:stretch/>
        </p:blipFill>
        <p:spPr>
          <a:xfrm>
            <a:off x="24061" y="0"/>
            <a:ext cx="12143877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670929" y="267289"/>
            <a:ext cx="5521071" cy="5530738"/>
          </a:xfrm>
        </p:spPr>
        <p:txBody>
          <a:bodyPr>
            <a:normAutofit fontScale="90000"/>
          </a:bodyPr>
          <a:lstStyle/>
          <a:p>
            <a:pPr algn="ctr">
              <a:lnSpc>
                <a:spcPct val="125000"/>
              </a:lnSpc>
            </a:pPr>
            <a:r>
              <a:rPr lang="ru-RU" b="1" dirty="0" smtClean="0">
                <a:latin typeface="Comic Sans MS" panose="030F0702030302020204" pitchFamily="66" charset="0"/>
              </a:rPr>
              <a:t>Теория передачи информации</a:t>
            </a:r>
            <a:r>
              <a:rPr lang="en-US" b="1" dirty="0" smtClean="0">
                <a:latin typeface="Comic Sans MS" panose="030F0702030302020204" pitchFamily="66" charset="0"/>
              </a:rPr>
              <a:t/>
            </a:r>
            <a:br>
              <a:rPr lang="en-US" b="1" dirty="0" smtClean="0">
                <a:latin typeface="Comic Sans MS" panose="030F0702030302020204" pitchFamily="66" charset="0"/>
              </a:rPr>
            </a:br>
            <a:r>
              <a:rPr lang="ru-RU" sz="3700" i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Тема</a:t>
            </a:r>
            <a:r>
              <a:rPr lang="en-US" sz="3700" i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r>
              <a:rPr lang="ru-RU" sz="3700" i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700" i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700" i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информационные характеристики непрерывных каналов связи</a:t>
            </a:r>
            <a:endParaRPr lang="ru-RU" sz="3700" b="1" i="1" u="sng" dirty="0">
              <a:latin typeface="Comic Sans MS" panose="030F0702030302020204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251192" y="5996226"/>
            <a:ext cx="4892685" cy="86177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r"/>
            <a:r>
              <a:rPr lang="ru-RU" sz="2500" b="1" i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ea typeface="Verdana" panose="020B0604030504040204" pitchFamily="34" charset="0"/>
                <a:cs typeface="Verdana" panose="020B0604030504040204" pitchFamily="34" charset="0"/>
              </a:rPr>
              <a:t>Захарьев Вадим Анатольевич</a:t>
            </a:r>
          </a:p>
          <a:p>
            <a:pPr algn="r"/>
            <a:r>
              <a:rPr lang="ru-RU" sz="2500" b="1" i="1" dirty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ea typeface="Verdana" panose="020B0604030504040204" pitchFamily="34" charset="0"/>
                <a:cs typeface="Verdana" panose="020B0604030504040204" pitchFamily="34" charset="0"/>
              </a:rPr>
              <a:t>а</a:t>
            </a:r>
            <a:r>
              <a:rPr lang="ru-RU" sz="2500" b="1" i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ea typeface="Verdana" panose="020B0604030504040204" pitchFamily="34" charset="0"/>
                <a:cs typeface="Verdana" panose="020B0604030504040204" pitchFamily="34" charset="0"/>
              </a:rPr>
              <a:t>ссистент кафедры СУ</a:t>
            </a:r>
            <a:endParaRPr lang="en-US" sz="2500" b="1" i="1" dirty="0">
              <a:solidFill>
                <a:schemeClr val="accent5">
                  <a:lumMod val="75000"/>
                </a:schemeClr>
              </a:solidFill>
              <a:latin typeface="Comic Sans MS" panose="030F0702030302020204" pitchFamily="66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574929" y="605790"/>
            <a:ext cx="5521071" cy="429278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25000"/>
              </a:lnSpc>
            </a:pPr>
            <a:r>
              <a:rPr lang="ru-RU" b="1" dirty="0" smtClean="0">
                <a:latin typeface="Comic Sans MS" panose="030F0702030302020204" pitchFamily="66" charset="0"/>
              </a:rPr>
              <a:t>Ваши </a:t>
            </a:r>
          </a:p>
          <a:p>
            <a:pPr algn="ctr">
              <a:lnSpc>
                <a:spcPct val="125000"/>
              </a:lnSpc>
            </a:pPr>
            <a:r>
              <a:rPr lang="ru-RU" b="1" dirty="0" err="1" smtClean="0">
                <a:latin typeface="Comic Sans MS" panose="030F0702030302020204" pitchFamily="66" charset="0"/>
              </a:rPr>
              <a:t>ВОПроСЫ</a:t>
            </a:r>
            <a:endParaRPr lang="ru-RU" b="1" dirty="0" smtClean="0">
              <a:latin typeface="Comic Sans MS" panose="030F0702030302020204" pitchFamily="66" charset="0"/>
            </a:endParaRPr>
          </a:p>
          <a:p>
            <a:pPr algn="ctr">
              <a:lnSpc>
                <a:spcPct val="125000"/>
              </a:lnSpc>
            </a:pPr>
            <a:r>
              <a:rPr lang="ru-RU" b="1" dirty="0">
                <a:latin typeface="Comic Sans MS" panose="030F0702030302020204" pitchFamily="66" charset="0"/>
              </a:rPr>
              <a:t>?</a:t>
            </a:r>
            <a:r>
              <a:rPr lang="en-US" b="1" dirty="0" smtClean="0">
                <a:latin typeface="Comic Sans MS" panose="030F0702030302020204" pitchFamily="66" charset="0"/>
              </a:rPr>
              <a:t/>
            </a:r>
            <a:br>
              <a:rPr lang="en-US" b="1" dirty="0" smtClean="0">
                <a:latin typeface="Comic Sans MS" panose="030F0702030302020204" pitchFamily="66" charset="0"/>
              </a:rPr>
            </a:br>
            <a:endParaRPr lang="ru-RU" sz="3700" i="1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189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6" y="18439"/>
            <a:ext cx="9905998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Непрерывный канал связи. (НКС)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3743" y="1120919"/>
            <a:ext cx="10872788" cy="51384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8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Непрерывный канал связи (НКС) 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– это канал (ПД+ЛС+ПР), 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предназначенный для 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передачи 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непрерывных сообщений. </a:t>
            </a:r>
            <a:endParaRPr lang="en-US" sz="28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Канал 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считается заданным, если известны </a:t>
            </a:r>
            <a:r>
              <a:rPr lang="ru-RU" sz="2800" i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статистические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данные о сообщениях на его входе и выходе и ограничения, накладываемые на входные сообщения физическими характеристиками 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канала.</a:t>
            </a: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Основные характеристики:</a:t>
            </a:r>
          </a:p>
          <a:p>
            <a:pPr marL="1257300" lvl="2" indent="-34290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корость передачи</a:t>
            </a:r>
            <a:r>
              <a:rPr lang="en-US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ru-RU" sz="28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257300" lvl="2" indent="-34290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ропускная способность</a:t>
            </a:r>
            <a:r>
              <a:rPr lang="en-US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ru-RU" sz="28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257300" lvl="2" indent="-34290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к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оэффициент использования</a:t>
            </a:r>
            <a:r>
              <a:rPr lang="en-US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8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0148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6" y="18439"/>
            <a:ext cx="9905998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Модель </a:t>
            </a:r>
            <a:r>
              <a:rPr lang="ru-RU" dirty="0" smtClean="0">
                <a:latin typeface="Comic Sans MS" panose="030F0702030302020204" pitchFamily="66" charset="0"/>
              </a:rPr>
              <a:t>Непрерывного канал с.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3743" y="1120919"/>
            <a:ext cx="10872788" cy="51384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Применяют 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модель реального канала, называемую гауссовым каналом, предполагая, что по каналу 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передаются</a:t>
            </a:r>
            <a:r>
              <a:rPr lang="en-US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marL="800100" lvl="1" indent="-34290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сигналы 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 постоянной средней мощностью, </a:t>
            </a:r>
            <a:endParaRPr lang="en-US" sz="28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статистические 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связи между сигналами и помехой отсутствуют (аддитивная 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помеха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), </a:t>
            </a:r>
            <a:endParaRPr lang="en-US" sz="28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ширина 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спектра сигнала и помехи ограничены полосой пропускания ка-нала, </a:t>
            </a:r>
            <a:endParaRPr lang="en-US" sz="28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канале 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действует </a:t>
            </a:r>
            <a:r>
              <a:rPr lang="ru-RU" sz="2800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флуктуационная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помеха ограниченной мощности с равномерным частотным спектром и нормальным распределением амплитуд («белый шум»). </a:t>
            </a:r>
            <a:endParaRPr lang="ru-RU" sz="28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6363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6" y="18439"/>
            <a:ext cx="9905998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Скорость передачи  Н.К.С.</a:t>
            </a:r>
            <a:endParaRPr lang="ru-RU" dirty="0"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Прямоугольник 6"/>
              <p:cNvSpPr/>
              <p:nvPr/>
            </p:nvSpPr>
            <p:spPr>
              <a:xfrm>
                <a:off x="743743" y="1120919"/>
                <a:ext cx="10872788" cy="583294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Если 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X(t) рассматривать как переданный сигнал, Y(t) – как принятый, а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E(t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) – как аддитивную помеху в непрерывном канале, то </a:t>
                </a:r>
                <a:r>
                  <a:rPr lang="ru-RU" sz="2500" b="1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скорость передачи информации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по непрерывному каналу (среднее количество информации,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которое 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можно передать по каналу в единицу времени)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равна</a:t>
                </a: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endParaRPr lang="ru-RU" sz="2500" dirty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endParaRPr lang="ru-RU" sz="25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Скорость передачи в предположении, что передаваемые сообщения имеют структуру «белого шума»,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составит</a:t>
                </a: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endParaRPr lang="ru-RU" sz="2500" dirty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endParaRPr lang="ru-RU" sz="25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endParaRPr lang="ru-RU" sz="2500" dirty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где </a:t>
                </a:r>
                <a:r>
                  <a:rPr lang="ru-RU" sz="2500" dirty="0" err="1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Рх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/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Ре 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– отношение средних мощностей сигнала и помехи на выходе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приёмника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∆</m:t>
                        </m:r>
                        <m: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𝑚</m:t>
                        </m:r>
                      </m:sub>
                    </m:sSub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– полоса частот передаваемого сообщения.</a:t>
                </a:r>
              </a:p>
            </p:txBody>
          </p:sp>
        </mc:Choice>
        <mc:Fallback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3743" y="1120919"/>
                <a:ext cx="10872788" cy="5832943"/>
              </a:xfrm>
              <a:prstGeom prst="rect">
                <a:avLst/>
              </a:prstGeom>
              <a:blipFill rotWithShape="0">
                <a:blip r:embed="rId3"/>
                <a:stretch>
                  <a:fillRect l="-897" t="-836" r="-897" b="-15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04298134"/>
              </p:ext>
            </p:extLst>
          </p:nvPr>
        </p:nvGraphicFramePr>
        <p:xfrm>
          <a:off x="2307099" y="3362179"/>
          <a:ext cx="7724837" cy="4642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3" name="Уравнение" r:id="rId4" imgW="3962400" imgH="254000" progId="Equation.3">
                  <p:embed/>
                </p:oleObj>
              </mc:Choice>
              <mc:Fallback>
                <p:oleObj name="Уравнение" r:id="rId4" imgW="3962400" imgH="25400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07099" y="3362179"/>
                        <a:ext cx="7724837" cy="46423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10486737" y="3294293"/>
            <a:ext cx="1705263" cy="503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(5.1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11" name="Rectangle 17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3" name="Rectangle 19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4" name="Объект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4920197"/>
              </p:ext>
            </p:extLst>
          </p:nvPr>
        </p:nvGraphicFramePr>
        <p:xfrm>
          <a:off x="-1847" y="5113375"/>
          <a:ext cx="7246706" cy="5937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4" r:id="rId6" imgW="3543300" imgH="330200" progId="Equation.3">
                  <p:embed/>
                </p:oleObj>
              </mc:Choice>
              <mc:Fallback>
                <p:oleObj r:id="rId6" imgW="3543300" imgH="330200" progId="Equation.3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847" y="5113375"/>
                        <a:ext cx="7246706" cy="59370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21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6" name="Объект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8876233"/>
              </p:ext>
            </p:extLst>
          </p:nvPr>
        </p:nvGraphicFramePr>
        <p:xfrm>
          <a:off x="6935966" y="4979965"/>
          <a:ext cx="5327271" cy="984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5" r:id="rId8" imgW="2984500" imgH="596900" progId="Equation.3">
                  <p:embed/>
                </p:oleObj>
              </mc:Choice>
              <mc:Fallback>
                <p:oleObj r:id="rId8" imgW="2984500" imgH="596900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35966" y="4979965"/>
                        <a:ext cx="5327271" cy="98473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Прямоугольник 16"/>
          <p:cNvSpPr/>
          <p:nvPr/>
        </p:nvSpPr>
        <p:spPr>
          <a:xfrm>
            <a:off x="10908767" y="4550530"/>
            <a:ext cx="1705263" cy="481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(5.6)</a:t>
            </a:r>
            <a:endParaRPr lang="ru-RU" sz="25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6337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6" y="18439"/>
            <a:ext cx="9905998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Пропускная способность Н.К.С.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3743" y="1120919"/>
            <a:ext cx="10872788" cy="50321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500" b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Пропускная </a:t>
            </a:r>
            <a:r>
              <a:rPr lang="ru-RU" sz="25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способность –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это максимальное 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значение скорости передачи информации по 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каналу. </a:t>
            </a: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endParaRPr lang="ru-RU" sz="25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endParaRPr lang="ru-RU" sz="25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Пропускная способность </a:t>
            </a:r>
            <a:r>
              <a:rPr lang="ru-RU" sz="2500" i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характеризует физически предельно возможную скорость передачи данного канала связи, тогда как скорость передачи </a:t>
            </a:r>
            <a:r>
              <a:rPr lang="en-US" sz="2500" i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R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характеризует некоторую текущую систему передачи И. (с определённой структурой и элементами). </a:t>
            </a: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При изменении структуры системы передачи И, её элементов или связей между ними, а также с течением времени, в общем случае, скорость передачи </a:t>
            </a:r>
            <a:r>
              <a:rPr lang="en-US" sz="2500" i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R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может изменяться,  а пропускная сп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о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собность </a:t>
            </a:r>
            <a:r>
              <a:rPr lang="ru-RU" sz="2500" i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нет. </a:t>
            </a:r>
            <a:r>
              <a:rPr lang="ru-RU" sz="25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НО ВСЕГДА: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0247586" y="2091211"/>
            <a:ext cx="1705263" cy="481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(5.7)</a:t>
            </a:r>
            <a:endParaRPr lang="ru-RU" sz="25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ctangle 19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5" name="Rectangle 21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2806158"/>
              </p:ext>
            </p:extLst>
          </p:nvPr>
        </p:nvGraphicFramePr>
        <p:xfrm>
          <a:off x="1519310" y="2012214"/>
          <a:ext cx="8271804" cy="6742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7" r:id="rId3" imgW="5549900" imgH="393700" progId="Equation.3">
                  <p:embed/>
                </p:oleObj>
              </mc:Choice>
              <mc:Fallback>
                <p:oleObj r:id="rId3" imgW="5549900" imgH="3937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19310" y="2012214"/>
                        <a:ext cx="8271804" cy="67424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5049889" y="6181202"/>
                <a:ext cx="1273126" cy="46166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b="1" i="1" smtClean="0">
                          <a:latin typeface="Cambria Math" panose="02040503050406030204" pitchFamily="18" charset="0"/>
                        </a:rPr>
                        <m:t>𝑹</m:t>
                      </m:r>
                      <m:r>
                        <a:rPr lang="en-US" sz="3000" b="1" i="1" smtClean="0">
                          <a:latin typeface="Cambria Math" panose="02040503050406030204" pitchFamily="18" charset="0"/>
                        </a:rPr>
                        <m:t>≤</m:t>
                      </m:r>
                      <m:r>
                        <a:rPr lang="en-US" sz="3000" b="1" i="1" smtClean="0">
                          <a:latin typeface="Cambria Math" panose="02040503050406030204" pitchFamily="18" charset="0"/>
                        </a:rPr>
                        <m:t>𝑪</m:t>
                      </m:r>
                    </m:oMath>
                  </m:oMathPara>
                </a14:m>
                <a:endParaRPr lang="ru-RU" sz="3000" b="1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9889" y="6181202"/>
                <a:ext cx="1273126" cy="46166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43398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6" y="18439"/>
            <a:ext cx="9905998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Пропускная способность Н.К.С.</a:t>
            </a:r>
            <a:endParaRPr lang="ru-RU" dirty="0"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Прямоугольник 6"/>
              <p:cNvSpPr/>
              <p:nvPr/>
            </p:nvSpPr>
            <p:spPr>
              <a:xfrm>
                <a:off x="743743" y="1120919"/>
                <a:ext cx="10872788" cy="547585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Для описания непрерывного 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канала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приведем известную модель 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Шеннона для пропускной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способности 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гауссова непрерывного канала с </a:t>
                </a:r>
                <a:r>
                  <a:rPr lang="ru-RU" sz="2500" dirty="0" err="1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флуктуационной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помехой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:</a:t>
                </a:r>
                <a:endParaRPr lang="en-US" sz="2500" dirty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endParaRPr lang="en-US" sz="25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endParaRPr lang="ru-RU" sz="25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где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∆</m:t>
                        </m:r>
                        <m: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– полоса пропускания канала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;</a:t>
                </a:r>
                <a:r>
                  <a:rPr lang="en-US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5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5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5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5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5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5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𝐸</m:t>
                            </m:r>
                          </m:sub>
                        </m:sSub>
                      </m:den>
                    </m:f>
                  </m:oMath>
                </a14:m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en-US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-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отношение средних мощностей сигнала и помехи на входе приёмника.</a:t>
                </a:r>
                <a:endParaRPr lang="ru-RU" sz="25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Из 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(5.13) следует, что одну и ту же пропускную способность можно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получить 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при различных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соотношениях</a:t>
                </a:r>
                <a:r>
                  <a:rPr lang="en-US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5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5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∆</m:t>
                        </m:r>
                        <m:r>
                          <a:rPr lang="en-US" sz="25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25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и</a:t>
                </a:r>
                <a:r>
                  <a:rPr lang="en-US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5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5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5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5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5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5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5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𝐸</m:t>
                            </m:r>
                          </m:sub>
                        </m:sSub>
                      </m:den>
                    </m:f>
                  </m:oMath>
                </a14:m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. </a:t>
                </a: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Вновь про </a:t>
                </a:r>
                <a:r>
                  <a:rPr lang="en-US" sz="2500" i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R</a:t>
                </a:r>
                <a:r>
                  <a:rPr lang="en-US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.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Если 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плотность распределения w(x) непрерывных сообщений,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вырабатываемых 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источником информации, отличается от </a:t>
                </a:r>
                <a:r>
                  <a:rPr lang="ru-RU" sz="2500" dirty="0" err="1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гауссовской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, то скорость передачи информации будет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меньше.</a:t>
                </a:r>
                <a:endParaRPr lang="ru-RU" sz="2500" dirty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3743" y="1120919"/>
                <a:ext cx="10872788" cy="5475858"/>
              </a:xfrm>
              <a:prstGeom prst="rect">
                <a:avLst/>
              </a:prstGeom>
              <a:blipFill rotWithShape="0">
                <a:blip r:embed="rId3"/>
                <a:stretch>
                  <a:fillRect l="-897" t="-891" r="-897" b="-133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Прямоугольник 9"/>
          <p:cNvSpPr/>
          <p:nvPr/>
        </p:nvSpPr>
        <p:spPr>
          <a:xfrm>
            <a:off x="10186525" y="2599489"/>
            <a:ext cx="1705263" cy="481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(5.13)</a:t>
            </a:r>
            <a:endParaRPr lang="ru-RU" sz="25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Rectangle 17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8" name="Объект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7394590"/>
              </p:ext>
            </p:extLst>
          </p:nvPr>
        </p:nvGraphicFramePr>
        <p:xfrm>
          <a:off x="2897944" y="2380195"/>
          <a:ext cx="5852161" cy="10202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6" r:id="rId4" imgW="2895600" imgH="520700" progId="Equation.3">
                  <p:embed/>
                </p:oleObj>
              </mc:Choice>
              <mc:Fallback>
                <p:oleObj r:id="rId4" imgW="2895600" imgH="52070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7944" y="2380195"/>
                        <a:ext cx="5852161" cy="102027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00820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6" y="18439"/>
            <a:ext cx="9905998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Чувствительность приёмника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3743" y="1120919"/>
            <a:ext cx="10872788" cy="5196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Е</a:t>
            </a: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сли </a:t>
            </a:r>
            <a:r>
              <a:rPr lang="ru-RU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сигнал смешан с шумом, то амплитуда сигнала может быть измерена лишь с точностью до эффективного значения шума. </a:t>
            </a:r>
            <a:endParaRPr lang="en-US" sz="26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Другими </a:t>
            </a:r>
            <a:r>
              <a:rPr lang="ru-RU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словами, </a:t>
            </a: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неопределенность </a:t>
            </a:r>
            <a:r>
              <a:rPr lang="ru-RU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оценки точного значения амплитуды сигнала равна </a:t>
            </a: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квадратному </a:t>
            </a:r>
            <a:r>
              <a:rPr lang="ru-RU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корню из среднего квадрата шумового напряжения. </a:t>
            </a:r>
            <a:endParaRPr lang="en-US" sz="26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Как </a:t>
            </a:r>
            <a:r>
              <a:rPr lang="ru-RU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следует из указанных выше предположений, изменение </a:t>
            </a:r>
            <a:r>
              <a:rPr lang="ru-RU" sz="26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вх</a:t>
            </a: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 сигнала </a:t>
            </a:r>
            <a:r>
              <a:rPr lang="ru-RU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меньше, чем  </a:t>
            </a: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, </a:t>
            </a:r>
            <a:r>
              <a:rPr lang="ru-RU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приемник не различает. </a:t>
            </a:r>
            <a:endParaRPr lang="ru-RU" sz="26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Следовательно, число уровней, которое может быть различимо без ошибок, определится из </a:t>
            </a: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выражения.</a:t>
            </a: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endParaRPr lang="ru-RU" sz="25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endParaRPr lang="ru-RU" sz="25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137887" y="5848503"/>
            <a:ext cx="1705263" cy="481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(5.16)</a:t>
            </a:r>
            <a:endParaRPr lang="ru-RU" sz="25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2262843"/>
              </p:ext>
            </p:extLst>
          </p:nvPr>
        </p:nvGraphicFramePr>
        <p:xfrm>
          <a:off x="4407812" y="4093696"/>
          <a:ext cx="1420837" cy="5464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6" name="Уравнение" r:id="rId3" imgW="748975" imgH="342751" progId="Equation.3">
                  <p:embed/>
                </p:oleObj>
              </mc:Choice>
              <mc:Fallback>
                <p:oleObj name="Уравнение" r:id="rId3" imgW="748975" imgH="342751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07812" y="4093696"/>
                        <a:ext cx="1420837" cy="54647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4364497"/>
              </p:ext>
            </p:extLst>
          </p:nvPr>
        </p:nvGraphicFramePr>
        <p:xfrm>
          <a:off x="3990201" y="5428253"/>
          <a:ext cx="4041860" cy="11132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7" name="Уравнение" r:id="rId5" imgW="2082800" imgH="647700" progId="Equation.3">
                  <p:embed/>
                </p:oleObj>
              </mc:Choice>
              <mc:Fallback>
                <p:oleObj name="Уравнение" r:id="rId5" imgW="2082800" imgH="6477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90201" y="5428253"/>
                        <a:ext cx="4041860" cy="111322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40691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6" y="18439"/>
            <a:ext cx="9905998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Теорема Согласование И.С. </a:t>
            </a:r>
            <a:r>
              <a:rPr lang="ru-RU" dirty="0">
                <a:latin typeface="Comic Sans MS" panose="030F0702030302020204" pitchFamily="66" charset="0"/>
              </a:rPr>
              <a:t>и</a:t>
            </a:r>
            <a:r>
              <a:rPr lang="ru-RU" dirty="0" smtClean="0">
                <a:latin typeface="Comic Sans MS" panose="030F0702030302020204" pitchFamily="66" charset="0"/>
              </a:rPr>
              <a:t> </a:t>
            </a:r>
            <a:r>
              <a:rPr lang="ru-RU" dirty="0" err="1" smtClean="0">
                <a:latin typeface="Comic Sans MS" panose="030F0702030302020204" pitchFamily="66" charset="0"/>
              </a:rPr>
              <a:t>к.С</a:t>
            </a:r>
            <a:r>
              <a:rPr lang="ru-RU" dirty="0" smtClean="0">
                <a:latin typeface="Comic Sans MS" panose="030F0702030302020204" pitchFamily="66" charset="0"/>
              </a:rPr>
              <a:t>.</a:t>
            </a:r>
            <a:endParaRPr lang="ru-RU" dirty="0"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Прямоугольник 6"/>
              <p:cNvSpPr/>
              <p:nvPr/>
            </p:nvSpPr>
            <p:spPr>
              <a:xfrm>
                <a:off x="673403" y="1205327"/>
                <a:ext cx="10872788" cy="468275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Предельные </a:t>
                </a:r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возможности согласования источника непрерывных </a:t>
                </a: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сообщений </a:t>
                </a:r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 непрерывным каналом определяются следующей теоремой </a:t>
                </a: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кодирования Шеннона:</a:t>
                </a: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Е</a:t>
                </a: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сли </a:t>
                </a:r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эпсилон-производительность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𝐻</m:t>
                        </m:r>
                      </m:e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′</m:t>
                        </m:r>
                      </m:sup>
                    </m:sSup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𝑋</m:t>
                            </m:r>
                          </m:e>
                        </m:d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𝜀</m:t>
                        </m:r>
                      </m:sub>
                    </m:sSub>
                  </m:oMath>
                </a14:m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источника </a:t>
                </a: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непрерывных </a:t>
                </a:r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сообщений меньше пропускной </a:t>
                </a: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способности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𝐶</m:t>
                    </m:r>
                  </m:oMath>
                </a14:m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канала, то существует способ оптимального кодирования и декодирования, при котором с </a:t>
                </a: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вероятностью</a:t>
                </a:r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, сколь угодно близкой к единице, переданное и принятое сообщения не будут отличаться в среднеквадратическом смысле более чем </a:t>
                </a: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на</a:t>
                </a:r>
                <a:r>
                  <a:rPr lang="en-US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8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𝜀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.</a:t>
                </a:r>
                <a:endParaRPr lang="ru-RU" sz="28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403" y="1205327"/>
                <a:ext cx="10872788" cy="4682757"/>
              </a:xfrm>
              <a:prstGeom prst="rect">
                <a:avLst/>
              </a:prstGeom>
              <a:blipFill rotWithShape="0">
                <a:blip r:embed="rId2"/>
                <a:stretch>
                  <a:fillRect l="-1121" t="-1302" r="-1121" b="-273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8048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6" y="-206644"/>
            <a:ext cx="9905998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Согласование источника с к.</a:t>
            </a:r>
            <a:endParaRPr lang="ru-RU" dirty="0"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Прямоугольник 6"/>
              <p:cNvSpPr/>
              <p:nvPr/>
            </p:nvSpPr>
            <p:spPr>
              <a:xfrm>
                <a:off x="743743" y="741090"/>
                <a:ext cx="10872788" cy="585544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449580" algn="ctr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500" b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При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400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𝑯</m:t>
                        </m:r>
                      </m:e>
                      <m:sup>
                        <m:r>
                          <a:rPr lang="en-US" sz="2400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′</m:t>
                        </m:r>
                      </m:sup>
                    </m:sSup>
                    <m:sSub>
                      <m:sSubPr>
                        <m:ctrlPr>
                          <a:rPr lang="en-US" sz="2400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sz="2400" b="1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sz="2400" b="1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𝑿</m:t>
                            </m:r>
                          </m:e>
                        </m:d>
                      </m:e>
                      <m:sub>
                        <m:r>
                          <a:rPr lang="en-US" sz="2400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𝜺</m:t>
                        </m:r>
                      </m:sub>
                    </m:sSub>
                    <m:r>
                      <a:rPr lang="en-US" sz="2400" b="1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&gt;</m:t>
                    </m:r>
                    <m:r>
                      <a:rPr lang="en-US" sz="2400" b="1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𝑪</m:t>
                    </m:r>
                  </m:oMath>
                </a14:m>
                <a:r>
                  <a:rPr lang="ru-RU" sz="2500" b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 </a:t>
                </a:r>
                <a:r>
                  <a:rPr lang="ru-RU" sz="2500" b="1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такого способа </a:t>
                </a:r>
                <a:r>
                  <a:rPr lang="ru-RU" sz="2500" b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нет</a:t>
                </a:r>
                <a:r>
                  <a:rPr lang="en-US" sz="2500" b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!</a:t>
                </a: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500" b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Оптимальное кодирование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– это процесс преобразования 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непрерывных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сообщений в сигналы 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без предварительной дискретизации по времени и квантования по уровню. Речь идёт о выборе способа аналоговой модуляции, оптимальное кодирование соответствует идеальной модуляции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.</a:t>
                </a:r>
                <a:endParaRPr lang="en-US" sz="25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Для гауссова канала условие существования оптимального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кодирования 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принимает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вид:</a:t>
                </a: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endParaRPr lang="ru-RU" sz="25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endParaRPr lang="en-US" sz="2500" dirty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endParaRPr lang="en-US" sz="25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где отношение   </a:t>
                </a:r>
                <a:r>
                  <a:rPr lang="en-US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-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рассматривается 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на выходе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детектора</a:t>
                </a:r>
                <a:r>
                  <a:rPr lang="en-US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(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демодулятора</a:t>
                </a:r>
                <a:r>
                  <a:rPr lang="en-US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)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, 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а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величина</a:t>
                </a:r>
                <a:r>
                  <a:rPr lang="en-US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  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  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– как отношение сигнал/шум на входе приёмника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3743" y="741090"/>
                <a:ext cx="10872788" cy="5855449"/>
              </a:xfrm>
              <a:prstGeom prst="rect">
                <a:avLst/>
              </a:prstGeom>
              <a:blipFill rotWithShape="0">
                <a:blip r:embed="rId3"/>
                <a:stretch>
                  <a:fillRect l="-897" t="-833" r="-897" b="-125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Прямоугольник 9"/>
          <p:cNvSpPr/>
          <p:nvPr/>
        </p:nvSpPr>
        <p:spPr>
          <a:xfrm>
            <a:off x="10180090" y="4514105"/>
            <a:ext cx="1705263" cy="481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(5.16)</a:t>
            </a:r>
            <a:endParaRPr lang="ru-RU" sz="25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8883962"/>
              </p:ext>
            </p:extLst>
          </p:nvPr>
        </p:nvGraphicFramePr>
        <p:xfrm>
          <a:off x="4966241" y="4010126"/>
          <a:ext cx="4523134" cy="11535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95" r:id="rId4" imgW="2578100" imgH="749300" progId="Equation.3">
                  <p:embed/>
                </p:oleObj>
              </mc:Choice>
              <mc:Fallback>
                <p:oleObj r:id="rId4" imgW="2578100" imgH="7493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66241" y="4010126"/>
                        <a:ext cx="4523134" cy="115355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1160077"/>
              </p:ext>
            </p:extLst>
          </p:nvPr>
        </p:nvGraphicFramePr>
        <p:xfrm>
          <a:off x="4020885" y="4869038"/>
          <a:ext cx="509281" cy="8796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96" name="Уравнение" r:id="rId6" imgW="317225" imgH="545626" progId="Equation.3">
                  <p:embed/>
                </p:oleObj>
              </mc:Choice>
              <mc:Fallback>
                <p:oleObj name="Уравнение" r:id="rId6" imgW="317225" imgH="545626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20885" y="4869038"/>
                        <a:ext cx="509281" cy="87966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4887252"/>
              </p:ext>
            </p:extLst>
          </p:nvPr>
        </p:nvGraphicFramePr>
        <p:xfrm>
          <a:off x="5540326" y="5591694"/>
          <a:ext cx="480646" cy="8302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97" name="Уравнение" r:id="rId8" imgW="317225" imgH="545626" progId="Equation.3">
                  <p:embed/>
                </p:oleObj>
              </mc:Choice>
              <mc:Fallback>
                <p:oleObj name="Уравнение" r:id="rId8" imgW="317225" imgH="545626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40326" y="5591694"/>
                        <a:ext cx="480646" cy="83020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41910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Контур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Контур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онтур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877</TotalTime>
  <Words>500</Words>
  <Application>Microsoft Office PowerPoint</Application>
  <PresentationFormat>Широкоэкранный</PresentationFormat>
  <Paragraphs>76</Paragraphs>
  <Slides>11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21" baseType="lpstr">
      <vt:lpstr>Arial</vt:lpstr>
      <vt:lpstr>Calibri</vt:lpstr>
      <vt:lpstr>Cambria Math</vt:lpstr>
      <vt:lpstr>Comic Sans MS</vt:lpstr>
      <vt:lpstr>Times New Roman</vt:lpstr>
      <vt:lpstr>Trebuchet MS</vt:lpstr>
      <vt:lpstr>Tw Cen MT</vt:lpstr>
      <vt:lpstr>Verdana</vt:lpstr>
      <vt:lpstr>Контур</vt:lpstr>
      <vt:lpstr>Microsoft Equation 3.0</vt:lpstr>
      <vt:lpstr>Теория передачи информации Тема5 информационные характеристики непрерывных каналов связи</vt:lpstr>
      <vt:lpstr>Непрерывный канал связи. (НКС)</vt:lpstr>
      <vt:lpstr>Модель Непрерывного канал с.</vt:lpstr>
      <vt:lpstr>Скорость передачи  Н.К.С.</vt:lpstr>
      <vt:lpstr>Пропускная способность Н.К.С.</vt:lpstr>
      <vt:lpstr>Пропускная способность Н.К.С.</vt:lpstr>
      <vt:lpstr>Чувствительность приёмника</vt:lpstr>
      <vt:lpstr>Теорема Согласование И.С. и к.С.</vt:lpstr>
      <vt:lpstr>Согласование источника с к.</vt:lpstr>
      <vt:lpstr>Коэффициент использования К.С.</vt:lpstr>
      <vt:lpstr>Теория передачи информации Тема5 информационные характеристики непрерывных каналов связи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“Точки приложения” знаний</dc:title>
  <dc:creator>Vadim Zahariev</dc:creator>
  <cp:lastModifiedBy>Vadim Zahariev</cp:lastModifiedBy>
  <cp:revision>105</cp:revision>
  <dcterms:created xsi:type="dcterms:W3CDTF">2015-10-18T20:06:05Z</dcterms:created>
  <dcterms:modified xsi:type="dcterms:W3CDTF">2016-04-19T10:14:00Z</dcterms:modified>
</cp:coreProperties>
</file>