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21"/>
  </p:notesMasterIdLst>
  <p:sldIdLst>
    <p:sldId id="256" r:id="rId2"/>
    <p:sldId id="275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28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7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21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23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33.png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0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58"/>
          <a:stretch/>
        </p:blipFill>
        <p:spPr>
          <a:xfrm>
            <a:off x="-1" y="0"/>
            <a:ext cx="1214387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731520"/>
            <a:ext cx="5521071" cy="42927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ru-RU" sz="37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</a:t>
            </a:r>
            <a:b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НЕпрЕРЫВНЫХ</a:t>
            </a: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сообщений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СВОЙСТВА ДИФФ. </a:t>
            </a:r>
            <a:r>
              <a:rPr lang="ru-RU" dirty="0">
                <a:latin typeface="Comic Sans MS" panose="030F0702030302020204" pitchFamily="66" charset="0"/>
              </a:rPr>
              <a:t>ЭНТРОПИЯ И.Н.С.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Величина  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изменяется при изменении масштаба измерения Х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Изменим масштаб случайной величины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в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раз, оставив неизменным масштаб равномерно распределенной в единичном интервале случайной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величины Х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принятой за эталон. Если </a:t>
                </a:r>
                <a:r>
                  <a:rPr lang="ru-RU" sz="25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ru-RU" sz="16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</a:t>
                </a:r>
                <a:r>
                  <a:rPr lang="ru-RU" sz="25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kx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)/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Тогда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одновременно изменить масштаб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соотносительная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неопределенность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также изменится, так как значение эталона будет уже иным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  <a:blipFill rotWithShape="0">
                <a:blip r:embed="rId3"/>
                <a:stretch>
                  <a:fillRect l="-897" t="-728" r="-897" b="-11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151362" y="3521689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130540"/>
              </p:ext>
            </p:extLst>
          </p:nvPr>
        </p:nvGraphicFramePr>
        <p:xfrm>
          <a:off x="1466850" y="3219678"/>
          <a:ext cx="8684512" cy="10855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7" r:id="rId4" imgW="4419600" imgH="571500" progId="Equation.3">
                  <p:embed/>
                </p:oleObj>
              </mc:Choice>
              <mc:Fallback>
                <p:oleObj r:id="rId4" imgW="44196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850" y="3219678"/>
                        <a:ext cx="8684512" cy="10855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101859"/>
              </p:ext>
            </p:extLst>
          </p:nvPr>
        </p:nvGraphicFramePr>
        <p:xfrm>
          <a:off x="1679943" y="4324292"/>
          <a:ext cx="8144489" cy="1114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8" r:id="rId6" imgW="4038600" imgH="571500" progId="Equation.3">
                  <p:embed/>
                </p:oleObj>
              </mc:Choice>
              <mc:Fallback>
                <p:oleObj r:id="rId6" imgW="4038600" imgH="571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9943" y="4324292"/>
                        <a:ext cx="8144489" cy="11145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96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СВОЙСТВА ДИФФ. </a:t>
            </a:r>
            <a:r>
              <a:rPr lang="ru-RU" dirty="0">
                <a:latin typeface="Comic Sans MS" panose="030F0702030302020204" pitchFamily="66" charset="0"/>
              </a:rPr>
              <a:t>ЭНТРОПИЯ И.Н.С.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443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sub>
                    </m:sSub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зависит от конкретных значений случайной величины Х и, в частности, от изменения всех </a:t>
                </a:r>
                <a:r>
                  <a:rPr lang="ru-RU" sz="2500" i="1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еe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значений на постоянное. </a:t>
                </a: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500" i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500" i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500" i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единственным ограничением для случайной величины Х является 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область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её возможных 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значений</a:t>
                </a:r>
                <a:r>
                  <a:rPr lang="en-US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[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𝛼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]</m:t>
                    </m:r>
                  </m:oMath>
                </a14:m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то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максимальной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sub>
                    </m:sSub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</m:oMath>
                </a14:m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обладает равномерное распределение вероятностей в этой области, т.е. 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</a:t>
                </a:r>
                <a:r>
                  <a:rPr lang="en-US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</m:d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500" i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443798"/>
              </a:xfrm>
              <a:prstGeom prst="rect">
                <a:avLst/>
              </a:prstGeom>
              <a:blipFill rotWithShape="0">
                <a:blip r:embed="rId3"/>
                <a:stretch>
                  <a:fillRect l="-785" t="-784" r="-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9904667" y="5844780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443749"/>
              </p:ext>
            </p:extLst>
          </p:nvPr>
        </p:nvGraphicFramePr>
        <p:xfrm>
          <a:off x="2021863" y="1647393"/>
          <a:ext cx="8602303" cy="1337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8" r:id="rId4" imgW="3454400" imgH="596900" progId="Equation.3">
                  <p:embed/>
                </p:oleObj>
              </mc:Choice>
              <mc:Fallback>
                <p:oleObj r:id="rId4" imgW="34544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1863" y="1647393"/>
                        <a:ext cx="8602303" cy="13372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8713234"/>
              </p:ext>
            </p:extLst>
          </p:nvPr>
        </p:nvGraphicFramePr>
        <p:xfrm>
          <a:off x="4639876" y="2547937"/>
          <a:ext cx="5993022" cy="1320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9" r:id="rId6" imgW="2362200" imgH="571500" progId="Equation.3">
                  <p:embed/>
                </p:oleObj>
              </mc:Choice>
              <mc:Fallback>
                <p:oleObj r:id="rId6" imgW="23622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9876" y="2547937"/>
                        <a:ext cx="5993022" cy="13204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621865"/>
              </p:ext>
            </p:extLst>
          </p:nvPr>
        </p:nvGraphicFramePr>
        <p:xfrm>
          <a:off x="4232023" y="5844780"/>
          <a:ext cx="3848099" cy="492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0" r:id="rId8" imgW="1459866" imgH="241195" progId="Equation.3">
                  <p:embed/>
                </p:oleObj>
              </mc:Choice>
              <mc:Fallback>
                <p:oleObj r:id="rId8" imgW="1459866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2023" y="5844780"/>
                        <a:ext cx="3848099" cy="4924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214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СВОЙСТВА ДИФФ. </a:t>
            </a:r>
            <a:r>
              <a:rPr lang="ru-RU" dirty="0">
                <a:latin typeface="Comic Sans MS" panose="030F0702030302020204" pitchFamily="66" charset="0"/>
              </a:rPr>
              <a:t>ЭНТРОПИЯ И.Н.С.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9679" y="964504"/>
            <a:ext cx="10872788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ограничения на область значений непрерывной случайной величины Х отсутствуют, но известно, что дисперсия её ограничена, то максимальной дифференциальной энтропией, </a:t>
            </a: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равной</a:t>
            </a:r>
            <a:endParaRPr lang="en-US" sz="25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5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обладает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нормальное (</a:t>
            </a:r>
            <a:r>
              <a:rPr lang="ru-RU" sz="2500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Гауссовское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распределение величин Х</a:t>
            </a: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5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500" i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5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Соотношения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дифференциальной энтропии </a:t>
            </a: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объединения</a:t>
            </a:r>
            <a:r>
              <a:rPr lang="en-US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соответствуют аналогичным для ИДС.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103751" y="2421439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41121"/>
              </p:ext>
            </p:extLst>
          </p:nvPr>
        </p:nvGraphicFramePr>
        <p:xfrm>
          <a:off x="3505199" y="2443075"/>
          <a:ext cx="3962401" cy="611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7" r:id="rId3" imgW="1841500" imgH="292100" progId="Equation.3">
                  <p:embed/>
                </p:oleObj>
              </mc:Choice>
              <mc:Fallback>
                <p:oleObj r:id="rId3" imgW="1841500" imgH="292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199" y="2443075"/>
                        <a:ext cx="3962401" cy="611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366248"/>
              </p:ext>
            </p:extLst>
          </p:nvPr>
        </p:nvGraphicFramePr>
        <p:xfrm>
          <a:off x="3505199" y="3419398"/>
          <a:ext cx="4404806" cy="1246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8" r:id="rId5" imgW="2844800" imgH="825500" progId="Equation.3">
                  <p:embed/>
                </p:oleObj>
              </mc:Choice>
              <mc:Fallback>
                <p:oleObj r:id="rId5" imgW="2844800" imgH="825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199" y="3419398"/>
                        <a:ext cx="4404806" cy="12466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0103751" y="6158329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3)</a:t>
            </a: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322217"/>
              </p:ext>
            </p:extLst>
          </p:nvPr>
        </p:nvGraphicFramePr>
        <p:xfrm>
          <a:off x="1505238" y="5531543"/>
          <a:ext cx="6895813" cy="503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29" r:id="rId7" imgW="3924300" imgH="241300" progId="Equation.3">
                  <p:embed/>
                </p:oleObj>
              </mc:Choice>
              <mc:Fallback>
                <p:oleObj r:id="rId7" imgW="3924300" imgH="2413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5238" y="5531543"/>
                        <a:ext cx="6895813" cy="503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606306"/>
              </p:ext>
            </p:extLst>
          </p:nvPr>
        </p:nvGraphicFramePr>
        <p:xfrm>
          <a:off x="1470914" y="6170177"/>
          <a:ext cx="4068569" cy="556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0" name="Уравнение" r:id="rId9" imgW="2159000" imgH="254000" progId="Equation.3">
                  <p:embed/>
                </p:oleObj>
              </mc:Choice>
              <mc:Fallback>
                <p:oleObj name="Уравнение" r:id="rId9" imgW="2159000" imgH="254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0914" y="6170177"/>
                        <a:ext cx="4068569" cy="5565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10103751" y="3780432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103751" y="5402385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200650" y="6196459"/>
            <a:ext cx="6075364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сли стат. связи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161871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Эпсилон </a:t>
            </a:r>
            <a:r>
              <a:rPr lang="ru-RU" dirty="0">
                <a:latin typeface="Comic Sans MS" panose="030F0702030302020204" pitchFamily="66" charset="0"/>
              </a:rPr>
              <a:t>ЭНТРОПИЯ И.Н.С.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Реальная чувствительность приемных устройств, органов чувств чело-века и разрешающая способность различных информационно-измерительных систем ограничены. Поэтому воспроизводить непрерывные сообщения абсолютно точно не требуется. Наличие помех и искажений сигналов </a:t>
                </a:r>
                <a:r>
                  <a:rPr lang="ru-RU" sz="20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реальных каналах делает точное воспроизведение сообщений </a:t>
                </a: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невозможным.</a:t>
                </a: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Эпсилон–энтропия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—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это то среднее количество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И.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одном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независимом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отсчете непрерывного случайного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процесса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которое необходимо для воспроизведения этого сигнала с заданной среднеквадратичной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погрешностью</a:t>
                </a:r>
                <a14:m>
                  <m:oMath xmlns:m="http://schemas.openxmlformats.org/officeDocument/2006/math">
                    <m:r>
                      <a:rPr lang="en-US" sz="25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Рассмотрим подробнее сущность этого понятия. Предположим, что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передавался сигнал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 был принят сигнал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Пусть в канале действует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аддитивная помеха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тогда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Расстояние между сигналами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определяется величиной 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b="1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  <a:blipFill rotWithShape="0">
                <a:blip r:embed="rId3"/>
                <a:stretch>
                  <a:fillRect l="-897" t="-520" r="-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124787" y="6141004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14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981495"/>
              </p:ext>
            </p:extLst>
          </p:nvPr>
        </p:nvGraphicFramePr>
        <p:xfrm>
          <a:off x="1562100" y="5943599"/>
          <a:ext cx="4523112" cy="876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7" r:id="rId4" imgW="2781300" imgH="571500" progId="Equation.3">
                  <p:embed/>
                </p:oleObj>
              </mc:Choice>
              <mc:Fallback>
                <p:oleObj r:id="rId4" imgW="27813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5943599"/>
                        <a:ext cx="4523112" cy="8763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781387" y="6129783"/>
            <a:ext cx="47913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где </a:t>
            </a:r>
            <a:r>
              <a:rPr lang="ru-RU" sz="20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 –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длительность сигналов.</a:t>
            </a: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467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Эпсилон </a:t>
            </a:r>
            <a:r>
              <a:rPr lang="ru-RU" dirty="0">
                <a:latin typeface="Comic Sans MS" panose="030F0702030302020204" pitchFamily="66" charset="0"/>
              </a:rPr>
              <a:t>ЭНТРОПИЯ И.Н.С.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64875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≤</m:t>
                    </m:r>
                    <m:sSubSup>
                      <m:sSubSup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сигналы называют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--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близкими.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соответствии с определением эпсилон-энтропии можно записать, что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 как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  <m:r>
                      <a:rPr lang="ru-RU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  <m:r>
                      <a:rPr lang="ru-RU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то условная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энтропия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принятом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полностью определяется “шумом” воспроизведения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.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Поэтому</a:t>
                </a:r>
                <a14:m>
                  <m:oMath xmlns:m="http://schemas.openxmlformats.org/officeDocument/2006/math">
                    <m:r>
                      <a:rPr lang="ru-RU" sz="25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    </m:t>
                    </m:r>
                    <m:r>
                      <m:rPr>
                        <m:sty m:val="p"/>
                      </m:rPr>
                      <a:rPr lang="en-US" sz="25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max</m:t>
                    </m:r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sub>
                    </m:sSub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num>
                          <m:den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𝑌</m:t>
                            </m:r>
                          </m:den>
                        </m:f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𝑚𝑎𝑥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)⁡</m:t>
                    </m:r>
                    <m:r>
                      <a:rPr lang="en-US" sz="25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Учитываем, что мощность помехи ограничена величиной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тогда максимальная энтропия помехи, отнесенная к одному отсчету, определяется по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формуле:</a:t>
                </a: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b="1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6487545"/>
              </a:xfrm>
              <a:prstGeom prst="rect">
                <a:avLst/>
              </a:prstGeom>
              <a:blipFill rotWithShape="0">
                <a:blip r:embed="rId3"/>
                <a:stretch>
                  <a:fillRect l="-897" t="-564" r="-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211625" y="3961975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287497"/>
              </p:ext>
            </p:extLst>
          </p:nvPr>
        </p:nvGraphicFramePr>
        <p:xfrm>
          <a:off x="1919113" y="2264436"/>
          <a:ext cx="8027398" cy="509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4" r:id="rId4" imgW="3530600" imgH="241300" progId="Equation.3">
                  <p:embed/>
                </p:oleObj>
              </mc:Choice>
              <mc:Fallback>
                <p:oleObj r:id="rId4" imgW="3530600" imgH="241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113" y="2264436"/>
                        <a:ext cx="8027398" cy="5096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0211625" y="2267282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5)</a:t>
            </a: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785323"/>
              </p:ext>
            </p:extLst>
          </p:nvPr>
        </p:nvGraphicFramePr>
        <p:xfrm>
          <a:off x="322266" y="5848350"/>
          <a:ext cx="6440484" cy="63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5" r:id="rId6" imgW="4178300" imgH="419100" progId="Equation.3">
                  <p:embed/>
                </p:oleObj>
              </mc:Choice>
              <mc:Fallback>
                <p:oleObj r:id="rId6" imgW="4178300" imgH="419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66" y="5848350"/>
                        <a:ext cx="6440484" cy="63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0211625" y="5913270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7)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6315614" y="5913270"/>
                <a:ext cx="4791363" cy="4815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где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ru-RU" sz="20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– </a:t>
                </a:r>
                <a:r>
                  <a:rPr lang="ru-RU" sz="20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скв</a:t>
                </a: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ru-RU" sz="20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</a:t>
                </a: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начение помехи.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614" y="5913270"/>
                <a:ext cx="4791363" cy="481542"/>
              </a:xfrm>
              <a:prstGeom prst="rect">
                <a:avLst/>
              </a:prstGeom>
              <a:blipFill rotWithShape="0">
                <a:blip r:embed="rId8"/>
                <a:stretch>
                  <a:fillRect b="-177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911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Эпсилон </a:t>
            </a:r>
            <a:r>
              <a:rPr lang="ru-RU" dirty="0">
                <a:latin typeface="Comic Sans MS" panose="030F0702030302020204" pitchFamily="66" charset="0"/>
              </a:rPr>
              <a:t>ЭНТРОПИЯ И.Н.С.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7704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Подставим (4.17) в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4.15) 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Эпсилон-энтропия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имеет максимальное значение, когда процесс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X(t)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также является </a:t>
                </a:r>
                <a:r>
                  <a:rPr lang="ru-RU" sz="25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гауссовским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Отношение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сигнал/шум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ru-RU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sub>
                          <m:sup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ru-RU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sub>
                          <m:sup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𝐸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характеризует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 количество полученной информации, при котором принятый сигнал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Y(t)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 переданный сигнал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X(t)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«похожи» в среднеквадратичном смысле с точностью до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p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В формуле (4.19) значение эпсилон-энтропии определено для одного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независимого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отсчета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5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770490"/>
              </a:xfrm>
              <a:prstGeom prst="rect">
                <a:avLst/>
              </a:prstGeom>
              <a:blipFill rotWithShape="0">
                <a:blip r:embed="rId3"/>
                <a:stretch>
                  <a:fillRect l="-897" t="-739" r="-897" b="-11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10211624" y="3378974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308960"/>
              </p:ext>
            </p:extLst>
          </p:nvPr>
        </p:nvGraphicFramePr>
        <p:xfrm>
          <a:off x="3542508" y="1466850"/>
          <a:ext cx="440463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9" name="Уравнение" r:id="rId4" imgW="2654300" imgH="330200" progId="Equation.3">
                  <p:embed/>
                </p:oleObj>
              </mc:Choice>
              <mc:Fallback>
                <p:oleObj name="Уравнение" r:id="rId4" imgW="2654300" imgH="330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2508" y="1466850"/>
                        <a:ext cx="4404632" cy="495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94438"/>
              </p:ext>
            </p:extLst>
          </p:nvPr>
        </p:nvGraphicFramePr>
        <p:xfrm>
          <a:off x="730736" y="3109034"/>
          <a:ext cx="9592759" cy="1043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0" r:id="rId6" imgW="7200900" imgH="838200" progId="Equation.3">
                  <p:embed/>
                </p:oleObj>
              </mc:Choice>
              <mc:Fallback>
                <p:oleObj r:id="rId6" imgW="7200900" imgH="838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736" y="3109034"/>
                        <a:ext cx="9592759" cy="10438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617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5" y="-150005"/>
            <a:ext cx="10222451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Эпсилон</a:t>
            </a:r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ru-RU" dirty="0" smtClean="0">
                <a:latin typeface="Comic Sans MS" panose="030F0702030302020204" pitchFamily="66" charset="0"/>
              </a:rPr>
              <a:t>производительность И.Н.С</a:t>
            </a:r>
            <a:r>
              <a:rPr lang="ru-RU" dirty="0">
                <a:latin typeface="Comic Sans MS" panose="030F0702030302020204" pitchFamily="66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443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 выдает независимые отсчеты сигнала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дискретные моменты времени со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скоростью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𝜈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=1/∆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где интервал дискретизации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=1/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500" b="0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500" b="0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 sz="25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=2</m:t>
                    </m:r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--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полоса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частот сигнала </a:t>
                </a:r>
                <a14:m>
                  <m:oMath xmlns:m="http://schemas.openxmlformats.org/officeDocument/2006/math"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), то эпсилон-производительность источника (эпсилон-энтропия, приходящаяся на единицу времени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Максимальное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значение эпсилон-производительность источника имеет, когда сигнал </a:t>
                </a:r>
                <a14:m>
                  <m:oMath xmlns:m="http://schemas.openxmlformats.org/officeDocument/2006/math"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является </a:t>
                </a:r>
                <a:r>
                  <a:rPr lang="ru-RU" sz="25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гауссовским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443798"/>
              </a:xfrm>
              <a:prstGeom prst="rect">
                <a:avLst/>
              </a:prstGeom>
              <a:blipFill rotWithShape="0">
                <a:blip r:embed="rId3"/>
                <a:stretch>
                  <a:fillRect l="-897" t="-784" r="-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10078274" y="2991825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715851"/>
              </p:ext>
            </p:extLst>
          </p:nvPr>
        </p:nvGraphicFramePr>
        <p:xfrm>
          <a:off x="2272968" y="2934857"/>
          <a:ext cx="6882335" cy="884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5" r:id="rId4" imgW="5537200" imgH="660400" progId="Equation.3">
                  <p:embed/>
                </p:oleObj>
              </mc:Choice>
              <mc:Fallback>
                <p:oleObj r:id="rId4" imgW="5537200" imgH="660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2968" y="2934857"/>
                        <a:ext cx="6882335" cy="8846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153752"/>
              </p:ext>
            </p:extLst>
          </p:nvPr>
        </p:nvGraphicFramePr>
        <p:xfrm>
          <a:off x="2215818" y="3875473"/>
          <a:ext cx="7076968" cy="889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6" r:id="rId6" imgW="4737100" imgH="660400" progId="Equation.3">
                  <p:embed/>
                </p:oleObj>
              </mc:Choice>
              <mc:Fallback>
                <p:oleObj r:id="rId6" imgW="4737100" imgH="660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5818" y="3875473"/>
                        <a:ext cx="7076968" cy="8894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0078273" y="3956328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303188"/>
              </p:ext>
            </p:extLst>
          </p:nvPr>
        </p:nvGraphicFramePr>
        <p:xfrm>
          <a:off x="2869947" y="5448502"/>
          <a:ext cx="5453257" cy="1187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7" r:id="rId8" imgW="3568700" imgH="850900" progId="Equation.3">
                  <p:embed/>
                </p:oleObj>
              </mc:Choice>
              <mc:Fallback>
                <p:oleObj r:id="rId8" imgW="3568700" imgH="8509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9947" y="5448502"/>
                        <a:ext cx="5453257" cy="11872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0078273" y="5724329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3)</a:t>
            </a:r>
          </a:p>
        </p:txBody>
      </p:sp>
    </p:spTree>
    <p:extLst>
      <p:ext uri="{BB962C8B-B14F-4D97-AF65-F5344CB8AC3E}">
        <p14:creationId xmlns:p14="http://schemas.microsoft.com/office/powerpoint/2010/main" val="35571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5" y="-150005"/>
            <a:ext cx="10222451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Эпсилон</a:t>
            </a:r>
            <a:r>
              <a:rPr lang="en-US" dirty="0" smtClean="0">
                <a:latin typeface="Comic Sans MS" panose="030F0702030302020204" pitchFamily="66" charset="0"/>
              </a:rPr>
              <a:t>-</a:t>
            </a:r>
            <a:r>
              <a:rPr lang="ru-RU" dirty="0" smtClean="0">
                <a:latin typeface="Comic Sans MS" panose="030F0702030302020204" pitchFamily="66" charset="0"/>
              </a:rPr>
              <a:t>ИЗБЫТОЧНОСТЬ И.Н.С</a:t>
            </a:r>
            <a:r>
              <a:rPr lang="ru-RU" dirty="0">
                <a:latin typeface="Comic Sans MS" panose="030F0702030302020204" pitchFamily="66" charset="0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602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Объем </a:t>
                </a:r>
                <a:r>
                  <a:rPr lang="ru-RU" sz="25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сигнала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—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это максимальное количество информации, которое сигнал может переносить.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время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𝑇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существования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сигнала максимальный объем </a:t>
                </a:r>
                <a14:m>
                  <m:oMath xmlns:m="http://schemas.openxmlformats.org/officeDocument/2006/math"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выданной источником,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составит: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Избыточность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определяют так же, как и для источника дискретных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сигналов: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збыточность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источника равна нулю только в случае, когда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распределение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сигнала является </a:t>
                </a:r>
                <a:r>
                  <a:rPr lang="ru-RU" sz="25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гауссовским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</a:t>
                </a:r>
                <a:r>
                  <a:rPr lang="ru-RU" sz="20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выбрать другую меру близости сигналов – другую метрику пространства сигналов, можно получить другие эпсилон-характеристики источников. Наибольшее распространение получил средне-</a:t>
                </a:r>
                <a:r>
                  <a:rPr lang="ru-RU" sz="20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квадратический</a:t>
                </a:r>
                <a:r>
                  <a:rPr lang="ru-RU" sz="20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критерий близости сигналов</a:t>
                </a: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6020110"/>
              </a:xfrm>
              <a:prstGeom prst="rect">
                <a:avLst/>
              </a:prstGeom>
              <a:blipFill rotWithShape="0">
                <a:blip r:embed="rId3"/>
                <a:stretch>
                  <a:fillRect l="-897" t="-709" r="-897" b="-5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10078274" y="2344125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4)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900467"/>
              </p:ext>
            </p:extLst>
          </p:nvPr>
        </p:nvGraphicFramePr>
        <p:xfrm>
          <a:off x="2718865" y="2137570"/>
          <a:ext cx="5887855" cy="10247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r:id="rId4" imgW="3048000" imgH="571500" progId="Equation.3">
                  <p:embed/>
                </p:oleObj>
              </mc:Choice>
              <mc:Fallback>
                <p:oleObj r:id="rId4" imgW="3048000" imgH="571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8865" y="2137570"/>
                        <a:ext cx="5887855" cy="10247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4416521"/>
              </p:ext>
            </p:extLst>
          </p:nvPr>
        </p:nvGraphicFramePr>
        <p:xfrm>
          <a:off x="2718865" y="3631503"/>
          <a:ext cx="6175890" cy="1296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r:id="rId6" imgW="3467100" imgH="863600" progId="Equation.3">
                  <p:embed/>
                </p:oleObj>
              </mc:Choice>
              <mc:Fallback>
                <p:oleObj r:id="rId6" imgW="3467100" imgH="863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8865" y="3631503"/>
                        <a:ext cx="6175890" cy="12961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10079409" y="3859327"/>
            <a:ext cx="1705263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353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70015" y="-150005"/>
            <a:ext cx="10222451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Выводы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967" y="913781"/>
            <a:ext cx="10340066" cy="5030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250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58"/>
          <a:stretch/>
        </p:blipFill>
        <p:spPr>
          <a:xfrm>
            <a:off x="24064" y="0"/>
            <a:ext cx="1214387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731520"/>
            <a:ext cx="5521071" cy="42927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Тема4</a:t>
            </a:r>
            <a: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</a:t>
            </a:r>
            <a:br>
              <a:rPr lang="ru-RU" sz="37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НЕпрЕРЫВНЫХ</a:t>
            </a:r>
            <a:r>
              <a:rPr lang="ru-RU" sz="37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сообщений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4929" y="605790"/>
            <a:ext cx="5521071" cy="42927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Ваши </a:t>
            </a:r>
          </a:p>
          <a:p>
            <a:pPr algn="ctr">
              <a:lnSpc>
                <a:spcPct val="125000"/>
              </a:lnSpc>
            </a:pPr>
            <a:r>
              <a:rPr lang="ru-RU" b="1" dirty="0" err="1" smtClean="0">
                <a:latin typeface="Comic Sans MS" panose="030F0702030302020204" pitchFamily="66" charset="0"/>
              </a:rPr>
              <a:t>ВОПроСЫ</a:t>
            </a:r>
            <a:endParaRPr lang="ru-RU" b="1" dirty="0" smtClean="0">
              <a:latin typeface="Comic Sans MS" panose="030F0702030302020204" pitchFamily="66" charset="0"/>
            </a:endParaRPr>
          </a:p>
          <a:p>
            <a:pPr algn="ctr">
              <a:lnSpc>
                <a:spcPct val="125000"/>
              </a:lnSpc>
            </a:pPr>
            <a:r>
              <a:rPr lang="ru-RU" b="1" dirty="0">
                <a:latin typeface="Comic Sans MS" panose="030F0702030302020204" pitchFamily="66" charset="0"/>
              </a:rPr>
              <a:t>?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endParaRPr lang="ru-RU" sz="37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ИСТОЧНИК НЕПРЕРЫВНЫХ СБЩ. (ИНС)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9679" y="964504"/>
            <a:ext cx="10872788" cy="5674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 непрерывных сообщений (ИНС)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-- объект который за некоторое конечное время может выдать любую из бесконечного множества реализаций сообщения. 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ИНС нельзя определить алфавит, однако, как правило можно определить диапазон значений величины (динамический диапазон).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Ансамбль ИНС 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бесконечен, а 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вероятность появления отдельной реализации равна 0. Однако это не значит, что информация интересующая получателя также бесконечна.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Любые ПС и каналы не могут абсолютно точно передавать и получать ИНС. Практически это и не нужно так как получатель не различает близкие сообщения 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(эквивалентные)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приводящие к одинаковым последствиям.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Меру близости не легко установить, поскольку она зависит от характера сообщений и от того, как оно используется получателем.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системе телефонной связи одинаковые сообщения прочитанные разными дикторами будут эквивалентными, если критерием является разборчивость.</a:t>
            </a:r>
          </a:p>
        </p:txBody>
      </p:sp>
    </p:spTree>
    <p:extLst>
      <p:ext uri="{BB962C8B-B14F-4D97-AF65-F5344CB8AC3E}">
        <p14:creationId xmlns:p14="http://schemas.microsoft.com/office/powerpoint/2010/main" val="7401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ЭНТРОПИЯ И.Н.С.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33630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Основные характеристики ИНС: энтропия, условная энтропия, эпсилон-энтропия, эпсилон-производи-</a:t>
                </a:r>
                <a:r>
                  <a:rPr lang="ru-RU" sz="25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тельность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избыточность, объём информации.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Формулу для энтропии ИНС получают путём предельного перехода для энтропии дискретного источника. С этой целью разобьём диапазон изменения непрерывной случайной величины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характеризующейся плотностью распределения вероятностей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  <m:r>
                      <a:rPr lang="en-US" sz="25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 конечное число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𝑚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малых интервалов шириной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3363037"/>
              </a:xfrm>
              <a:prstGeom prst="rect">
                <a:avLst/>
              </a:prstGeom>
              <a:blipFill rotWithShape="0">
                <a:blip r:embed="rId3"/>
                <a:stretch>
                  <a:fillRect l="-897" t="-1268" r="-897" b="-3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135935"/>
              </p:ext>
            </p:extLst>
          </p:nvPr>
        </p:nvGraphicFramePr>
        <p:xfrm>
          <a:off x="3770647" y="4143626"/>
          <a:ext cx="4314825" cy="293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5" name="Visio" r:id="rId4" imgW="4125776" imgH="2803800" progId="Visio.Drawing.11">
                  <p:embed/>
                </p:oleObj>
              </mc:Choice>
              <mc:Fallback>
                <p:oleObj name="Visio" r:id="rId4" imgW="4125776" imgH="28038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0647" y="4143626"/>
                        <a:ext cx="4314825" cy="293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108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ЭНТРОПИЯ И.Н.С.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реализации любого значения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принадлежащего интервалу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5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+∆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будем считать, что реализовалось значение</a:t>
                </a:r>
                <a:r>
                  <a:rPr lang="en-US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дискретной случайной величины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Поскольку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мало, то </a:t>
                </a:r>
                <a:r>
                  <a:rPr lang="ru-RU" sz="25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веротяность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≤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≤</m:t>
                        </m:r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+∆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реализации значения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 интервала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500" i="1" dirty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5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+∆</m:t>
                        </m:r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равна: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Тогда энтропия случайной дискретной величины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может быть записана в виде: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 как  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  <a:blipFill rotWithShape="0">
                <a:blip r:embed="rId3"/>
                <a:stretch>
                  <a:fillRect l="-897" t="-728" r="-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767821"/>
              </p:ext>
            </p:extLst>
          </p:nvPr>
        </p:nvGraphicFramePr>
        <p:xfrm>
          <a:off x="3826042" y="2819610"/>
          <a:ext cx="5614691" cy="1066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9" name="Уравнение" r:id="rId4" imgW="2628900" imgH="495300" progId="Equation.3">
                  <p:embed/>
                </p:oleObj>
              </mc:Choice>
              <mc:Fallback>
                <p:oleObj name="Уравнение" r:id="rId4" imgW="2628900" imgH="495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6042" y="2819610"/>
                        <a:ext cx="5614691" cy="10665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3489095"/>
              </p:ext>
            </p:extLst>
          </p:nvPr>
        </p:nvGraphicFramePr>
        <p:xfrm>
          <a:off x="180475" y="4936228"/>
          <a:ext cx="8377297" cy="79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0" r:id="rId6" imgW="5549900" imgH="520700" progId="Equation.3">
                  <p:embed/>
                </p:oleObj>
              </mc:Choice>
              <mc:Fallback>
                <p:oleObj r:id="rId6" imgW="5549900" imgH="520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75" y="4936228"/>
                        <a:ext cx="8377297" cy="7903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736091"/>
              </p:ext>
            </p:extLst>
          </p:nvPr>
        </p:nvGraphicFramePr>
        <p:xfrm>
          <a:off x="8350207" y="4924196"/>
          <a:ext cx="3594209" cy="813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1" r:id="rId8" imgW="2311400" imgH="520700" progId="Equation.3">
                  <p:embed/>
                </p:oleObj>
              </mc:Choice>
              <mc:Fallback>
                <p:oleObj r:id="rId8" imgW="2311400" imgH="5207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0207" y="4924196"/>
                        <a:ext cx="3594209" cy="8135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0739835" y="4397728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(4.1)</a:t>
            </a: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2507998"/>
              </p:ext>
            </p:extLst>
          </p:nvPr>
        </p:nvGraphicFramePr>
        <p:xfrm>
          <a:off x="2442410" y="5823283"/>
          <a:ext cx="1900990" cy="839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" name="Уравнение" r:id="rId10" imgW="1143000" imgH="508000" progId="Equation.3">
                  <p:embed/>
                </p:oleObj>
              </mc:Choice>
              <mc:Fallback>
                <p:oleObj name="Уравнение" r:id="rId10" imgW="1143000" imgH="508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2410" y="5823283"/>
                        <a:ext cx="1900990" cy="8396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257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ЭНТРОПИЯ И.Н.С.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мере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уменьшения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+∆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)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все больше приближается к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вероятности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равной нулю, а свойства дискретной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величины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–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свойствам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непрерывной случайной величины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результате предельного перехода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→0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получено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Первый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член выражения (4.2) зависит только от закона распределения непрерывной случайной величины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 имеет такую же структуру, как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И.Д.С.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Второй член   стремится к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бесконечности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это полностью соответствует интуитивному представлению о том, что неопределенность выбора из бесконечно большого числа возможных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состояний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(значений)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бесконечно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велика.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  <a:blipFill rotWithShape="0">
                <a:blip r:embed="rId3"/>
                <a:stretch>
                  <a:fillRect l="-897" t="-728" r="-897" b="-11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рямоугольник 12"/>
          <p:cNvSpPr/>
          <p:nvPr/>
        </p:nvSpPr>
        <p:spPr>
          <a:xfrm>
            <a:off x="10682685" y="3306140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3894203"/>
              </p:ext>
            </p:extLst>
          </p:nvPr>
        </p:nvGraphicFramePr>
        <p:xfrm>
          <a:off x="1370016" y="3030784"/>
          <a:ext cx="9124950" cy="1108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3" name="Уравнение" r:id="rId4" imgW="4394200" imgH="533400" progId="Equation.3">
                  <p:embed/>
                </p:oleObj>
              </mc:Choice>
              <mc:Fallback>
                <p:oleObj name="Уравнение" r:id="rId4" imgW="4394200" imgH="533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6" y="3030784"/>
                        <a:ext cx="9124950" cy="11084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781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Дифференциальная ЭНТРОПИЯ И.Н.С.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46204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Чтобы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избавить теорию от бесконечности, имеется единственная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возможность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ввести относительную меру неопределенности исследуемой не-прерывной случайной величины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 отношению к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заданной 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Хо.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качестве заданной величины 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en-US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r>
                  <a:rPr lang="en-US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возьмем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непрерывную случайную величину,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равномерно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распределенную на интервале с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шириной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.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Тогда её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плотность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вероятности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𝑜</m:t>
                            </m:r>
                          </m:sub>
                        </m:sSub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=1/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энтропия: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Положив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простоты записи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составим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разность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4620496"/>
              </a:xfrm>
              <a:prstGeom prst="rect">
                <a:avLst/>
              </a:prstGeom>
              <a:blipFill rotWithShape="0">
                <a:blip r:embed="rId3"/>
                <a:stretch>
                  <a:fillRect l="-897" t="-923" r="-897" b="-17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17846"/>
              </p:ext>
            </p:extLst>
          </p:nvPr>
        </p:nvGraphicFramePr>
        <p:xfrm>
          <a:off x="1588403" y="3867150"/>
          <a:ext cx="8968746" cy="121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7" r:id="rId4" imgW="3898900" imgH="571500" progId="Equation.3">
                  <p:embed/>
                </p:oleObj>
              </mc:Choice>
              <mc:Fallback>
                <p:oleObj r:id="rId4" imgW="38989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403" y="3867150"/>
                        <a:ext cx="8968746" cy="12171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563383"/>
              </p:ext>
            </p:extLst>
          </p:nvPr>
        </p:nvGraphicFramePr>
        <p:xfrm>
          <a:off x="2088881" y="5585000"/>
          <a:ext cx="7667053" cy="1114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8" name="Уравнение" r:id="rId6" imgW="3721100" imgH="533400" progId="Equation.3">
                  <p:embed/>
                </p:oleObj>
              </mc:Choice>
              <mc:Fallback>
                <p:oleObj name="Уравнение" r:id="rId6" imgW="3721100" imgH="533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8881" y="5585000"/>
                        <a:ext cx="7667053" cy="11145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486737" y="5901483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895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Дифференциальная ЭНТРОПИЯ И.Н.С.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46204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Чтобы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избавить теорию от бесконечности, имеется единственная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возможность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– ввести относительную меру неопределенности исследуемой не-прерывной случайной величины </a:t>
                </a:r>
                <a:r>
                  <a:rPr lang="ru-RU" sz="25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 отношению к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заданной 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Хо.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качестве заданной величины </a:t>
                </a:r>
                <a:r>
                  <a:rPr lang="ru-RU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en-US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r>
                  <a:rPr lang="en-US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возьмем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непрерывную случайную величину,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равномерно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распределенную на интервале с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шириной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𝛽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𝛼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.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Тогда её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плотность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вероятности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𝑜</m:t>
                            </m:r>
                          </m:sub>
                        </m:sSub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=1/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энтропия: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Положив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простоты записи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составим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разность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4620496"/>
              </a:xfrm>
              <a:prstGeom prst="rect">
                <a:avLst/>
              </a:prstGeom>
              <a:blipFill rotWithShape="0">
                <a:blip r:embed="rId3"/>
                <a:stretch>
                  <a:fillRect l="-897" t="-923" r="-897" b="-17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17846"/>
              </p:ext>
            </p:extLst>
          </p:nvPr>
        </p:nvGraphicFramePr>
        <p:xfrm>
          <a:off x="1588403" y="3867150"/>
          <a:ext cx="8968746" cy="121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8" r:id="rId4" imgW="3898900" imgH="571500" progId="Equation.3">
                  <p:embed/>
                </p:oleObj>
              </mc:Choice>
              <mc:Fallback>
                <p:oleObj r:id="rId4" imgW="3898900" imgH="571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403" y="3867150"/>
                        <a:ext cx="8968746" cy="12171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563383"/>
              </p:ext>
            </p:extLst>
          </p:nvPr>
        </p:nvGraphicFramePr>
        <p:xfrm>
          <a:off x="2088881" y="5585000"/>
          <a:ext cx="7667053" cy="1114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9" name="Уравнение" r:id="rId6" imgW="3721100" imgH="533400" progId="Equation.3">
                  <p:embed/>
                </p:oleObj>
              </mc:Choice>
              <mc:Fallback>
                <p:oleObj name="Уравнение" r:id="rId6" imgW="37211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8881" y="5585000"/>
                        <a:ext cx="7667053" cy="11145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0486737" y="5901483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072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Дифференциальная ЭНТРОПИЯ И.Н.С.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Дифференциальная энтропия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— это мера, которая показывает 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насколько неопределенность непрерывной случайной величины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законом распределения </a:t>
                </a:r>
                <a14:m>
                  <m:oMath xmlns:m="http://schemas.openxmlformats.org/officeDocument/2006/math"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𝑊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ru-RU" sz="250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больше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sub>
                    </m:sSub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или меньше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sub>
                    </m:sSub>
                    <m:d>
                      <m:dPr>
                        <m:ctrlP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50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 неопределенности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случайной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величины,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распределенной равномерно на интервале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 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отличие от энтропии источников дискретных сообщений   может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принимать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800100" lvl="1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оложительные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отрицательные</a:t>
                </a: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800100" lvl="1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нулевые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значения. 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Величиной можно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характеризовать информационные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свойства (среднее кол-во информации) </a:t>
                </a:r>
                <a:r>
                  <a:rPr lang="ru-RU" sz="25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непрерывных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сообщений. 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855449"/>
              </a:xfrm>
              <a:prstGeom prst="rect">
                <a:avLst/>
              </a:prstGeom>
              <a:blipFill rotWithShape="0">
                <a:blip r:embed="rId3"/>
                <a:stretch>
                  <a:fillRect l="-897" t="-728" r="-897" b="-11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486737" y="3149057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405175"/>
              </p:ext>
            </p:extLst>
          </p:nvPr>
        </p:nvGraphicFramePr>
        <p:xfrm>
          <a:off x="4184398" y="2828154"/>
          <a:ext cx="4794293" cy="1123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Уравнение" r:id="rId4" imgW="2273300" imgH="533400" progId="Equation.3">
                  <p:embed/>
                </p:oleObj>
              </mc:Choice>
              <mc:Fallback>
                <p:oleObj name="Уравнение" r:id="rId4" imgW="2273300" imgH="533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4398" y="2828154"/>
                        <a:ext cx="4794293" cy="11233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79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50005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Условная </a:t>
            </a:r>
            <a:r>
              <a:rPr lang="ru-RU" dirty="0">
                <a:latin typeface="Comic Sans MS" panose="030F0702030302020204" pitchFamily="66" charset="0"/>
              </a:rPr>
              <a:t>ЭНТРОПИЯ И.Н.С.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19679" y="964504"/>
                <a:ext cx="10872788" cy="59708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Аналогично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используя операции квантования и предельного перехода, найдем выражение для </a:t>
                </a:r>
                <a:r>
                  <a:rPr lang="ru-RU" sz="25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условной энтропии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непрерывного источника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сообщений.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Обозначим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первый член через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∆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𝑌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характеризует неопределенность выбора непрерывной случайной величины </a:t>
                </a:r>
                <a:r>
                  <a:rPr lang="ru-RU" sz="22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при условии, что известны результаты реализации значений другой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статистически 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связанной с ней непрерывной случайной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величины</a:t>
                </a:r>
                <a:r>
                  <a:rPr lang="en-US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Y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по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сравнению 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 средней неопределенностью выбора случайной величины </a:t>
                </a:r>
                <a:r>
                  <a:rPr lang="ru-RU" sz="22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</a:t>
                </a:r>
                <a:r>
                  <a:rPr lang="en-US" sz="22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изменяющейся 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диапазоне, равном единице, и имеющей равномерное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распределение 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вероятностей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79" y="964504"/>
                <a:ext cx="10872788" cy="5970865"/>
              </a:xfrm>
              <a:prstGeom prst="rect">
                <a:avLst/>
              </a:prstGeom>
              <a:blipFill rotWithShape="0">
                <a:blip r:embed="rId3"/>
                <a:stretch>
                  <a:fillRect l="-897" t="-714" r="-897" b="-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10226646" y="3860297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(4.6)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442117"/>
              </p:ext>
            </p:extLst>
          </p:nvPr>
        </p:nvGraphicFramePr>
        <p:xfrm>
          <a:off x="2000250" y="2219148"/>
          <a:ext cx="7055669" cy="981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5" r:id="rId4" imgW="3848100" imgH="571500" progId="Equation.3">
                  <p:embed/>
                </p:oleObj>
              </mc:Choice>
              <mc:Fallback>
                <p:oleObj r:id="rId4" imgW="38481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2219148"/>
                        <a:ext cx="7055669" cy="9812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2482092"/>
              </p:ext>
            </p:extLst>
          </p:nvPr>
        </p:nvGraphicFramePr>
        <p:xfrm>
          <a:off x="2254806" y="3486150"/>
          <a:ext cx="6508194" cy="112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6" r:id="rId6" imgW="2997200" imgH="571500" progId="Equation.3">
                  <p:embed/>
                </p:oleObj>
              </mc:Choice>
              <mc:Fallback>
                <p:oleObj r:id="rId6" imgW="2997200" imgH="571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4806" y="3486150"/>
                        <a:ext cx="6508194" cy="1120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696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1157</TotalTime>
  <Words>843</Words>
  <Application>Microsoft Office PowerPoint</Application>
  <PresentationFormat>Широкоэкранный</PresentationFormat>
  <Paragraphs>155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Arial</vt:lpstr>
      <vt:lpstr>Calibri</vt:lpstr>
      <vt:lpstr>Cambria Math</vt:lpstr>
      <vt:lpstr>Comic Sans MS</vt:lpstr>
      <vt:lpstr>Times New Roman</vt:lpstr>
      <vt:lpstr>Trebuchet MS</vt:lpstr>
      <vt:lpstr>Tw Cen MT</vt:lpstr>
      <vt:lpstr>Verdana</vt:lpstr>
      <vt:lpstr>Контур</vt:lpstr>
      <vt:lpstr>Visio</vt:lpstr>
      <vt:lpstr>Уравнение</vt:lpstr>
      <vt:lpstr>Microsoft Equation 3.0</vt:lpstr>
      <vt:lpstr>Теория передачи информации Тема4 Источники НЕпрЕРЫВНЫХ сообщений</vt:lpstr>
      <vt:lpstr>ИСТОЧНИК НЕПРЕРЫВНЫХ СБЩ. (ИНС)</vt:lpstr>
      <vt:lpstr>ЭНТРОПИЯ И.Н.С.</vt:lpstr>
      <vt:lpstr>ЭНТРОПИЯ И.Н.С.</vt:lpstr>
      <vt:lpstr>ЭНТРОПИЯ И.Н.С.</vt:lpstr>
      <vt:lpstr>Дифференциальная ЭНТРОПИЯ И.Н.С.</vt:lpstr>
      <vt:lpstr>Дифференциальная ЭНТРОПИЯ И.Н.С.</vt:lpstr>
      <vt:lpstr>Дифференциальная ЭНТРОПИЯ И.Н.С.</vt:lpstr>
      <vt:lpstr>Условная ЭНТРОПИЯ И.Н.С.</vt:lpstr>
      <vt:lpstr>СВОЙСТВА ДИФФ. ЭНТРОПИЯ И.Н.С.</vt:lpstr>
      <vt:lpstr>СВОЙСТВА ДИФФ. ЭНТРОПИЯ И.Н.С.</vt:lpstr>
      <vt:lpstr>СВОЙСТВА ДИФФ. ЭНТРОПИЯ И.Н.С.</vt:lpstr>
      <vt:lpstr>Эпсилон ЭНТРОПИЯ И.Н.С.</vt:lpstr>
      <vt:lpstr>Эпсилон ЭНТРОПИЯ И.Н.С.</vt:lpstr>
      <vt:lpstr>Эпсилон ЭНТРОПИЯ И.Н.С.</vt:lpstr>
      <vt:lpstr>Эпсилон-производительность И.Н.С.</vt:lpstr>
      <vt:lpstr>Эпсилон-ИЗБЫТОЧНОСТЬ И.Н.С.</vt:lpstr>
      <vt:lpstr>Выводы</vt:lpstr>
      <vt:lpstr>Теория передачи информации Тема4 Источники НЕпрЕРЫВНЫХ сообщений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Vadim Zahariev</cp:lastModifiedBy>
  <cp:revision>136</cp:revision>
  <dcterms:created xsi:type="dcterms:W3CDTF">2015-10-18T20:06:05Z</dcterms:created>
  <dcterms:modified xsi:type="dcterms:W3CDTF">2016-04-19T08:10:51Z</dcterms:modified>
</cp:coreProperties>
</file>