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257" r:id="rId3"/>
    <p:sldId id="259" r:id="rId4"/>
    <p:sldId id="260" r:id="rId5"/>
    <p:sldId id="265" r:id="rId6"/>
    <p:sldId id="275" r:id="rId7"/>
    <p:sldId id="276" r:id="rId8"/>
    <p:sldId id="261" r:id="rId9"/>
    <p:sldId id="269" r:id="rId10"/>
    <p:sldId id="270" r:id="rId11"/>
    <p:sldId id="271" r:id="rId12"/>
    <p:sldId id="267" r:id="rId13"/>
    <p:sldId id="272" r:id="rId14"/>
    <p:sldId id="268" r:id="rId15"/>
    <p:sldId id="277" r:id="rId16"/>
    <p:sldId id="262" r:id="rId17"/>
    <p:sldId id="263" r:id="rId18"/>
    <p:sldId id="278" r:id="rId19"/>
    <p:sldId id="273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39B"/>
    <a:srgbClr val="D9D9D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hart>
    <c:title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Number of students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19</c:v>
                </c:pt>
                <c:pt idx="3">
                  <c:v>13</c:v>
                </c:pt>
                <c:pt idx="4">
                  <c:v>9</c:v>
                </c:pt>
                <c:pt idx="5">
                  <c:v>14</c:v>
                </c:pt>
                <c:pt idx="6">
                  <c:v>11</c:v>
                </c:pt>
              </c:numCache>
            </c:numRef>
          </c:val>
        </c:ser>
        <c:overlap val="100"/>
        <c:axId val="126799872"/>
        <c:axId val="149268736"/>
      </c:barChart>
      <c:catAx>
        <c:axId val="126799872"/>
        <c:scaling>
          <c:orientation val="minMax"/>
        </c:scaling>
        <c:axPos val="b"/>
        <c:numFmt formatCode="General" sourceLinked="1"/>
        <c:tickLblPos val="nextTo"/>
        <c:crossAx val="149268736"/>
        <c:crosses val="autoZero"/>
        <c:auto val="1"/>
        <c:lblAlgn val="ctr"/>
        <c:lblOffset val="100"/>
      </c:catAx>
      <c:valAx>
        <c:axId val="149268736"/>
        <c:scaling>
          <c:orientation val="minMax"/>
        </c:scaling>
        <c:axPos val="l"/>
        <c:majorGridlines/>
        <c:numFmt formatCode="General" sourceLinked="1"/>
        <c:tickLblPos val="nextTo"/>
        <c:crossAx val="1267998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9576-FA72-43EE-A70A-2B61BDB98374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76E55-50D1-44DC-A111-7406CFC38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FF6F7-5860-47CA-86C9-FB0CBCCB78A7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E7F0E-89E9-4D8E-B0C2-48A499949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27E2624-0B93-45B0-82A2-28A4F8664AF3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28.04.2017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</a:rPr>
              <a:t>10.12.2014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326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455990" y="1987551"/>
            <a:ext cx="5724525" cy="1008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7" y="1700214"/>
            <a:ext cx="6048375" cy="1109663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7" y="2446339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416177"/>
            <a:ext cx="1909762" cy="4035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2416177"/>
            <a:ext cx="5581650" cy="4035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455990" y="1987551"/>
            <a:ext cx="5724525" cy="1008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7" y="1700214"/>
            <a:ext cx="6048375" cy="1109663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7" y="2446339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3744912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65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416177"/>
            <a:ext cx="1909762" cy="4035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2416177"/>
            <a:ext cx="5581650" cy="4035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3744912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65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4161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5516564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997200"/>
            <a:ext cx="764381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5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4161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5516564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997200"/>
            <a:ext cx="764381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4392488"/>
          </a:xfrm>
          <a:prstGeom prst="rect">
            <a:avLst/>
          </a:prstGeom>
          <a:solidFill>
            <a:srgbClr val="D9D9D9">
              <a:alpha val="69804"/>
            </a:srgbClr>
          </a:solidFill>
        </p:spPr>
        <p:txBody>
          <a:bodyPr wrap="square" tIns="90000" bIns="90000"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800" b="1" spc="50" dirty="0" smtClean="0">
                <a:ln w="11430"/>
                <a:gradFill>
                  <a:gsLst>
                    <a:gs pos="25000">
                      <a:srgbClr val="FF5050">
                        <a:satMod val="155000"/>
                      </a:srgbClr>
                    </a:gs>
                    <a:gs pos="100000">
                      <a:srgbClr val="FF505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BELARUSIAN STATE  UNIVERSITY 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800" b="1" spc="50" dirty="0" smtClean="0">
                <a:ln w="11430"/>
                <a:gradFill>
                  <a:gsLst>
                    <a:gs pos="25000">
                      <a:srgbClr val="FF5050">
                        <a:satMod val="155000"/>
                      </a:srgbClr>
                    </a:gs>
                    <a:gs pos="100000">
                      <a:srgbClr val="FF505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OF INFORMATICS  AND RADIOELECTRONICS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endParaRPr lang="ru-RU" sz="800" b="1" spc="50" dirty="0">
              <a:ln w="11430"/>
              <a:gradFill>
                <a:gsLst>
                  <a:gs pos="25000">
                    <a:srgbClr val="FF5050">
                      <a:satMod val="155000"/>
                    </a:srgbClr>
                  </a:gs>
                  <a:gs pos="100000">
                    <a:srgbClr val="FF505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Achievements in the TEMPUS project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«Promoting </a:t>
            </a:r>
            <a:r>
              <a:rPr lang="en-US" sz="2000" b="1" spc="50" dirty="0" err="1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Internationalisation</a:t>
            </a:r>
            <a:r>
              <a:rPr lang="en-US" sz="20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of HEIs </a:t>
            </a:r>
            <a:br>
              <a:rPr lang="en-US" sz="20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20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 Eastern </a:t>
            </a:r>
            <a:r>
              <a:rPr lang="en-US" sz="2000" b="1" spc="50" dirty="0" err="1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Neighbourhood</a:t>
            </a:r>
            <a:r>
              <a:rPr lang="en-US" sz="20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Countries through </a:t>
            </a:r>
            <a:br>
              <a:rPr lang="en-US" sz="20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20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Cultural and Structural Adaptations-PICASA»</a:t>
            </a:r>
            <a:br>
              <a:rPr lang="en-US" sz="20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en-US" sz="2000" b="1" spc="50" dirty="0" smtClean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within December 2013 – March 2017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sz="2000" spc="50" dirty="0" smtClean="0">
              <a:ln w="11430"/>
              <a:solidFill>
                <a:srgbClr val="20039B"/>
              </a:solidFill>
              <a:latin typeface="Arial Black" pitchFamily="34" charset="0"/>
              <a:cs typeface="Arial" pitchFamily="34" charset="0"/>
            </a:endParaRPr>
          </a:p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1400" spc="50" dirty="0" smtClean="0">
                <a:ln w="11430"/>
                <a:solidFill>
                  <a:srgbClr val="20039B"/>
                </a:solidFill>
                <a:latin typeface="Arial Black" pitchFamily="34" charset="0"/>
                <a:cs typeface="Arial" pitchFamily="34" charset="0"/>
              </a:rPr>
              <a:t>Elena </a:t>
            </a:r>
            <a:r>
              <a:rPr lang="en-US" sz="1400" spc="50" dirty="0" err="1" smtClean="0">
                <a:ln w="11430"/>
                <a:solidFill>
                  <a:srgbClr val="20039B"/>
                </a:solidFill>
                <a:latin typeface="Arial Black" pitchFamily="34" charset="0"/>
                <a:cs typeface="Arial" pitchFamily="34" charset="0"/>
              </a:rPr>
              <a:t>Bakunova</a:t>
            </a:r>
            <a:r>
              <a:rPr lang="en-US" sz="1400" spc="50" dirty="0" smtClean="0">
                <a:ln w="11430"/>
                <a:solidFill>
                  <a:srgbClr val="20039B"/>
                </a:solidFill>
                <a:latin typeface="Arial Black" pitchFamily="34" charset="0"/>
                <a:cs typeface="Arial" pitchFamily="34" charset="0"/>
              </a:rPr>
              <a:t>, International Office</a:t>
            </a:r>
            <a:br>
              <a:rPr lang="en-US" sz="1400" spc="50" dirty="0" smtClean="0">
                <a:ln w="11430"/>
                <a:solidFill>
                  <a:srgbClr val="20039B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1400" u="sng" spc="50" dirty="0" smtClean="0">
                <a:ln w="11430"/>
                <a:solidFill>
                  <a:srgbClr val="20039B"/>
                </a:solidFill>
                <a:latin typeface="Arial Black" pitchFamily="34" charset="0"/>
                <a:cs typeface="Arial" pitchFamily="34" charset="0"/>
              </a:rPr>
              <a:t>oms@bsuir.by</a:t>
            </a:r>
            <a:r>
              <a:rPr lang="en-US" sz="1400" spc="50" dirty="0" smtClean="0">
                <a:ln w="11430"/>
                <a:solidFill>
                  <a:srgbClr val="20039B"/>
                </a:solidFill>
                <a:latin typeface="Arial Black" pitchFamily="34" charset="0"/>
                <a:cs typeface="Arial" pitchFamily="34" charset="0"/>
              </a:rPr>
              <a:t>,    </a:t>
            </a:r>
            <a:r>
              <a:rPr lang="it-IT" sz="1400" u="sng" spc="50" dirty="0" smtClean="0">
                <a:ln w="11430"/>
                <a:solidFill>
                  <a:srgbClr val="20039B"/>
                </a:solidFill>
                <a:latin typeface="Arial Black" pitchFamily="34" charset="0"/>
                <a:cs typeface="Arial" pitchFamily="34" charset="0"/>
              </a:rPr>
              <a:t>www.bsuir.by/ru/picasa/</a:t>
            </a:r>
            <a:endParaRPr lang="ru-RU" sz="1400" u="sng" spc="50" dirty="0" smtClean="0">
              <a:ln w="11430"/>
              <a:solidFill>
                <a:srgbClr val="20039B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bakunova\AppData\Local\Temp\LogosBeneficairesTempusRIGHTvect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8486" y="460416"/>
            <a:ext cx="576715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ACHIEVEMENTS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1124744"/>
            <a:ext cx="7416824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0039B"/>
                </a:solidFill>
              </a:rPr>
              <a:t>WP3: </a:t>
            </a:r>
            <a:r>
              <a:rPr lang="en-GB" sz="2000" b="1" dirty="0" err="1" smtClean="0">
                <a:solidFill>
                  <a:srgbClr val="20039B"/>
                </a:solidFill>
              </a:rPr>
              <a:t>Operationalization</a:t>
            </a:r>
            <a:r>
              <a:rPr lang="en-GB" sz="2000" b="1" dirty="0" smtClean="0">
                <a:solidFill>
                  <a:srgbClr val="20039B"/>
                </a:solidFill>
              </a:rPr>
              <a:t> of internationalization </a:t>
            </a:r>
            <a:endParaRPr lang="ru-RU" sz="2000" dirty="0" smtClean="0">
              <a:solidFill>
                <a:srgbClr val="20039B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20039B"/>
                </a:solidFill>
              </a:rPr>
              <a:t>3.1.Revised 2 academic programmes per HEI </a:t>
            </a:r>
            <a:endParaRPr lang="ru-RU" sz="2000" i="1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0039B"/>
                </a:solidFill>
              </a:rPr>
              <a:t>1</a:t>
            </a:r>
            <a:r>
              <a:rPr lang="en-GB" sz="2000" baseline="30000" dirty="0" smtClean="0">
                <a:solidFill>
                  <a:srgbClr val="20039B"/>
                </a:solidFill>
              </a:rPr>
              <a:t>st</a:t>
            </a:r>
            <a:r>
              <a:rPr lang="en-GB" sz="2000" dirty="0" smtClean="0">
                <a:solidFill>
                  <a:srgbClr val="20039B"/>
                </a:solidFill>
              </a:rPr>
              <a:t> degree programme ‘Marketing </a:t>
            </a:r>
            <a:r>
              <a:rPr lang="ru-RU" sz="2000" dirty="0" err="1" smtClean="0">
                <a:solidFill>
                  <a:srgbClr val="20039B"/>
                </a:solidFill>
              </a:rPr>
              <a:t>in</a:t>
            </a:r>
            <a:r>
              <a:rPr lang="ru-RU" sz="2000" dirty="0" smtClean="0">
                <a:solidFill>
                  <a:srgbClr val="20039B"/>
                </a:solidFill>
              </a:rPr>
              <a:t> </a:t>
            </a:r>
            <a:r>
              <a:rPr lang="ru-RU" sz="2000" dirty="0" err="1" smtClean="0">
                <a:solidFill>
                  <a:srgbClr val="20039B"/>
                </a:solidFill>
              </a:rPr>
              <a:t>E-Commerce</a:t>
            </a:r>
            <a:r>
              <a:rPr lang="en-US" sz="2000" dirty="0" smtClean="0">
                <a:solidFill>
                  <a:srgbClr val="20039B"/>
                </a:solidFill>
              </a:rPr>
              <a:t>’</a:t>
            </a:r>
            <a:r>
              <a:rPr lang="ru-RU" sz="2000" dirty="0" smtClean="0">
                <a:solidFill>
                  <a:srgbClr val="20039B"/>
                </a:solidFill>
              </a:rPr>
              <a:t> </a:t>
            </a:r>
            <a:endParaRPr lang="en-US" sz="2000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Trainings abroad (faculty&amp;students):</a:t>
            </a: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– Pforzheim, Germany, 2013</a:t>
            </a: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– Mittweida, Germany, 2014</a:t>
            </a: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– Brussels, Belgium, 2015</a:t>
            </a: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– Bialystok, Poland, 2016</a:t>
            </a: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7906" y="2924944"/>
            <a:ext cx="3710558" cy="27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8486" y="460416"/>
            <a:ext cx="576715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ACHIEVEMENTS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43608" y="1317103"/>
            <a:ext cx="741682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0039B"/>
                </a:solidFill>
              </a:rPr>
              <a:t>WP3: </a:t>
            </a:r>
            <a:r>
              <a:rPr lang="en-GB" sz="2000" b="1" dirty="0" err="1" smtClean="0">
                <a:solidFill>
                  <a:srgbClr val="20039B"/>
                </a:solidFill>
              </a:rPr>
              <a:t>Operationalization</a:t>
            </a:r>
            <a:r>
              <a:rPr lang="en-GB" sz="2000" b="1" dirty="0" smtClean="0">
                <a:solidFill>
                  <a:srgbClr val="20039B"/>
                </a:solidFill>
              </a:rPr>
              <a:t> of internationalization </a:t>
            </a:r>
            <a:endParaRPr lang="ru-RU" sz="2000" dirty="0" smtClean="0">
              <a:solidFill>
                <a:srgbClr val="20039B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20039B"/>
                </a:solidFill>
              </a:rPr>
              <a:t>3.1.Revised 2 academic programmes per HEI </a:t>
            </a:r>
            <a:endParaRPr lang="ru-RU" sz="2000" i="1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0039B"/>
                </a:solidFill>
              </a:rPr>
              <a:t>Master degree programme ‘Information Security in Telecommunications’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Annual intake of  students from Libya, Iraq, Iran, Nigeria, Turkmenistan, South Africa to study in English</a:t>
            </a:r>
            <a:endParaRPr lang="ru-RU" sz="2000" dirty="0" smtClean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619672" y="3573016"/>
          <a:ext cx="62646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8486" y="460416"/>
            <a:ext cx="576715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ACHIEVEMENTS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43608" y="947330"/>
            <a:ext cx="7416824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0039B"/>
                </a:solidFill>
              </a:rPr>
              <a:t>WP3: </a:t>
            </a:r>
            <a:r>
              <a:rPr lang="en-GB" sz="2000" b="1" dirty="0" err="1" smtClean="0">
                <a:solidFill>
                  <a:srgbClr val="20039B"/>
                </a:solidFill>
              </a:rPr>
              <a:t>Operationalization</a:t>
            </a:r>
            <a:r>
              <a:rPr lang="en-GB" sz="2000" b="1" dirty="0" smtClean="0">
                <a:solidFill>
                  <a:srgbClr val="20039B"/>
                </a:solidFill>
              </a:rPr>
              <a:t> of internationalization </a:t>
            </a:r>
            <a:endParaRPr lang="ru-RU" sz="2000" dirty="0" smtClean="0">
              <a:solidFill>
                <a:srgbClr val="20039B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20039B"/>
                </a:solidFill>
              </a:rPr>
              <a:t>3.1.Revised 2 academic programmes per HEI </a:t>
            </a:r>
            <a:endParaRPr lang="ru-RU" sz="2000" i="1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0039B"/>
                </a:solidFill>
              </a:rPr>
              <a:t>Master degree programme ‘Information Security in Telecommunications’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Revision of syllabi ‘Protection of Telecommunication Sites from Unauthorized Access’:</a:t>
            </a:r>
          </a:p>
          <a:p>
            <a:pPr marL="355600" lvl="1">
              <a:spcAft>
                <a:spcPts val="600"/>
              </a:spcAft>
            </a:pPr>
            <a:r>
              <a:rPr lang="en-US" sz="2000" dirty="0" smtClean="0"/>
              <a:t>- Student learning outcomes (to master internationally recognized Information Security Management approaches)</a:t>
            </a:r>
          </a:p>
          <a:p>
            <a:pPr marL="355600" lvl="1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 Teaching and learning activities (international IS principles with reference to domestic legislations; e-tutorials in English; mixed group work; glossaries of technical terms in domestic languages; intercultural groups and discussions; application of digital communication technologies (web-site, Google-forms, Google drive)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8487" y="460416"/>
            <a:ext cx="5767155" cy="551090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ACHIEVEMENTS</a:t>
            </a: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884052"/>
            <a:ext cx="7416824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0039B"/>
                </a:solidFill>
              </a:rPr>
              <a:t>WP3: </a:t>
            </a:r>
            <a:r>
              <a:rPr lang="en-GB" sz="2000" b="1" dirty="0" err="1" smtClean="0">
                <a:solidFill>
                  <a:srgbClr val="20039B"/>
                </a:solidFill>
              </a:rPr>
              <a:t>Operationalization</a:t>
            </a:r>
            <a:r>
              <a:rPr lang="en-GB" sz="2000" b="1" dirty="0" smtClean="0">
                <a:solidFill>
                  <a:srgbClr val="20039B"/>
                </a:solidFill>
              </a:rPr>
              <a:t> of internationalization </a:t>
            </a:r>
            <a:endParaRPr lang="ru-RU" sz="2000" dirty="0" smtClean="0">
              <a:solidFill>
                <a:srgbClr val="20039B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20039B"/>
                </a:solidFill>
              </a:rPr>
              <a:t>3.1.Revised 2 academic programmes per HEI </a:t>
            </a:r>
            <a:endParaRPr lang="ru-RU" sz="2000" i="1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Development of BSUIR local acts regulating student exchange between BSUIR and </a:t>
            </a:r>
            <a:r>
              <a:rPr lang="it-IT" sz="2000" dirty="0" smtClean="0"/>
              <a:t>L.N.Gumilyov Eurasian National University (Kazakhstan)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Participation in the Workshop for revision of academic programmes </a:t>
            </a:r>
            <a:r>
              <a:rPr lang="ru-RU" sz="2000" dirty="0" smtClean="0"/>
              <a:t>(16-18.11.2015, </a:t>
            </a:r>
            <a:r>
              <a:rPr lang="en-US" sz="2000" dirty="0" smtClean="0"/>
              <a:t>Armenia</a:t>
            </a:r>
            <a:r>
              <a:rPr lang="ru-RU" sz="2000" dirty="0" smtClean="0"/>
              <a:t>, </a:t>
            </a:r>
            <a:r>
              <a:rPr lang="en-US" sz="2000" dirty="0" smtClean="0"/>
              <a:t>Yerevan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i="1" dirty="0" smtClean="0">
                <a:solidFill>
                  <a:srgbClr val="20039B"/>
                </a:solidFill>
              </a:rPr>
              <a:t>3.2.New approaches to research internationalization 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Accomplishing activities set by the BSUIR Internationalization Strategy for 2016-2020 (in-house trainings and info-days for researchers, raising awareness about Calls for Proposals under HORIZON 2020, mobility of scientists, participating in scientific exhibitions &amp; conferences, etc.)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8487" y="460416"/>
            <a:ext cx="5767155" cy="551090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ACHIEVEMENTS</a:t>
            </a: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999470"/>
            <a:ext cx="7416824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0039B"/>
                </a:solidFill>
              </a:rPr>
              <a:t>WP3: </a:t>
            </a:r>
            <a:r>
              <a:rPr lang="en-GB" sz="2000" b="1" dirty="0" err="1" smtClean="0">
                <a:solidFill>
                  <a:srgbClr val="20039B"/>
                </a:solidFill>
              </a:rPr>
              <a:t>Operationalization</a:t>
            </a:r>
            <a:r>
              <a:rPr lang="en-GB" sz="2000" b="1" dirty="0" smtClean="0">
                <a:solidFill>
                  <a:srgbClr val="20039B"/>
                </a:solidFill>
              </a:rPr>
              <a:t> of internationalization </a:t>
            </a:r>
            <a:endParaRPr lang="ru-RU" sz="2000" dirty="0" smtClean="0">
              <a:solidFill>
                <a:srgbClr val="20039B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20039B"/>
                </a:solidFill>
              </a:rPr>
              <a:t>3.3.</a:t>
            </a:r>
            <a:r>
              <a:rPr lang="en-US" sz="2000" i="1" dirty="0" smtClean="0">
                <a:solidFill>
                  <a:srgbClr val="20039B"/>
                </a:solidFill>
              </a:rPr>
              <a:t>Report on self-evaluation of internationalization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Internal evaluation of the internationalization approaches against MINT (at institutional and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levels)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Report on BSUIR fulfillment of the internationalization activities in 2016 (against the measurable indicators for these activities scheduled within BSUIR Internationalization Strategy for 2016-2020) </a:t>
            </a:r>
          </a:p>
          <a:p>
            <a:pPr>
              <a:spcAft>
                <a:spcPts val="600"/>
              </a:spcAft>
            </a:pPr>
            <a:r>
              <a:rPr lang="en-US" sz="2000" i="1" dirty="0" smtClean="0">
                <a:solidFill>
                  <a:srgbClr val="20039B"/>
                </a:solidFill>
              </a:rPr>
              <a:t>3.4.In-house workshops 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Conducted info-seminar about mobility opportunities for BSUIR students and staff in 2017 (23.03.2017, organized by </a:t>
            </a:r>
            <a:r>
              <a:rPr lang="en-US" sz="2000" dirty="0" err="1" smtClean="0"/>
              <a:t>Kh.Hrytsyk</a:t>
            </a:r>
            <a:r>
              <a:rPr lang="en-US" sz="2000" dirty="0" smtClean="0"/>
              <a:t>, IRO, 132 participants)</a:t>
            </a:r>
          </a:p>
          <a:p>
            <a:pPr marL="355600">
              <a:spcAft>
                <a:spcPts val="600"/>
              </a:spcAft>
            </a:pPr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8486" y="460416"/>
            <a:ext cx="576715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ACHIEVEMENTS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1268768"/>
            <a:ext cx="7416824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0039B"/>
                </a:solidFill>
              </a:rPr>
              <a:t>WP4: Quality Control and Monitoring</a:t>
            </a:r>
            <a:endParaRPr lang="ru-RU" sz="2000" dirty="0" smtClean="0">
              <a:solidFill>
                <a:srgbClr val="20039B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20039B"/>
                </a:solidFill>
              </a:rPr>
              <a:t>4.1.Quality control and monitoring plan and tools</a:t>
            </a:r>
            <a:endParaRPr lang="ru-RU" sz="2000" i="1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Feedback done before and after each staff training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20039B"/>
                </a:solidFill>
              </a:rPr>
              <a:t>4.2.Report on WPs achievements</a:t>
            </a:r>
            <a:endParaRPr lang="ru-RU" sz="2000" i="1" dirty="0" smtClean="0">
              <a:solidFill>
                <a:srgbClr val="20039B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20039B"/>
                </a:solidFill>
              </a:rPr>
              <a:t>4.3.Annual monitoring reports by the </a:t>
            </a:r>
            <a:r>
              <a:rPr lang="en-GB" sz="2000" i="1" dirty="0" err="1" smtClean="0">
                <a:solidFill>
                  <a:srgbClr val="20039B"/>
                </a:solidFill>
              </a:rPr>
              <a:t>grantholder</a:t>
            </a:r>
            <a:r>
              <a:rPr lang="en-GB" sz="2000" i="1" dirty="0" smtClean="0">
                <a:solidFill>
                  <a:srgbClr val="20039B"/>
                </a:solidFill>
              </a:rPr>
              <a:t> and EU partners</a:t>
            </a:r>
            <a:endParaRPr lang="ru-RU" sz="2000" i="1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Reports on every 6-months results presented to national government bodies, 12-months - to CESIE</a:t>
            </a:r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Monitoring reports (experts’ site visit, visits by Erasmus+ National Office in Belarus, YSU, RU, ANQA)</a:t>
            </a:r>
            <a:endParaRPr lang="ru-RU" sz="2000" dirty="0" smtClean="0"/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Financial reports for 2014-2016 presented upon request</a:t>
            </a:r>
            <a:endParaRPr lang="ru-RU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8486" y="460416"/>
            <a:ext cx="5767155" cy="551090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ACHIEVEMENTS</a:t>
            </a: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71600" y="1196752"/>
            <a:ext cx="79208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0039B"/>
                </a:solidFill>
              </a:rPr>
              <a:t>WP5: Dissemination</a:t>
            </a:r>
            <a:endParaRPr lang="ru-RU" sz="2000" dirty="0" smtClean="0">
              <a:solidFill>
                <a:srgbClr val="20039B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20039B"/>
                </a:solidFill>
              </a:rPr>
              <a:t>5.1.Project web-site</a:t>
            </a:r>
            <a:endParaRPr lang="ru-RU" sz="2000" i="1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PICASA web site on YSU web portal: </a:t>
            </a:r>
            <a:r>
              <a:rPr lang="en-GB" sz="2000" u="sng" dirty="0" smtClean="0"/>
              <a:t>http://picasa.ysu.am</a:t>
            </a:r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PICASA web page </a:t>
            </a:r>
            <a:r>
              <a:rPr lang="en-US" sz="2000" dirty="0" smtClean="0"/>
              <a:t>on</a:t>
            </a:r>
            <a:r>
              <a:rPr lang="en-GB" sz="2000" dirty="0" smtClean="0"/>
              <a:t> BSUIR web portal:</a:t>
            </a:r>
            <a:r>
              <a:rPr lang="ru-RU" sz="2000" dirty="0" smtClean="0"/>
              <a:t> </a:t>
            </a:r>
            <a:r>
              <a:rPr lang="it-IT" sz="2000" u="sng" dirty="0" smtClean="0"/>
              <a:t>www.bsuir.by/ru/picasa</a:t>
            </a:r>
            <a:endParaRPr lang="ru-RU" sz="2000" u="sng" dirty="0" smtClean="0"/>
          </a:p>
          <a:p>
            <a:r>
              <a:rPr lang="en-US" sz="2000" i="1" dirty="0" smtClean="0">
                <a:solidFill>
                  <a:srgbClr val="20039B"/>
                </a:solidFill>
              </a:rPr>
              <a:t>5.2.Brochures and Guidelines on internationalization</a:t>
            </a:r>
          </a:p>
          <a:p>
            <a:pPr marL="355600"/>
            <a:r>
              <a:rPr lang="en-US" sz="2000" dirty="0" smtClean="0"/>
              <a:t>BSUIR information materials (reports, PPTs) are included into PICASA Brochures on project achievements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8486" y="460416"/>
            <a:ext cx="5767155" cy="551090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ACHIEVEMENTS</a:t>
            </a: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1037937"/>
            <a:ext cx="7776864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20039B"/>
                </a:solidFill>
              </a:rPr>
              <a:t>5.3.Raised awareness through two annual conferences and mass media</a:t>
            </a:r>
            <a:endParaRPr lang="ru-RU" sz="2000" i="1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News on BSUIR web portal, PICASA web page &amp; BSUIR IRO </a:t>
            </a:r>
            <a:r>
              <a:rPr lang="en-GB" sz="2000" dirty="0" err="1" smtClean="0"/>
              <a:t>Facebook</a:t>
            </a:r>
            <a:r>
              <a:rPr lang="en-GB" sz="2000" dirty="0" smtClean="0"/>
              <a:t> page www.facebook.com/groups/bsuir.international/</a:t>
            </a:r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Scientific articles published in the proceedings of the BSUIR </a:t>
            </a:r>
            <a:r>
              <a:rPr lang="en-US" sz="2000" dirty="0" smtClean="0"/>
              <a:t>International Scientific and Methodical </a:t>
            </a:r>
            <a:r>
              <a:rPr lang="en-GB" sz="2000" dirty="0" smtClean="0"/>
              <a:t>Conference ‘</a:t>
            </a:r>
            <a:r>
              <a:rPr lang="en-US" sz="2000" dirty="0" smtClean="0"/>
              <a:t>Higher Technical Education: Problems and Ways of Development 2014’</a:t>
            </a:r>
            <a:endParaRPr lang="en-GB" sz="2000" dirty="0" smtClean="0"/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Press release in the Erasmus+ National Office in Belarus News-Bulletin (October 2015)</a:t>
            </a:r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Participation in the 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and 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</a:t>
            </a:r>
            <a:r>
              <a:rPr lang="ru-RU" sz="2000" dirty="0" smtClean="0"/>
              <a:t>PICASA</a:t>
            </a:r>
            <a:r>
              <a:rPr lang="en-US" sz="2000" dirty="0" smtClean="0"/>
              <a:t> </a:t>
            </a:r>
            <a:r>
              <a:rPr lang="en-GB" sz="2000" dirty="0" smtClean="0"/>
              <a:t>Conferences</a:t>
            </a:r>
            <a:br>
              <a:rPr lang="en-GB" sz="2000" dirty="0" smtClean="0"/>
            </a:br>
            <a:r>
              <a:rPr lang="en-US" sz="2000" dirty="0" smtClean="0"/>
              <a:t>(</a:t>
            </a:r>
            <a:r>
              <a:rPr lang="ru-RU" sz="2000" dirty="0" smtClean="0"/>
              <a:t>19-20.11.2015, </a:t>
            </a:r>
            <a:r>
              <a:rPr lang="en-US" sz="2000" dirty="0" smtClean="0"/>
              <a:t>Armenia; 21-22.11.2016, Georgia)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Presenting BSUIR experience on internationalization at the Republican Council of Rectors’ meeting (March 2017, Minsk)</a:t>
            </a:r>
            <a:endParaRPr lang="ru-RU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8486" y="460416"/>
            <a:ext cx="576715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ACHIEVEMENTS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15616" y="1144627"/>
            <a:ext cx="741682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0039B"/>
                </a:solidFill>
              </a:rPr>
              <a:t>WP</a:t>
            </a:r>
            <a:r>
              <a:rPr lang="ru-RU" sz="2000" b="1" dirty="0" smtClean="0">
                <a:solidFill>
                  <a:srgbClr val="20039B"/>
                </a:solidFill>
              </a:rPr>
              <a:t>6</a:t>
            </a:r>
            <a:r>
              <a:rPr lang="en-GB" sz="2000" b="1" dirty="0" smtClean="0">
                <a:solidFill>
                  <a:srgbClr val="20039B"/>
                </a:solidFill>
              </a:rPr>
              <a:t>: Sustainability </a:t>
            </a:r>
            <a:endParaRPr lang="ru-RU" sz="2000" dirty="0" smtClean="0">
              <a:solidFill>
                <a:srgbClr val="20039B"/>
              </a:solidFill>
            </a:endParaRPr>
          </a:p>
          <a:p>
            <a:pPr marL="0" lvl="1">
              <a:spcAft>
                <a:spcPts val="600"/>
              </a:spcAft>
            </a:pPr>
            <a:r>
              <a:rPr lang="ru-RU" sz="2000" i="1" dirty="0" smtClean="0">
                <a:solidFill>
                  <a:srgbClr val="20039B"/>
                </a:solidFill>
              </a:rPr>
              <a:t>6</a:t>
            </a:r>
            <a:r>
              <a:rPr lang="en-GB" sz="2000" i="1" dirty="0" smtClean="0">
                <a:solidFill>
                  <a:srgbClr val="20039B"/>
                </a:solidFill>
              </a:rPr>
              <a:t>.1.</a:t>
            </a:r>
            <a:r>
              <a:rPr lang="en-US" sz="2000" i="1" dirty="0" smtClean="0">
                <a:solidFill>
                  <a:srgbClr val="20039B"/>
                </a:solidFill>
              </a:rPr>
              <a:t>Adoption of internationalization framework by HEIs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BSUIR Policy on </a:t>
            </a:r>
            <a:r>
              <a:rPr lang="en-GB" sz="2000" dirty="0" smtClean="0"/>
              <a:t>Internationalization is d</a:t>
            </a:r>
            <a:r>
              <a:rPr lang="en-US" sz="2000" dirty="0" err="1" smtClean="0"/>
              <a:t>eveloped</a:t>
            </a:r>
            <a:r>
              <a:rPr lang="en-US" sz="2000" dirty="0" smtClean="0"/>
              <a:t> </a:t>
            </a:r>
            <a:r>
              <a:rPr lang="en-GB" sz="2000" dirty="0" smtClean="0"/>
              <a:t>&amp; integrated into BSUIR Development Programme for years </a:t>
            </a:r>
            <a:r>
              <a:rPr lang="ru-RU" sz="2000" dirty="0" smtClean="0"/>
              <a:t>2016-2020</a:t>
            </a:r>
            <a:r>
              <a:rPr lang="en-US" sz="2000" dirty="0" smtClean="0"/>
              <a:t> (approved by the University Council in Dec 2015)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Adopted BSUIR local acts regulating procedures/areas for university internationalization (2015-2017)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Report on financial allocations for </a:t>
            </a:r>
            <a:r>
              <a:rPr lang="en-GB" sz="2000" dirty="0" smtClean="0"/>
              <a:t>internationalization in 2016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i="1" dirty="0" smtClean="0">
                <a:solidFill>
                  <a:srgbClr val="20039B"/>
                </a:solidFill>
              </a:rPr>
              <a:t>6.2.Adoption of intern. frameworks by Governments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State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on Education and Youth Policy for 2016-2020</a:t>
            </a:r>
          </a:p>
          <a:p>
            <a:pPr>
              <a:spcAft>
                <a:spcPts val="600"/>
              </a:spcAft>
            </a:pPr>
            <a:r>
              <a:rPr lang="en-US" sz="2000" i="1" dirty="0" smtClean="0">
                <a:solidFill>
                  <a:srgbClr val="20039B"/>
                </a:solidFill>
              </a:rPr>
              <a:t>6.3.External evaluation against MINT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ANQA site-visit to take place on April 10-12, 2017</a:t>
            </a:r>
            <a:endParaRPr lang="ru-RU" sz="20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8486" y="460416"/>
            <a:ext cx="5767155" cy="551090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ACHIEVEMENTS</a:t>
            </a: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1076410"/>
            <a:ext cx="763284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0039B"/>
                </a:solidFill>
              </a:rPr>
              <a:t>WP7: Management of the project</a:t>
            </a:r>
            <a:endParaRPr lang="ru-RU" sz="2000" dirty="0" smtClean="0">
              <a:solidFill>
                <a:srgbClr val="20039B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20039B"/>
                </a:solidFill>
              </a:rPr>
              <a:t>7.1.Efficient &amp; effective project implementation</a:t>
            </a:r>
            <a:endParaRPr lang="ru-RU" sz="2000" i="1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</a:pPr>
            <a:r>
              <a:rPr lang="en-GB" sz="2000" dirty="0" err="1" smtClean="0"/>
              <a:t>A.Osipov</a:t>
            </a:r>
            <a:r>
              <a:rPr lang="en-GB" sz="2000" dirty="0" smtClean="0"/>
              <a:t> included into Project Governing Board by 07.02.2014</a:t>
            </a:r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Project national approval and Project Management Committee by August 2014</a:t>
            </a:r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BSU appointed as local country coordinator </a:t>
            </a:r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BSUIR working group set up by the Rector’s Order No.</a:t>
            </a:r>
            <a:r>
              <a:rPr lang="ru-RU" sz="2000" dirty="0" smtClean="0"/>
              <a:t>690-</a:t>
            </a:r>
            <a:r>
              <a:rPr lang="en-US" sz="2000" dirty="0" smtClean="0"/>
              <a:t>n</a:t>
            </a:r>
            <a:r>
              <a:rPr lang="ru-RU" sz="2000" dirty="0" smtClean="0"/>
              <a:t> </a:t>
            </a:r>
            <a:r>
              <a:rPr lang="en-US" sz="2000" dirty="0" smtClean="0"/>
              <a:t>dated</a:t>
            </a:r>
            <a:r>
              <a:rPr lang="ru-RU" sz="2000" dirty="0" smtClean="0"/>
              <a:t> 01.08.2014</a:t>
            </a: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20039B"/>
                </a:solidFill>
              </a:rPr>
              <a:t>7.2.Project coordination methods</a:t>
            </a:r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Kick-off meeting at YSU on 21-24.01.2014 </a:t>
            </a:r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Regular coordination meetings in BSUIR and within other PICASA activities abroad, etc.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8486" y="460416"/>
            <a:ext cx="5767155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ACHIEVEMENTS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1268761"/>
            <a:ext cx="7704856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144463" algn="l"/>
                <a:tab pos="638175" algn="l"/>
              </a:tabLst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2003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WP1: Institutional capacity building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0039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144463" algn="l"/>
                <a:tab pos="638175" algn="l"/>
              </a:tabLst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2003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1.2.Training of administrative &amp; academic staff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20039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Administrative staff training in Graz done on 27-31.05.2014,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A.Osipov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First Vice-Rector,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E.Bakunova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IRO Head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Academic staff training in Leuven done on 17-21.06.2014,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U.Parkhimenka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Economics Dpt. Head,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N.Nasonova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b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Ass. Professor of Information Security Dpt.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tabLst>
                <a:tab pos="144463" algn="l"/>
                <a:tab pos="638175" algn="l"/>
              </a:tabLst>
            </a:pPr>
            <a:r>
              <a:rPr lang="en-GB" sz="2000" i="1" dirty="0" smtClean="0">
                <a:solidFill>
                  <a:srgbClr val="20039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1.3.Revision of the functions and role of international affairs unit </a:t>
            </a:r>
            <a:endParaRPr lang="ru-RU" sz="2000" i="1" dirty="0" smtClean="0">
              <a:solidFill>
                <a:srgbClr val="20039B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56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144463" algn="l"/>
                <a:tab pos="638175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Done on 04-23.09.2014 by International Office staff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144463" algn="l"/>
                <a:tab pos="638175" algn="l"/>
              </a:tabLst>
            </a:pPr>
            <a:r>
              <a:rPr lang="en-GB" sz="2000" i="1" dirty="0" smtClean="0">
                <a:solidFill>
                  <a:srgbClr val="20039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1.4.Purchase of equipment and software</a:t>
            </a:r>
            <a:endParaRPr lang="ru-RU" sz="2000" i="1" dirty="0" smtClean="0">
              <a:solidFill>
                <a:srgbClr val="20039B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56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144463" algn="l"/>
                <a:tab pos="638175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interactive touch screen, 1 LED screen, 3 PCs 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8486" y="460416"/>
            <a:ext cx="576715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ACHIEVEMENTS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1158418"/>
            <a:ext cx="72008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0039B"/>
                </a:solidFill>
              </a:rPr>
              <a:t>WP2: Development of internationalization framework</a:t>
            </a:r>
            <a:endParaRPr lang="ru-RU" sz="2000" dirty="0" smtClean="0">
              <a:solidFill>
                <a:srgbClr val="20039B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20039B"/>
                </a:solidFill>
              </a:rPr>
              <a:t>2.1.Concept paper on internationalization of HEIs</a:t>
            </a:r>
            <a:endParaRPr lang="ru-RU" sz="2000" i="1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Benchmarking of approaches to internationalization done on 05.05-16.05.2014, </a:t>
            </a:r>
            <a:r>
              <a:rPr lang="en-GB" sz="2000" dirty="0" err="1" smtClean="0"/>
              <a:t>A.Osipov</a:t>
            </a:r>
            <a:r>
              <a:rPr lang="en-GB" sz="2000" dirty="0" smtClean="0"/>
              <a:t>, IRO staff, </a:t>
            </a:r>
            <a:r>
              <a:rPr lang="en-GB" sz="2000" dirty="0" err="1" smtClean="0"/>
              <a:t>U.Parkhimenka</a:t>
            </a:r>
            <a:r>
              <a:rPr lang="en-GB" sz="2000" dirty="0" smtClean="0"/>
              <a:t>, </a:t>
            </a:r>
            <a:r>
              <a:rPr lang="en-GB" sz="2000" dirty="0" err="1" smtClean="0"/>
              <a:t>N.Nasonova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20039B"/>
                </a:solidFill>
              </a:rPr>
              <a:t>2.2.New strategies and policies on internationalization</a:t>
            </a:r>
            <a:endParaRPr lang="ru-RU" sz="2000" i="1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Workshop for developing strategies and policies in Genoa done on 23-27.11.2014, </a:t>
            </a:r>
            <a:r>
              <a:rPr lang="en-GB" sz="2000" dirty="0" err="1" smtClean="0"/>
              <a:t>A.Osipov</a:t>
            </a:r>
            <a:r>
              <a:rPr lang="en-GB" sz="2000" dirty="0" smtClean="0"/>
              <a:t>, </a:t>
            </a:r>
            <a:r>
              <a:rPr lang="en-GB" sz="2000" dirty="0" err="1" smtClean="0"/>
              <a:t>E.Bakunova</a:t>
            </a:r>
            <a:endParaRPr lang="ru-RU" sz="2000" dirty="0" smtClean="0"/>
          </a:p>
          <a:p>
            <a:pPr marL="355600">
              <a:spcAft>
                <a:spcPts val="600"/>
              </a:spcAft>
            </a:pPr>
            <a:r>
              <a:rPr lang="en-GB" sz="2000" dirty="0" smtClean="0"/>
              <a:t>Experts’ site visit to BSUIR done on 22-27.03.2015, </a:t>
            </a:r>
            <a:r>
              <a:rPr lang="en-GB" sz="2000" dirty="0" err="1" smtClean="0"/>
              <a:t>B.Middlemas</a:t>
            </a:r>
            <a:r>
              <a:rPr lang="en-GB" sz="2000" dirty="0" smtClean="0"/>
              <a:t>, PICASA Local Coordinator, </a:t>
            </a:r>
            <a:br>
              <a:rPr lang="en-GB" sz="2000" dirty="0" smtClean="0"/>
            </a:br>
            <a:r>
              <a:rPr lang="en-GB" sz="2000" dirty="0" err="1" smtClean="0"/>
              <a:t>Roehampton</a:t>
            </a:r>
            <a:r>
              <a:rPr lang="en-GB" sz="2000" dirty="0" smtClean="0"/>
              <a:t> University, UK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Development of BSUIR Policy Plan on </a:t>
            </a:r>
            <a:r>
              <a:rPr lang="en-GB" sz="2000" dirty="0" smtClean="0"/>
              <a:t>Internationalization &amp; its integration into BSUIR Development Programme for the years </a:t>
            </a:r>
            <a:r>
              <a:rPr lang="ru-RU" sz="2000" dirty="0" smtClean="0"/>
              <a:t>2016-2020</a:t>
            </a:r>
            <a:r>
              <a:rPr lang="en-US" sz="2000" dirty="0" smtClean="0"/>
              <a:t> </a:t>
            </a:r>
            <a:r>
              <a:rPr lang="ru-RU" sz="2000" dirty="0" smtClean="0"/>
              <a:t>(</a:t>
            </a:r>
            <a:r>
              <a:rPr lang="en-US" sz="2000" dirty="0" smtClean="0"/>
              <a:t>01-12.</a:t>
            </a:r>
            <a:r>
              <a:rPr lang="ru-RU" sz="2000" dirty="0" smtClean="0"/>
              <a:t>2015)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8488" y="460416"/>
            <a:ext cx="576715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ACHIEVEMENTS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1071602"/>
            <a:ext cx="7704856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0039B"/>
                </a:solidFill>
              </a:rPr>
              <a:t>WP2: Development of internationalization framework</a:t>
            </a:r>
            <a:endParaRPr lang="ru-RU" sz="2000" dirty="0" smtClean="0">
              <a:solidFill>
                <a:srgbClr val="20039B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20039B"/>
                </a:solidFill>
              </a:rPr>
              <a:t>2.2.New strategies and policies on internationalization</a:t>
            </a:r>
            <a:endParaRPr lang="ru-RU" sz="2000" i="1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Development of local acts regulating: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- student exchange between BSUIR and </a:t>
            </a:r>
            <a:r>
              <a:rPr lang="it-IT" sz="2000" dirty="0" smtClean="0"/>
              <a:t>L.N.Gumilyov Eurasian National University (Kazakhstan)</a:t>
            </a:r>
          </a:p>
          <a:p>
            <a:pPr marL="355600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competitive selection of participants for Erasmus</a:t>
            </a:r>
            <a:r>
              <a:rPr lang="ru-RU" sz="2000" dirty="0" smtClean="0"/>
              <a:t>+, КА1</a:t>
            </a:r>
            <a:r>
              <a:rPr lang="en-US" sz="2000" dirty="0" smtClean="0"/>
              <a:t>07</a:t>
            </a:r>
          </a:p>
          <a:p>
            <a:pPr marL="355600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English language proficiency assessment according to CEFR</a:t>
            </a:r>
          </a:p>
          <a:p>
            <a:pPr marL="355600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activities aimed at including the BSUIR scientific journal "</a:t>
            </a:r>
            <a:r>
              <a:rPr lang="en-US" sz="2000" dirty="0" err="1" smtClean="0"/>
              <a:t>Doklady</a:t>
            </a:r>
            <a:r>
              <a:rPr lang="en-US" sz="2000" dirty="0" smtClean="0"/>
              <a:t> BGUIR" and BSUIR international conference proceedings into science and bibliographic databases</a:t>
            </a:r>
          </a:p>
          <a:p>
            <a:pPr marL="355600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establishing of the ECDL Foundation Authorized Testing Center in BSUIR</a:t>
            </a:r>
          </a:p>
          <a:p>
            <a:pPr marL="355600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stimulating of the BSUIR staff publication activity</a:t>
            </a:r>
          </a:p>
          <a:p>
            <a:pPr marL="355600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establishing of the Council of Young Researchers </a:t>
            </a:r>
            <a:endParaRPr lang="ru-RU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8488" y="460416"/>
            <a:ext cx="576715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ACHIEVEMENTS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1691962"/>
            <a:ext cx="77048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0039B"/>
                </a:solidFill>
              </a:rPr>
              <a:t>WP2: Development of internationalization framework</a:t>
            </a:r>
            <a:endParaRPr lang="ru-RU" sz="2000" dirty="0" smtClean="0">
              <a:solidFill>
                <a:srgbClr val="20039B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20039B"/>
                </a:solidFill>
              </a:rPr>
              <a:t>2.2.New strategies and policies on internationalization</a:t>
            </a:r>
            <a:endParaRPr lang="ru-RU" sz="2000" i="1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Development of new Belarusian NQF based on ISCED-2013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Development/Updating of supporting documents/guidelines/ recommendations for BSUIR and international students and staff who are applying to participate in BSUIR mobility projects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Design of a d</a:t>
            </a:r>
            <a:r>
              <a:rPr lang="be-BY" sz="2000" dirty="0" smtClean="0"/>
              <a:t>igital Russian-English</a:t>
            </a:r>
            <a:r>
              <a:rPr lang="en-US" sz="2000" dirty="0" smtClean="0"/>
              <a:t> glossary of disciplines taught in BSUIR, which is used when preparing application documents for mobility scholarships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8488" y="460416"/>
            <a:ext cx="576715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ACHIEVEMENTS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1653491"/>
            <a:ext cx="7704856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0039B"/>
                </a:solidFill>
              </a:rPr>
              <a:t>WP2: Development of internationalization framework</a:t>
            </a:r>
            <a:endParaRPr lang="ru-RU" sz="2000" dirty="0" smtClean="0">
              <a:solidFill>
                <a:srgbClr val="20039B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20039B"/>
                </a:solidFill>
              </a:rPr>
              <a:t>2.3.</a:t>
            </a:r>
            <a:r>
              <a:rPr lang="en-US" sz="2000" i="1" dirty="0" smtClean="0">
                <a:solidFill>
                  <a:srgbClr val="20039B"/>
                </a:solidFill>
              </a:rPr>
              <a:t>Handbook for QA of internationalization</a:t>
            </a:r>
            <a:endParaRPr lang="en-GB" sz="2000" i="1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Development of measurable indicators for activities scheduled within BSUIR Internationalization Strategy for 2016-2020 </a:t>
            </a:r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20039B"/>
                </a:solidFill>
              </a:rPr>
              <a:t>2.4.In-house trainings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Info-seminar for BSUIR students and staff “</a:t>
            </a:r>
            <a:r>
              <a:rPr lang="en-US" sz="2000" dirty="0" err="1" smtClean="0"/>
              <a:t>Study&amp;Research</a:t>
            </a:r>
            <a:r>
              <a:rPr lang="en-US" sz="2000" dirty="0" smtClean="0"/>
              <a:t> in Germany” </a:t>
            </a:r>
            <a:r>
              <a:rPr lang="ru-RU" sz="2000" dirty="0" smtClean="0"/>
              <a:t>(29.09.2015)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Trainings for BSUIR Master students and academic staff who are planning to go for exchange studies/internships abroad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8488" y="460416"/>
            <a:ext cx="576715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ACHIEVEMENTS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865450"/>
            <a:ext cx="7416824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0039B"/>
                </a:solidFill>
              </a:rPr>
              <a:t>WP3: </a:t>
            </a:r>
            <a:r>
              <a:rPr lang="en-GB" sz="2000" b="1" dirty="0" err="1" smtClean="0">
                <a:solidFill>
                  <a:srgbClr val="20039B"/>
                </a:solidFill>
              </a:rPr>
              <a:t>Operationalization</a:t>
            </a:r>
            <a:r>
              <a:rPr lang="en-GB" sz="2000" b="1" dirty="0" smtClean="0">
                <a:solidFill>
                  <a:srgbClr val="20039B"/>
                </a:solidFill>
              </a:rPr>
              <a:t> of internationalization </a:t>
            </a:r>
            <a:endParaRPr lang="ru-RU" sz="2000" dirty="0" smtClean="0">
              <a:solidFill>
                <a:srgbClr val="20039B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20039B"/>
                </a:solidFill>
              </a:rPr>
              <a:t>3.1.Revised 2 academic programmes per HEI </a:t>
            </a:r>
            <a:endParaRPr lang="ru-RU" sz="2000" i="1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0039B"/>
                </a:solidFill>
              </a:rPr>
              <a:t>1</a:t>
            </a:r>
            <a:r>
              <a:rPr lang="en-GB" sz="2000" baseline="30000" dirty="0" smtClean="0">
                <a:solidFill>
                  <a:srgbClr val="20039B"/>
                </a:solidFill>
              </a:rPr>
              <a:t>st</a:t>
            </a:r>
            <a:r>
              <a:rPr lang="en-GB" sz="2000" dirty="0" smtClean="0">
                <a:solidFill>
                  <a:srgbClr val="20039B"/>
                </a:solidFill>
              </a:rPr>
              <a:t> degree programme ‘Marketing </a:t>
            </a:r>
            <a:r>
              <a:rPr lang="ru-RU" sz="2000" dirty="0" err="1" smtClean="0">
                <a:solidFill>
                  <a:srgbClr val="20039B"/>
                </a:solidFill>
              </a:rPr>
              <a:t>in</a:t>
            </a:r>
            <a:r>
              <a:rPr lang="ru-RU" sz="2000" dirty="0" smtClean="0">
                <a:solidFill>
                  <a:srgbClr val="20039B"/>
                </a:solidFill>
              </a:rPr>
              <a:t> </a:t>
            </a:r>
            <a:r>
              <a:rPr lang="ru-RU" sz="2000" dirty="0" err="1" smtClean="0">
                <a:solidFill>
                  <a:srgbClr val="20039B"/>
                </a:solidFill>
              </a:rPr>
              <a:t>E-Commerce</a:t>
            </a:r>
            <a:r>
              <a:rPr lang="en-US" sz="2000" dirty="0" smtClean="0">
                <a:solidFill>
                  <a:srgbClr val="20039B"/>
                </a:solidFill>
              </a:rPr>
              <a:t>’</a:t>
            </a:r>
            <a:r>
              <a:rPr lang="ru-RU" sz="2000" dirty="0" smtClean="0">
                <a:solidFill>
                  <a:srgbClr val="20039B"/>
                </a:solidFill>
              </a:rPr>
              <a:t> </a:t>
            </a:r>
            <a:endParaRPr lang="en-US" sz="2000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Since 2013 - ‘Digital marketing’ (more focus on SEO, SMM, context and media advertisement, etc.)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Teaching of foreign students </a:t>
            </a:r>
            <a:r>
              <a:rPr lang="it-IT" sz="2000" dirty="0" smtClean="0"/>
              <a:t>(Russia, Nigeria, Turkmenistan, Azerbaijan, Kazakhstan) with m</a:t>
            </a:r>
            <a:r>
              <a:rPr lang="en-US" sz="2000" dirty="0" smtClean="0"/>
              <a:t>ore hours in Russian lang.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Since 2015 - deputy head of the Economics department (deals with foreign students academic issues)</a:t>
            </a: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Revision of sillabi (to train more ICOMs):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– International marketing and foreign trade </a:t>
            </a:r>
            <a:r>
              <a:rPr lang="it-IT" sz="2000" dirty="0" smtClean="0"/>
              <a:t>activities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– Foreign language (mostly English) with </a:t>
            </a:r>
            <a:r>
              <a:rPr lang="it-IT" sz="2000" dirty="0" smtClean="0"/>
              <a:t>emphasis on professional (marketing) terminology</a:t>
            </a: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– Technologies of selling, negotiations and </a:t>
            </a:r>
            <a:r>
              <a:rPr lang="it-IT" sz="2000" dirty="0" smtClean="0"/>
              <a:t>presentation</a:t>
            </a:r>
            <a:endParaRPr lang="ru-RU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8486" y="460416"/>
            <a:ext cx="576715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ACHIEVEMENTS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15616" y="980728"/>
            <a:ext cx="7416824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0039B"/>
                </a:solidFill>
              </a:rPr>
              <a:t>WP3: </a:t>
            </a:r>
            <a:r>
              <a:rPr lang="en-GB" sz="2000" b="1" dirty="0" err="1" smtClean="0">
                <a:solidFill>
                  <a:srgbClr val="20039B"/>
                </a:solidFill>
              </a:rPr>
              <a:t>Operationalization</a:t>
            </a:r>
            <a:r>
              <a:rPr lang="en-GB" sz="2000" b="1" dirty="0" smtClean="0">
                <a:solidFill>
                  <a:srgbClr val="20039B"/>
                </a:solidFill>
              </a:rPr>
              <a:t> of internationalization </a:t>
            </a:r>
            <a:endParaRPr lang="ru-RU" sz="2000" dirty="0" smtClean="0">
              <a:solidFill>
                <a:srgbClr val="20039B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20039B"/>
                </a:solidFill>
              </a:rPr>
              <a:t>3.1.Revised 2 academic programmes per HEI </a:t>
            </a:r>
            <a:endParaRPr lang="ru-RU" sz="2000" i="1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0039B"/>
                </a:solidFill>
              </a:rPr>
              <a:t>1</a:t>
            </a:r>
            <a:r>
              <a:rPr lang="en-GB" sz="2000" baseline="30000" dirty="0" smtClean="0">
                <a:solidFill>
                  <a:srgbClr val="20039B"/>
                </a:solidFill>
              </a:rPr>
              <a:t>st</a:t>
            </a:r>
            <a:r>
              <a:rPr lang="en-GB" sz="2000" dirty="0" smtClean="0">
                <a:solidFill>
                  <a:srgbClr val="20039B"/>
                </a:solidFill>
              </a:rPr>
              <a:t> degree programme ‘Marketing </a:t>
            </a:r>
            <a:r>
              <a:rPr lang="ru-RU" sz="2000" dirty="0" err="1" smtClean="0">
                <a:solidFill>
                  <a:srgbClr val="20039B"/>
                </a:solidFill>
              </a:rPr>
              <a:t>in</a:t>
            </a:r>
            <a:r>
              <a:rPr lang="ru-RU" sz="2000" dirty="0" smtClean="0">
                <a:solidFill>
                  <a:srgbClr val="20039B"/>
                </a:solidFill>
              </a:rPr>
              <a:t> </a:t>
            </a:r>
            <a:r>
              <a:rPr lang="ru-RU" sz="2000" dirty="0" err="1" smtClean="0">
                <a:solidFill>
                  <a:srgbClr val="20039B"/>
                </a:solidFill>
              </a:rPr>
              <a:t>E-Commerce</a:t>
            </a:r>
            <a:r>
              <a:rPr lang="en-US" sz="2000" dirty="0" smtClean="0">
                <a:solidFill>
                  <a:srgbClr val="20039B"/>
                </a:solidFill>
              </a:rPr>
              <a:t>’</a:t>
            </a:r>
            <a:r>
              <a:rPr lang="ru-RU" sz="2000" dirty="0" smtClean="0">
                <a:solidFill>
                  <a:srgbClr val="20039B"/>
                </a:solidFill>
              </a:rPr>
              <a:t> </a:t>
            </a:r>
            <a:endParaRPr lang="en-US" sz="2000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Guest professors/experts:</a:t>
            </a: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March, 2016 – L. Kiseleva, IM Action, Lecture on doing digital marketing for Western markets</a:t>
            </a: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February, 2016 - E. Beloozerova, ARTOX media Moscow, seminar on Internet marketing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6433" r="11661" b="18271"/>
          <a:stretch>
            <a:fillRect/>
          </a:stretch>
        </p:blipFill>
        <p:spPr bwMode="auto">
          <a:xfrm>
            <a:off x="1691680" y="4005064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8044" y="3969060"/>
            <a:ext cx="2052228" cy="20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899592" y="1052736"/>
            <a:ext cx="7859994" cy="5184576"/>
          </a:xfrm>
          <a:prstGeom prst="rect">
            <a:avLst/>
          </a:prstGeom>
          <a:noFill/>
          <a:ln>
            <a:noFill/>
          </a:ln>
          <a:extLst/>
        </p:spPr>
        <p:txBody>
          <a:bodyPr tIns="90000" bIns="90000" anchor="t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12700">
              <a:spcBef>
                <a:spcPts val="0"/>
              </a:spcBef>
              <a:spcAft>
                <a:spcPts val="1200"/>
              </a:spcAft>
              <a:buNone/>
            </a:pPr>
            <a:endParaRPr lang="ru-RU" sz="2000" b="1" dirty="0" smtClean="0"/>
          </a:p>
          <a:p>
            <a:pPr eaLnBrk="1" hangingPunct="1">
              <a:defRPr/>
            </a:pPr>
            <a:endParaRPr lang="be-BY" sz="1800" dirty="0">
              <a:solidFill>
                <a:srgbClr val="4D4D4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8486" y="460416"/>
            <a:ext cx="5767156" cy="981977"/>
          </a:xfrm>
          <a:prstGeom prst="rect">
            <a:avLst/>
          </a:prstGeom>
        </p:spPr>
        <p:txBody>
          <a:bodyPr wrap="none" tIns="90000" bIns="9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PICASA</a:t>
            </a:r>
            <a:r>
              <a:rPr lang="ru-RU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n-US" sz="2400" b="1" spc="50" dirty="0" smtClean="0">
                <a:ln w="11430"/>
                <a:solidFill>
                  <a:srgbClr val="2003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BSUIR ACHIEVEMENTS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be-BY" sz="2800" b="1" spc="50" dirty="0">
              <a:ln w="11430"/>
              <a:solidFill>
                <a:srgbClr val="2003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6" descr="D:\Work\BSUIR\эмблема новая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40000" y="141687"/>
            <a:ext cx="432283" cy="51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bakunova\AppData\Local\Temp\LogosBeneficairesTempusRIGHTvec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3731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908720"/>
            <a:ext cx="741682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20039B"/>
                </a:solidFill>
              </a:rPr>
              <a:t>WP3: </a:t>
            </a:r>
            <a:r>
              <a:rPr lang="en-GB" sz="2000" b="1" dirty="0" err="1" smtClean="0">
                <a:solidFill>
                  <a:srgbClr val="20039B"/>
                </a:solidFill>
              </a:rPr>
              <a:t>Operationalization</a:t>
            </a:r>
            <a:r>
              <a:rPr lang="en-GB" sz="2000" b="1" dirty="0" smtClean="0">
                <a:solidFill>
                  <a:srgbClr val="20039B"/>
                </a:solidFill>
              </a:rPr>
              <a:t> of internationalization </a:t>
            </a:r>
            <a:endParaRPr lang="ru-RU" sz="2000" dirty="0" smtClean="0">
              <a:solidFill>
                <a:srgbClr val="20039B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20039B"/>
                </a:solidFill>
              </a:rPr>
              <a:t>3.1.Revised 2 academic programmes per HEI </a:t>
            </a:r>
            <a:endParaRPr lang="ru-RU" sz="2000" i="1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0039B"/>
                </a:solidFill>
              </a:rPr>
              <a:t>1</a:t>
            </a:r>
            <a:r>
              <a:rPr lang="en-GB" sz="2000" baseline="30000" dirty="0" smtClean="0">
                <a:solidFill>
                  <a:srgbClr val="20039B"/>
                </a:solidFill>
              </a:rPr>
              <a:t>st</a:t>
            </a:r>
            <a:r>
              <a:rPr lang="en-GB" sz="2000" dirty="0" smtClean="0">
                <a:solidFill>
                  <a:srgbClr val="20039B"/>
                </a:solidFill>
              </a:rPr>
              <a:t> degree programme ‘Marketing </a:t>
            </a:r>
            <a:r>
              <a:rPr lang="ru-RU" sz="2000" dirty="0" err="1" smtClean="0">
                <a:solidFill>
                  <a:srgbClr val="20039B"/>
                </a:solidFill>
              </a:rPr>
              <a:t>in</a:t>
            </a:r>
            <a:r>
              <a:rPr lang="ru-RU" sz="2000" dirty="0" smtClean="0">
                <a:solidFill>
                  <a:srgbClr val="20039B"/>
                </a:solidFill>
              </a:rPr>
              <a:t> </a:t>
            </a:r>
            <a:r>
              <a:rPr lang="ru-RU" sz="2000" dirty="0" err="1" smtClean="0">
                <a:solidFill>
                  <a:srgbClr val="20039B"/>
                </a:solidFill>
              </a:rPr>
              <a:t>E-Commerce</a:t>
            </a:r>
            <a:r>
              <a:rPr lang="en-US" sz="2000" dirty="0" smtClean="0">
                <a:solidFill>
                  <a:srgbClr val="20039B"/>
                </a:solidFill>
              </a:rPr>
              <a:t>’</a:t>
            </a:r>
            <a:r>
              <a:rPr lang="ru-RU" sz="2000" dirty="0" smtClean="0">
                <a:solidFill>
                  <a:srgbClr val="20039B"/>
                </a:solidFill>
              </a:rPr>
              <a:t> </a:t>
            </a:r>
            <a:endParaRPr lang="en-US" sz="2000" dirty="0" smtClean="0">
              <a:solidFill>
                <a:srgbClr val="20039B"/>
              </a:solidFill>
            </a:endParaRPr>
          </a:p>
          <a:p>
            <a:pPr marL="355600">
              <a:spcAft>
                <a:spcPts val="600"/>
              </a:spcAft>
            </a:pPr>
            <a:r>
              <a:rPr lang="en-US" sz="2000" dirty="0" smtClean="0"/>
              <a:t>Guest professors/experts:</a:t>
            </a: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October, 2014 - Dr. J. Westover, Utah University, lecture on employees motivation</a:t>
            </a: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May, 2014 - Video-conferencing with Samara State Technical</a:t>
            </a: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University</a:t>
            </a:r>
          </a:p>
          <a:p>
            <a:pPr marL="355600">
              <a:spcAft>
                <a:spcPts val="600"/>
              </a:spcAft>
            </a:pPr>
            <a:r>
              <a:rPr lang="it-IT" sz="2000" dirty="0" smtClean="0"/>
              <a:t>March, 2014 - Prof. Dr. V. Ronge, Wuppertal University, seminar on cultural management</a:t>
            </a:r>
          </a:p>
          <a:p>
            <a:pPr marL="355600">
              <a:spcAft>
                <a:spcPts val="600"/>
              </a:spcAft>
            </a:pPr>
            <a:endParaRPr lang="en-US" sz="20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4527"/>
          <a:stretch>
            <a:fillRect/>
          </a:stretch>
        </p:blipFill>
        <p:spPr bwMode="auto">
          <a:xfrm>
            <a:off x="1763688" y="4653136"/>
            <a:ext cx="2381250" cy="151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12307" t="24349" r="15610" b="22785"/>
          <a:stretch>
            <a:fillRect/>
          </a:stretch>
        </p:blipFill>
        <p:spPr bwMode="auto">
          <a:xfrm>
            <a:off x="5076056" y="4653136"/>
            <a:ext cx="29523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00001 4">
      <a:dk1>
        <a:srgbClr val="4D4D4D"/>
      </a:dk1>
      <a:lt1>
        <a:srgbClr val="FFFFFF"/>
      </a:lt1>
      <a:dk2>
        <a:srgbClr val="4D4D4D"/>
      </a:dk2>
      <a:lt2>
        <a:srgbClr val="6600CC"/>
      </a:lt2>
      <a:accent1>
        <a:srgbClr val="51358C"/>
      </a:accent1>
      <a:accent2>
        <a:srgbClr val="FF5050"/>
      </a:accent2>
      <a:accent3>
        <a:srgbClr val="FFFFFF"/>
      </a:accent3>
      <a:accent4>
        <a:srgbClr val="404040"/>
      </a:accent4>
      <a:accent5>
        <a:srgbClr val="B3AEC5"/>
      </a:accent5>
      <a:accent6>
        <a:srgbClr val="E74848"/>
      </a:accent6>
      <a:hlink>
        <a:srgbClr val="CCCCFF"/>
      </a:hlink>
      <a:folHlink>
        <a:srgbClr val="DDDDDD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AB8E2"/>
        </a:accent5>
        <a:accent6>
          <a:srgbClr val="2D8AE7"/>
        </a:accent6>
        <a:hlink>
          <a:srgbClr val="CC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2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66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B8B8FF"/>
        </a:accent5>
        <a:accent6>
          <a:srgbClr val="5C8AE7"/>
        </a:accent6>
        <a:hlink>
          <a:srgbClr val="99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3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00C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8AAE2"/>
        </a:accent5>
        <a:accent6>
          <a:srgbClr val="E74848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4">
        <a:dk1>
          <a:srgbClr val="4D4D4D"/>
        </a:dk1>
        <a:lt1>
          <a:srgbClr val="FFFFFF"/>
        </a:lt1>
        <a:dk2>
          <a:srgbClr val="4D4D4D"/>
        </a:dk2>
        <a:lt2>
          <a:srgbClr val="6600CC"/>
        </a:lt2>
        <a:accent1>
          <a:srgbClr val="51358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3AEC5"/>
        </a:accent5>
        <a:accent6>
          <a:srgbClr val="E74848"/>
        </a:accent6>
        <a:hlink>
          <a:srgbClr val="CC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">
  <a:themeElements>
    <a:clrScheme name="00001 1">
      <a:dk1>
        <a:srgbClr val="4D4D4D"/>
      </a:dk1>
      <a:lt1>
        <a:srgbClr val="FFFFFF"/>
      </a:lt1>
      <a:dk2>
        <a:srgbClr val="4D4D4D"/>
      </a:dk2>
      <a:lt2>
        <a:srgbClr val="000000"/>
      </a:lt2>
      <a:accent1>
        <a:srgbClr val="0066CC"/>
      </a:accent1>
      <a:accent2>
        <a:srgbClr val="3399FF"/>
      </a:accent2>
      <a:accent3>
        <a:srgbClr val="FFFFFF"/>
      </a:accent3>
      <a:accent4>
        <a:srgbClr val="404040"/>
      </a:accent4>
      <a:accent5>
        <a:srgbClr val="AAB8E2"/>
      </a:accent5>
      <a:accent6>
        <a:srgbClr val="2D8AE7"/>
      </a:accent6>
      <a:hlink>
        <a:srgbClr val="CC99FF"/>
      </a:hlink>
      <a:folHlink>
        <a:srgbClr val="CCECFF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AB8E2"/>
        </a:accent5>
        <a:accent6>
          <a:srgbClr val="2D8AE7"/>
        </a:accent6>
        <a:hlink>
          <a:srgbClr val="CC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2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66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B8B8FF"/>
        </a:accent5>
        <a:accent6>
          <a:srgbClr val="5C8AE7"/>
        </a:accent6>
        <a:hlink>
          <a:srgbClr val="99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3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00C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8AAE2"/>
        </a:accent5>
        <a:accent6>
          <a:srgbClr val="E74848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4">
        <a:dk1>
          <a:srgbClr val="4D4D4D"/>
        </a:dk1>
        <a:lt1>
          <a:srgbClr val="FFFFFF"/>
        </a:lt1>
        <a:dk2>
          <a:srgbClr val="4D4D4D"/>
        </a:dk2>
        <a:lt2>
          <a:srgbClr val="6600CC"/>
        </a:lt2>
        <a:accent1>
          <a:srgbClr val="51358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3AEC5"/>
        </a:accent5>
        <a:accent6>
          <a:srgbClr val="E74848"/>
        </a:accent6>
        <a:hlink>
          <a:srgbClr val="CC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1368</Words>
  <Application>Microsoft Office PowerPoint</Application>
  <PresentationFormat>Экран (4:3)</PresentationFormat>
  <Paragraphs>157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template</vt:lpstr>
      <vt:lpstr>1_template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bakunova</dc:creator>
  <cp:lastModifiedBy>bakunova</cp:lastModifiedBy>
  <cp:revision>171</cp:revision>
  <dcterms:created xsi:type="dcterms:W3CDTF">2015-03-13T12:21:49Z</dcterms:created>
  <dcterms:modified xsi:type="dcterms:W3CDTF">2017-04-28T18:04:27Z</dcterms:modified>
</cp:coreProperties>
</file>