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59" r:id="rId4"/>
    <p:sldId id="260" r:id="rId5"/>
    <p:sldId id="347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10" r:id="rId26"/>
    <p:sldId id="378" r:id="rId27"/>
    <p:sldId id="379" r:id="rId28"/>
    <p:sldId id="381" r:id="rId29"/>
    <p:sldId id="382" r:id="rId30"/>
    <p:sldId id="384" r:id="rId31"/>
    <p:sldId id="349" r:id="rId32"/>
    <p:sldId id="350" r:id="rId33"/>
    <p:sldId id="339" r:id="rId34"/>
    <p:sldId id="353" r:id="rId35"/>
    <p:sldId id="340" r:id="rId36"/>
    <p:sldId id="351" r:id="rId37"/>
    <p:sldId id="352" r:id="rId38"/>
    <p:sldId id="341" r:id="rId39"/>
    <p:sldId id="342" r:id="rId40"/>
    <p:sldId id="343" r:id="rId41"/>
    <p:sldId id="344" r:id="rId42"/>
    <p:sldId id="284" r:id="rId4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2;&#1086;&#1080;%20&#1076;&#1086;&#1082;&#1091;&#1084;&#1077;&#1085;&#1090;&#1099;\&#1056;&#1072;&#1073;&#1086;&#1095;&#1080;&#1081;%20&#1089;&#1090;&#1086;&#1083;\&#1051;&#1080;&#1089;&#1090;%20Microsoft%20Excel%20(3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4400">
                <a:latin typeface="Times New Roman" pitchFamily="18" charset="0"/>
                <a:cs typeface="Times New Roman" pitchFamily="18" charset="0"/>
              </a:rPr>
              <a:t>глюкоза-инсулин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488407699037617E-2"/>
          <c:y val="0.11838289571027492"/>
          <c:w val="0.81226162228879428"/>
          <c:h val="0.8302165686634827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глюкоза</c:v>
                </c:pt>
              </c:strCache>
            </c:strRef>
          </c:tx>
          <c:val>
            <c:numRef>
              <c:f>Лист1!$C$2:$C$15</c:f>
              <c:numCache>
                <c:formatCode>General</c:formatCode>
                <c:ptCount val="14"/>
                <c:pt idx="0">
                  <c:v>1</c:v>
                </c:pt>
                <c:pt idx="1">
                  <c:v>20</c:v>
                </c:pt>
                <c:pt idx="2">
                  <c:v>6</c:v>
                </c:pt>
                <c:pt idx="3">
                  <c:v>-5</c:v>
                </c:pt>
                <c:pt idx="4">
                  <c:v>-15</c:v>
                </c:pt>
                <c:pt idx="5">
                  <c:v>20</c:v>
                </c:pt>
                <c:pt idx="6">
                  <c:v>6</c:v>
                </c:pt>
                <c:pt idx="7">
                  <c:v>-5</c:v>
                </c:pt>
                <c:pt idx="8">
                  <c:v>-15</c:v>
                </c:pt>
                <c:pt idx="9">
                  <c:v>20</c:v>
                </c:pt>
                <c:pt idx="10">
                  <c:v>6</c:v>
                </c:pt>
                <c:pt idx="11">
                  <c:v>-5</c:v>
                </c:pt>
                <c:pt idx="12">
                  <c:v>-15</c:v>
                </c:pt>
                <c:pt idx="13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626688"/>
        <c:axId val="88628224"/>
        <c:axId val="88491776"/>
      </c:line3DChart>
      <c:catAx>
        <c:axId val="88626688"/>
        <c:scaling>
          <c:orientation val="minMax"/>
        </c:scaling>
        <c:delete val="0"/>
        <c:axPos val="b"/>
        <c:majorTickMark val="out"/>
        <c:minorTickMark val="none"/>
        <c:tickLblPos val="nextTo"/>
        <c:crossAx val="88628224"/>
        <c:crosses val="autoZero"/>
        <c:auto val="1"/>
        <c:lblAlgn val="ctr"/>
        <c:lblOffset val="100"/>
        <c:noMultiLvlLbl val="0"/>
      </c:catAx>
      <c:valAx>
        <c:axId val="88628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626688"/>
        <c:crosses val="autoZero"/>
        <c:crossBetween val="between"/>
      </c:valAx>
      <c:serAx>
        <c:axId val="88491776"/>
        <c:scaling>
          <c:orientation val="minMax"/>
        </c:scaling>
        <c:delete val="0"/>
        <c:axPos val="b"/>
        <c:majorTickMark val="out"/>
        <c:minorTickMark val="none"/>
        <c:tickLblPos val="nextTo"/>
        <c:crossAx val="8862822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54CBF-8117-4A9E-9EC8-15A56B84D3F8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5E73C91-4EF1-4F33-AABB-020441EDF947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Употреблять в сутки 1-2 столовые ложки растительного масла.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FE74F99-19F2-4CC8-AE41-EE6E7473E0C4}" type="parTrans" cxnId="{FD11C6FD-5323-4A19-90F2-FFA488C2D9A6}">
      <dgm:prSet/>
      <dgm:spPr/>
      <dgm:t>
        <a:bodyPr/>
        <a:lstStyle/>
        <a:p>
          <a:endParaRPr lang="ru-RU"/>
        </a:p>
      </dgm:t>
    </dgm:pt>
    <dgm:pt modelId="{E09B6EAD-A0A2-47A9-83E9-151894213556}" type="sibTrans" cxnId="{FD11C6FD-5323-4A19-90F2-FFA488C2D9A6}">
      <dgm:prSet/>
      <dgm:spPr/>
      <dgm:t>
        <a:bodyPr/>
        <a:lstStyle/>
        <a:p>
          <a:endParaRPr lang="ru-RU"/>
        </a:p>
      </dgm:t>
    </dgm:pt>
    <dgm:pt modelId="{235D528E-C2AD-4BBD-960E-5A1CE32AA1CC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2 порции жирной рыбы в неделю ( сёмга, скумбрия, сельдь).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1718169-C847-49A9-A333-20D659BB39A6}" type="parTrans" cxnId="{152D18A6-81AD-4062-95B2-60F831C41FAC}">
      <dgm:prSet/>
      <dgm:spPr/>
      <dgm:t>
        <a:bodyPr/>
        <a:lstStyle/>
        <a:p>
          <a:endParaRPr lang="ru-RU"/>
        </a:p>
      </dgm:t>
    </dgm:pt>
    <dgm:pt modelId="{B5518B68-72C8-4130-BE3B-7DD025115C5F}" type="sibTrans" cxnId="{152D18A6-81AD-4062-95B2-60F831C41FAC}">
      <dgm:prSet/>
      <dgm:spPr/>
      <dgm:t>
        <a:bodyPr/>
        <a:lstStyle/>
        <a:p>
          <a:endParaRPr lang="ru-RU"/>
        </a:p>
      </dgm:t>
    </dgm:pt>
    <dgm:pt modelId="{99E05C93-8C19-4F48-920C-458DBE94CFA0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2-4 г. рыбьего жира в сутки.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13B0203-068F-4682-96FE-2E5BBA2FBEE0}" type="parTrans" cxnId="{E8E79632-595D-4399-B56C-BAB495B5CBB5}">
      <dgm:prSet/>
      <dgm:spPr/>
      <dgm:t>
        <a:bodyPr/>
        <a:lstStyle/>
        <a:p>
          <a:endParaRPr lang="ru-RU"/>
        </a:p>
      </dgm:t>
    </dgm:pt>
    <dgm:pt modelId="{D6CE47AE-8B1C-40EB-9B52-32EBA931167D}" type="sibTrans" cxnId="{E8E79632-595D-4399-B56C-BAB495B5CBB5}">
      <dgm:prSet/>
      <dgm:spPr/>
      <dgm:t>
        <a:bodyPr/>
        <a:lstStyle/>
        <a:p>
          <a:endParaRPr lang="ru-RU"/>
        </a:p>
      </dgm:t>
    </dgm:pt>
    <dgm:pt modelId="{95A3BB95-77C3-49D6-90CB-2E80CA4C3947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Обогащение рациона бобовыми (уменьшение уровня холестерина)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93914BE-5F64-4DD5-B8ED-F9189E68162F}" type="parTrans" cxnId="{2BC70472-AA12-4CCC-AF62-FDFEBBDA6483}">
      <dgm:prSet/>
      <dgm:spPr/>
      <dgm:t>
        <a:bodyPr/>
        <a:lstStyle/>
        <a:p>
          <a:endParaRPr lang="ru-RU"/>
        </a:p>
      </dgm:t>
    </dgm:pt>
    <dgm:pt modelId="{C6FADAC8-A46F-45E6-AE9C-6DEBB11A2AD2}" type="sibTrans" cxnId="{2BC70472-AA12-4CCC-AF62-FDFEBBDA6483}">
      <dgm:prSet/>
      <dgm:spPr/>
      <dgm:t>
        <a:bodyPr/>
        <a:lstStyle/>
        <a:p>
          <a:endParaRPr lang="ru-RU"/>
        </a:p>
      </dgm:t>
    </dgm:pt>
    <dgm:pt modelId="{38941D05-E568-4F92-8958-BCCDD64384C2}" type="pres">
      <dgm:prSet presAssocID="{C4854CBF-8117-4A9E-9EC8-15A56B84D3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ED9444-0A6F-457A-A17B-859B58CC3367}" type="pres">
      <dgm:prSet presAssocID="{35E73C91-4EF1-4F33-AABB-020441EDF947}" presName="linNode" presStyleCnt="0"/>
      <dgm:spPr/>
    </dgm:pt>
    <dgm:pt modelId="{BE12FAF0-2778-4A30-9F33-98061A557CC1}" type="pres">
      <dgm:prSet presAssocID="{35E73C91-4EF1-4F33-AABB-020441EDF947}" presName="parentText" presStyleLbl="node1" presStyleIdx="0" presStyleCnt="4" custScaleX="2449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5F089-D423-47D2-9FFB-CA1795469510}" type="pres">
      <dgm:prSet presAssocID="{E09B6EAD-A0A2-47A9-83E9-151894213556}" presName="sp" presStyleCnt="0"/>
      <dgm:spPr/>
    </dgm:pt>
    <dgm:pt modelId="{28A11B54-72B6-4C49-B7FF-42B6A13F1089}" type="pres">
      <dgm:prSet presAssocID="{235D528E-C2AD-4BBD-960E-5A1CE32AA1CC}" presName="linNode" presStyleCnt="0"/>
      <dgm:spPr/>
    </dgm:pt>
    <dgm:pt modelId="{51DCA6D6-4B46-4310-98B9-A5A85D9285FD}" type="pres">
      <dgm:prSet presAssocID="{235D528E-C2AD-4BBD-960E-5A1CE32AA1CC}" presName="parentText" presStyleLbl="node1" presStyleIdx="1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924BA-11CA-498A-9301-6BBBA75A0BAD}" type="pres">
      <dgm:prSet presAssocID="{B5518B68-72C8-4130-BE3B-7DD025115C5F}" presName="sp" presStyleCnt="0"/>
      <dgm:spPr/>
    </dgm:pt>
    <dgm:pt modelId="{05AE3939-106B-4380-A085-32DE1DEDED86}" type="pres">
      <dgm:prSet presAssocID="{99E05C93-8C19-4F48-920C-458DBE94CFA0}" presName="linNode" presStyleCnt="0"/>
      <dgm:spPr/>
    </dgm:pt>
    <dgm:pt modelId="{E3F713C9-24B9-4797-9FD6-8C01A0EEA172}" type="pres">
      <dgm:prSet presAssocID="{99E05C93-8C19-4F48-920C-458DBE94CFA0}" presName="parentText" presStyleLbl="node1" presStyleIdx="2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6A20C-F8C3-4A1E-8EC6-E2E0391A587E}" type="pres">
      <dgm:prSet presAssocID="{D6CE47AE-8B1C-40EB-9B52-32EBA931167D}" presName="sp" presStyleCnt="0"/>
      <dgm:spPr/>
    </dgm:pt>
    <dgm:pt modelId="{771D2DD0-CE9E-4272-A065-19399DB074BD}" type="pres">
      <dgm:prSet presAssocID="{95A3BB95-77C3-49D6-90CB-2E80CA4C3947}" presName="linNode" presStyleCnt="0"/>
      <dgm:spPr/>
    </dgm:pt>
    <dgm:pt modelId="{0DB1D8CB-F682-46F1-861C-FDA053B05EF6}" type="pres">
      <dgm:prSet presAssocID="{95A3BB95-77C3-49D6-90CB-2E80CA4C3947}" presName="parentText" presStyleLbl="node1" presStyleIdx="3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2D18A6-81AD-4062-95B2-60F831C41FAC}" srcId="{C4854CBF-8117-4A9E-9EC8-15A56B84D3F8}" destId="{235D528E-C2AD-4BBD-960E-5A1CE32AA1CC}" srcOrd="1" destOrd="0" parTransId="{11718169-C847-49A9-A333-20D659BB39A6}" sibTransId="{B5518B68-72C8-4130-BE3B-7DD025115C5F}"/>
    <dgm:cxn modelId="{FD11C6FD-5323-4A19-90F2-FFA488C2D9A6}" srcId="{C4854CBF-8117-4A9E-9EC8-15A56B84D3F8}" destId="{35E73C91-4EF1-4F33-AABB-020441EDF947}" srcOrd="0" destOrd="0" parTransId="{AFE74F99-19F2-4CC8-AE41-EE6E7473E0C4}" sibTransId="{E09B6EAD-A0A2-47A9-83E9-151894213556}"/>
    <dgm:cxn modelId="{AC40DF49-2352-49F6-8B71-20E4982E37C3}" type="presOf" srcId="{C4854CBF-8117-4A9E-9EC8-15A56B84D3F8}" destId="{38941D05-E568-4F92-8958-BCCDD64384C2}" srcOrd="0" destOrd="0" presId="urn:microsoft.com/office/officeart/2005/8/layout/vList5"/>
    <dgm:cxn modelId="{E8E79632-595D-4399-B56C-BAB495B5CBB5}" srcId="{C4854CBF-8117-4A9E-9EC8-15A56B84D3F8}" destId="{99E05C93-8C19-4F48-920C-458DBE94CFA0}" srcOrd="2" destOrd="0" parTransId="{313B0203-068F-4682-96FE-2E5BBA2FBEE0}" sibTransId="{D6CE47AE-8B1C-40EB-9B52-32EBA931167D}"/>
    <dgm:cxn modelId="{62D3932F-73A4-4F96-812E-C396836996C7}" type="presOf" srcId="{35E73C91-4EF1-4F33-AABB-020441EDF947}" destId="{BE12FAF0-2778-4A30-9F33-98061A557CC1}" srcOrd="0" destOrd="0" presId="urn:microsoft.com/office/officeart/2005/8/layout/vList5"/>
    <dgm:cxn modelId="{A72DB04C-4BA8-41A5-A20B-73668EEAF5B6}" type="presOf" srcId="{99E05C93-8C19-4F48-920C-458DBE94CFA0}" destId="{E3F713C9-24B9-4797-9FD6-8C01A0EEA172}" srcOrd="0" destOrd="0" presId="urn:microsoft.com/office/officeart/2005/8/layout/vList5"/>
    <dgm:cxn modelId="{5E20E6A8-B795-4DC2-9A59-752A9EDA233D}" type="presOf" srcId="{235D528E-C2AD-4BBD-960E-5A1CE32AA1CC}" destId="{51DCA6D6-4B46-4310-98B9-A5A85D9285FD}" srcOrd="0" destOrd="0" presId="urn:microsoft.com/office/officeart/2005/8/layout/vList5"/>
    <dgm:cxn modelId="{477DCB4B-6067-4958-B30E-D3358471E58B}" type="presOf" srcId="{95A3BB95-77C3-49D6-90CB-2E80CA4C3947}" destId="{0DB1D8CB-F682-46F1-861C-FDA053B05EF6}" srcOrd="0" destOrd="0" presId="urn:microsoft.com/office/officeart/2005/8/layout/vList5"/>
    <dgm:cxn modelId="{2BC70472-AA12-4CCC-AF62-FDFEBBDA6483}" srcId="{C4854CBF-8117-4A9E-9EC8-15A56B84D3F8}" destId="{95A3BB95-77C3-49D6-90CB-2E80CA4C3947}" srcOrd="3" destOrd="0" parTransId="{D93914BE-5F64-4DD5-B8ED-F9189E68162F}" sibTransId="{C6FADAC8-A46F-45E6-AE9C-6DEBB11A2AD2}"/>
    <dgm:cxn modelId="{A033641D-864E-46C0-A0D9-CB1DB65EC472}" type="presParOf" srcId="{38941D05-E568-4F92-8958-BCCDD64384C2}" destId="{57ED9444-0A6F-457A-A17B-859B58CC3367}" srcOrd="0" destOrd="0" presId="urn:microsoft.com/office/officeart/2005/8/layout/vList5"/>
    <dgm:cxn modelId="{68B4AD86-FDD6-45FE-97F0-B40395BC387B}" type="presParOf" srcId="{57ED9444-0A6F-457A-A17B-859B58CC3367}" destId="{BE12FAF0-2778-4A30-9F33-98061A557CC1}" srcOrd="0" destOrd="0" presId="urn:microsoft.com/office/officeart/2005/8/layout/vList5"/>
    <dgm:cxn modelId="{683700E5-EDA7-47F0-8399-8CE0529515C9}" type="presParOf" srcId="{38941D05-E568-4F92-8958-BCCDD64384C2}" destId="{25A5F089-D423-47D2-9FFB-CA1795469510}" srcOrd="1" destOrd="0" presId="urn:microsoft.com/office/officeart/2005/8/layout/vList5"/>
    <dgm:cxn modelId="{5AB82290-E432-4719-A098-C1341E651294}" type="presParOf" srcId="{38941D05-E568-4F92-8958-BCCDD64384C2}" destId="{28A11B54-72B6-4C49-B7FF-42B6A13F1089}" srcOrd="2" destOrd="0" presId="urn:microsoft.com/office/officeart/2005/8/layout/vList5"/>
    <dgm:cxn modelId="{6438E2A8-3406-44D4-BC22-83106D5A9191}" type="presParOf" srcId="{28A11B54-72B6-4C49-B7FF-42B6A13F1089}" destId="{51DCA6D6-4B46-4310-98B9-A5A85D9285FD}" srcOrd="0" destOrd="0" presId="urn:microsoft.com/office/officeart/2005/8/layout/vList5"/>
    <dgm:cxn modelId="{48D9284B-A5AB-4DCB-9EAE-0135009F70F7}" type="presParOf" srcId="{38941D05-E568-4F92-8958-BCCDD64384C2}" destId="{DF3924BA-11CA-498A-9301-6BBBA75A0BAD}" srcOrd="3" destOrd="0" presId="urn:microsoft.com/office/officeart/2005/8/layout/vList5"/>
    <dgm:cxn modelId="{073AE474-E719-477E-91A2-9669C5C2B003}" type="presParOf" srcId="{38941D05-E568-4F92-8958-BCCDD64384C2}" destId="{05AE3939-106B-4380-A085-32DE1DEDED86}" srcOrd="4" destOrd="0" presId="urn:microsoft.com/office/officeart/2005/8/layout/vList5"/>
    <dgm:cxn modelId="{3669421C-F38D-4F26-B56F-2A28B3DD0486}" type="presParOf" srcId="{05AE3939-106B-4380-A085-32DE1DEDED86}" destId="{E3F713C9-24B9-4797-9FD6-8C01A0EEA172}" srcOrd="0" destOrd="0" presId="urn:microsoft.com/office/officeart/2005/8/layout/vList5"/>
    <dgm:cxn modelId="{71EB6DE7-9C8F-441B-AB21-52E591EFE23D}" type="presParOf" srcId="{38941D05-E568-4F92-8958-BCCDD64384C2}" destId="{0806A20C-F8C3-4A1E-8EC6-E2E0391A587E}" srcOrd="5" destOrd="0" presId="urn:microsoft.com/office/officeart/2005/8/layout/vList5"/>
    <dgm:cxn modelId="{9D64FE2C-33BB-42B4-B41F-32EF9C60801C}" type="presParOf" srcId="{38941D05-E568-4F92-8958-BCCDD64384C2}" destId="{771D2DD0-CE9E-4272-A065-19399DB074BD}" srcOrd="6" destOrd="0" presId="urn:microsoft.com/office/officeart/2005/8/layout/vList5"/>
    <dgm:cxn modelId="{A22F4328-D818-49A6-9ED3-BA33D09E312F}" type="presParOf" srcId="{771D2DD0-CE9E-4272-A065-19399DB074BD}" destId="{0DB1D8CB-F682-46F1-861C-FDA053B05EF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2FAF0-2778-4A30-9F33-98061A557CC1}">
      <dsp:nvSpPr>
        <dsp:cNvPr id="0" name=""/>
        <dsp:cNvSpPr/>
      </dsp:nvSpPr>
      <dsp:spPr>
        <a:xfrm>
          <a:off x="518594" y="2378"/>
          <a:ext cx="7725811" cy="114404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Употреблять в сутки 1-2 столовые ложки растительного масла.</a:t>
          </a:r>
          <a:endParaRPr lang="ru-RU" sz="3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441" y="58225"/>
        <a:ext cx="7614117" cy="1032347"/>
      </dsp:txXfrm>
    </dsp:sp>
    <dsp:sp modelId="{51DCA6D6-4B46-4310-98B9-A5A85D9285FD}">
      <dsp:nvSpPr>
        <dsp:cNvPr id="0" name=""/>
        <dsp:cNvSpPr/>
      </dsp:nvSpPr>
      <dsp:spPr>
        <a:xfrm>
          <a:off x="518594" y="1203621"/>
          <a:ext cx="7683885" cy="114404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2 порции жирной рыбы в неделю ( сёмга, скумбрия, сельдь).</a:t>
          </a:r>
          <a:endParaRPr lang="ru-RU" sz="3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441" y="1259468"/>
        <a:ext cx="7572191" cy="1032347"/>
      </dsp:txXfrm>
    </dsp:sp>
    <dsp:sp modelId="{E3F713C9-24B9-4797-9FD6-8C01A0EEA172}">
      <dsp:nvSpPr>
        <dsp:cNvPr id="0" name=""/>
        <dsp:cNvSpPr/>
      </dsp:nvSpPr>
      <dsp:spPr>
        <a:xfrm>
          <a:off x="518594" y="2404865"/>
          <a:ext cx="7683885" cy="114404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2-4 г. рыбьего жира в сутки.</a:t>
          </a:r>
          <a:endParaRPr lang="ru-RU" sz="3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441" y="2460712"/>
        <a:ext cx="7572191" cy="1032347"/>
      </dsp:txXfrm>
    </dsp:sp>
    <dsp:sp modelId="{0DB1D8CB-F682-46F1-861C-FDA053B05EF6}">
      <dsp:nvSpPr>
        <dsp:cNvPr id="0" name=""/>
        <dsp:cNvSpPr/>
      </dsp:nvSpPr>
      <dsp:spPr>
        <a:xfrm>
          <a:off x="518594" y="3606108"/>
          <a:ext cx="7683885" cy="11440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itchFamily="18" charset="0"/>
              <a:cs typeface="Times New Roman" pitchFamily="18" charset="0"/>
            </a:rPr>
            <a:t>Обогащение рациона бобовыми (уменьшение уровня холестерина)</a:t>
          </a:r>
          <a:endParaRPr lang="ru-RU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441" y="3661955"/>
        <a:ext cx="7572191" cy="1032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80A6F-BC7F-462E-9B7A-A21A41387CEB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46577-5E63-4459-BB1A-F884AC8C1B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27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pic>
        <p:nvPicPr>
          <p:cNvPr id="4" name="Picture 3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2118"/>
            <a:ext cx="9144000" cy="320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83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04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3202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8220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3202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0242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4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03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995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330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219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8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69190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124744"/>
            <a:ext cx="7681913" cy="2303751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Правильное питание – основа вашего здоровья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5157192"/>
            <a:ext cx="5112568" cy="1700808"/>
          </a:xfrm>
        </p:spPr>
        <p:txBody>
          <a:bodyPr/>
          <a:lstStyle/>
          <a:p>
            <a:pPr algn="ctr"/>
            <a:r>
              <a:rPr lang="ru-RU" sz="2500" b="1" dirty="0" smtClean="0">
                <a:latin typeface="Book Antiqua" pitchFamily="18" charset="0"/>
              </a:rPr>
              <a:t>Врач -  </a:t>
            </a:r>
            <a:r>
              <a:rPr lang="ru-RU" sz="2500" b="1" dirty="0" err="1" smtClean="0">
                <a:latin typeface="Book Antiqua" pitchFamily="18" charset="0"/>
              </a:rPr>
              <a:t>валеолог</a:t>
            </a:r>
            <a:r>
              <a:rPr lang="ru-RU" sz="2500" b="1" dirty="0" smtClean="0">
                <a:latin typeface="Book Antiqua" pitchFamily="18" charset="0"/>
              </a:rPr>
              <a:t>  </a:t>
            </a:r>
          </a:p>
          <a:p>
            <a:pPr algn="ctr"/>
            <a:r>
              <a:rPr lang="ru-RU" sz="2500" b="1" dirty="0" smtClean="0">
                <a:latin typeface="Book Antiqua" pitchFamily="18" charset="0"/>
              </a:rPr>
              <a:t>отдела общественного здоровья </a:t>
            </a:r>
          </a:p>
          <a:p>
            <a:pPr algn="ctr"/>
            <a:r>
              <a:rPr lang="ru-RU" sz="2500" b="1" dirty="0" err="1" smtClean="0">
                <a:latin typeface="Book Antiqua" pitchFamily="18" charset="0"/>
              </a:rPr>
              <a:t>Кавриго</a:t>
            </a:r>
            <a:r>
              <a:rPr lang="ru-RU" sz="2500" b="1" dirty="0" smtClean="0">
                <a:latin typeface="Book Antiqua" pitchFamily="18" charset="0"/>
              </a:rPr>
              <a:t> </a:t>
            </a:r>
            <a:r>
              <a:rPr lang="ru-RU" sz="2500" b="1" dirty="0" smtClean="0">
                <a:latin typeface="Book Antiqua" pitchFamily="18" charset="0"/>
              </a:rPr>
              <a:t>Снежана Викторовна</a:t>
            </a:r>
            <a:endParaRPr lang="ru-RU" sz="2500" dirty="0" smtClean="0">
              <a:latin typeface="Book Antiqua" pitchFamily="18" charset="0"/>
            </a:endParaRPr>
          </a:p>
          <a:p>
            <a:pPr algn="ctr"/>
            <a:r>
              <a:rPr lang="ru-RU" sz="2500" b="1" dirty="0" smtClean="0">
                <a:latin typeface="Book Antiqua" pitchFamily="18" charset="0"/>
              </a:rPr>
              <a:t> </a:t>
            </a:r>
            <a:endParaRPr lang="ru-RU" sz="2500" dirty="0" smtClean="0">
              <a:latin typeface="Book Antiqua" pitchFamily="18" charset="0"/>
            </a:endParaRPr>
          </a:p>
          <a:p>
            <a:r>
              <a:rPr lang="ru-RU" sz="2800" b="1" dirty="0" smtClean="0">
                <a:latin typeface="Book Antiqua" pitchFamily="18" charset="0"/>
              </a:rPr>
              <a:t>.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b="1" dirty="0" smtClean="0">
                <a:latin typeface="Book Antiqua" pitchFamily="18" charset="0"/>
              </a:rPr>
              <a:t> </a:t>
            </a:r>
            <a:endParaRPr lang="ru-RU" sz="2800" dirty="0" smtClean="0">
              <a:latin typeface="Book Antiqua" pitchFamily="18" charset="0"/>
            </a:endParaRPr>
          </a:p>
          <a:p>
            <a:pPr algn="r"/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4844" t="36833" r="34838" b="31667"/>
          <a:stretch>
            <a:fillRect/>
          </a:stretch>
        </p:blipFill>
        <p:spPr bwMode="auto">
          <a:xfrm>
            <a:off x="0" y="4733126"/>
            <a:ext cx="3635896" cy="212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6219" t="33200" r="36219" b="33900"/>
          <a:stretch>
            <a:fillRect/>
          </a:stretch>
        </p:blipFill>
        <p:spPr bwMode="auto">
          <a:xfrm>
            <a:off x="5652120" y="0"/>
            <a:ext cx="3491880" cy="234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188640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  <a:cs typeface="Times New Roman" pitchFamily="18" charset="0"/>
              </a:rPr>
              <a:t>Министерство здравоохранения Республики Беларусь</a:t>
            </a:r>
          </a:p>
          <a:p>
            <a:pPr algn="ctr"/>
            <a:r>
              <a:rPr lang="ru-RU" b="1" dirty="0" smtClean="0">
                <a:latin typeface="Book Antiqua" pitchFamily="18" charset="0"/>
                <a:cs typeface="Times New Roman" pitchFamily="18" charset="0"/>
              </a:rPr>
              <a:t>ГУ «Республиканский центр гигиены, эпидемиологии и общественного здоровья»</a:t>
            </a:r>
            <a:endParaRPr lang="ru-RU" b="1" dirty="0"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Bookman Old Style" pitchFamily="18" charset="0"/>
              </a:rPr>
              <a:t>Нормы физиологических потребностей в пищевых веществах и энергии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7351" r="2052" b="22015"/>
          <a:stretch/>
        </p:blipFill>
        <p:spPr bwMode="auto">
          <a:xfrm>
            <a:off x="395536" y="1916832"/>
            <a:ext cx="8338783" cy="44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3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832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Законы рационального питания: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79515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1.Закон энергетической адекватности питания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Энергетическая ценность рациона питания должна соответствовать энергетическим затратам организма с учётом возраста, пола, состояния здоровья, специфики выполняемой работы ( по нормам физиологических потребностей в пищевых веществах и энергии).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Энергетическая ценность питания зависит 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856167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пола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энерготраты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женщин на 10% ниже, чем мужчин), 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возраста (у пожилых людей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энерготраты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ниже в среднем на 7 % в каждом десятилетии, у детей - выше) 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рода занятий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860800"/>
            <a:ext cx="4300537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448969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4"/>
            <a:ext cx="8382000" cy="2952751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 обмен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(у взрослого человека он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равен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4,18 кДж, или 1 ккал на 1 кг массы тела в час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пецифическое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динамическое действие пищи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энергетические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траты организма на выполняемые в течение дня работы, связанные с трудовой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деятельностью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14300" indent="0"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основного обмена (ВОО)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минимальное количество калорий, необходимых для поддержания жизнедеятельности организма в состоянии полного покоя.</a:t>
            </a:r>
            <a:r>
              <a:rPr lang="ru-RU" dirty="0"/>
              <a:t> </a:t>
            </a: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149725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365625"/>
            <a:ext cx="172878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006773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для расчета основного обмена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235006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18-30 лет: ОО = (вес тела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14,7) + 496 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31-60 лет: ОО = (вес тела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8,7) + 829 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655,1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+ 9,6М + 1,9Р – 4,7В – для женщин, 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66,5 + 13,8М + 5,0Р – 6,8В – для мужчин, 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 – масса тела (в кг), 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 – рост (в см), 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– возраст (в годах)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4868863"/>
            <a:ext cx="2552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414504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войная волна 6"/>
          <p:cNvSpPr/>
          <p:nvPr/>
        </p:nvSpPr>
        <p:spPr bwMode="auto">
          <a:xfrm>
            <a:off x="204736" y="1340768"/>
            <a:ext cx="8719989" cy="2880320"/>
          </a:xfrm>
          <a:prstGeom prst="double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0189"/>
            <a:ext cx="8223448" cy="82254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2.Закон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нутриентной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 адекватности питания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213187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Нутриенты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nutrientia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-питательный) - органические и неорганические вещества, входящие в состав пищевых продуктов и используемые организмом для обеспечения своей жизнедеятельности (белки, жиры, углеводы, витамины и др.).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76872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суточном рационе должны присутствовать 6 групп продуктов: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Молочные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Мясные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Хлебобулочные, крупяные, макаронные ,кондитерские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Жиры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Овощи и фрукты</a:t>
            </a: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 bwMode="auto">
          <a:xfrm>
            <a:off x="5508104" y="4908361"/>
            <a:ext cx="3096344" cy="1949639"/>
          </a:xfrm>
          <a:prstGeom prst="curvedLef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12643" r="12643"/>
          <a:stretch>
            <a:fillRect/>
          </a:stretch>
        </p:blipFill>
        <p:spPr bwMode="auto">
          <a:xfrm>
            <a:off x="0" y="0"/>
            <a:ext cx="9128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70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7389440"/>
          </a:xfrm>
          <a:solidFill>
            <a:srgbClr val="FFC00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7787208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83568" y="332656"/>
            <a:ext cx="7632848" cy="652534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6" name="Прямая соединительная линия 5"/>
          <p:cNvCxnSpPr>
            <a:stCxn id="4" idx="0"/>
            <a:endCxn id="4" idx="4"/>
          </p:cNvCxnSpPr>
          <p:nvPr/>
        </p:nvCxnSpPr>
        <p:spPr>
          <a:xfrm>
            <a:off x="4499992" y="332656"/>
            <a:ext cx="0" cy="6525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0"/>
            <a:endCxn id="4" idx="4"/>
          </p:cNvCxnSpPr>
          <p:nvPr/>
        </p:nvCxnSpPr>
        <p:spPr>
          <a:xfrm>
            <a:off x="4499992" y="332656"/>
            <a:ext cx="0" cy="6525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75656" y="1700808"/>
            <a:ext cx="6048672" cy="38884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4" idx="3"/>
            <a:endCxn id="4" idx="7"/>
          </p:cNvCxnSpPr>
          <p:nvPr/>
        </p:nvCxnSpPr>
        <p:spPr>
          <a:xfrm flipV="1">
            <a:off x="1801373" y="1288270"/>
            <a:ext cx="5397238" cy="46141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 rot="18501409">
            <a:off x="43379" y="2635288"/>
            <a:ext cx="1743128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100" dirty="0" smtClean="0">
                <a:ln w="18000">
                  <a:solidFill>
                    <a:srgbClr val="FFC000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FFC000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FFC000">
                      <a:satMod val="200000"/>
                      <a:shade val="1000"/>
                      <a:alpha val="60000"/>
                    </a:srgbClr>
                  </a:outerShdw>
                </a:effectLst>
              </a:rPr>
              <a:t>Овощи- 3-5</a:t>
            </a:r>
            <a:endParaRPr lang="ru-RU" sz="2800" b="1" spc="100" dirty="0">
              <a:ln w="18000">
                <a:solidFill>
                  <a:srgbClr val="FFC000">
                    <a:satMod val="200000"/>
                    <a:tint val="72000"/>
                  </a:srgbClr>
                </a:solidFill>
                <a:prstDash val="solid"/>
              </a:ln>
              <a:solidFill>
                <a:srgbClr val="FFC000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FFC000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508137">
            <a:off x="2432860" y="396705"/>
            <a:ext cx="146556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Сладкое, жирное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18101">
            <a:off x="856459" y="2561291"/>
            <a:ext cx="2518375" cy="24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12257">
            <a:off x="5492603" y="2129141"/>
            <a:ext cx="2613685" cy="286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9" name="Прямоугольник 18"/>
          <p:cNvSpPr/>
          <p:nvPr/>
        </p:nvSpPr>
        <p:spPr>
          <a:xfrm rot="3123047">
            <a:off x="7239778" y="2276960"/>
            <a:ext cx="1561889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Фрукты- 2-4</a:t>
            </a:r>
            <a:endParaRPr lang="ru-RU" sz="28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460417">
            <a:off x="4580920" y="1096448"/>
            <a:ext cx="1499157" cy="16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004048" y="188640"/>
            <a:ext cx="2016224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err="1" smtClean="0">
                <a:ln w="9000" cmpd="sng">
                  <a:solidFill>
                    <a:srgbClr val="7DCC2E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DCC2E">
                        <a:shade val="20000"/>
                        <a:satMod val="245000"/>
                      </a:srgbClr>
                    </a:gs>
                    <a:gs pos="43000">
                      <a:srgbClr val="7DCC2E">
                        <a:satMod val="255000"/>
                      </a:srgbClr>
                    </a:gs>
                    <a:gs pos="48000">
                      <a:srgbClr val="7DCC2E">
                        <a:shade val="85000"/>
                        <a:satMod val="255000"/>
                      </a:srgbClr>
                    </a:gs>
                    <a:gs pos="100000">
                      <a:srgbClr val="7DCC2E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Мясо,птица</a:t>
            </a:r>
            <a:r>
              <a:rPr lang="ru-RU" sz="2000" b="1" cap="all" dirty="0" smtClean="0">
                <a:ln w="9000" cmpd="sng">
                  <a:solidFill>
                    <a:srgbClr val="7DCC2E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DCC2E">
                        <a:shade val="20000"/>
                        <a:satMod val="245000"/>
                      </a:srgbClr>
                    </a:gs>
                    <a:gs pos="43000">
                      <a:srgbClr val="7DCC2E">
                        <a:satMod val="255000"/>
                      </a:srgbClr>
                    </a:gs>
                    <a:gs pos="48000">
                      <a:srgbClr val="7DCC2E">
                        <a:shade val="85000"/>
                        <a:satMod val="255000"/>
                      </a:srgbClr>
                    </a:gs>
                    <a:gs pos="100000">
                      <a:srgbClr val="7DCC2E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рыба-2</a:t>
            </a:r>
          </a:p>
          <a:p>
            <a:pPr algn="ctr"/>
            <a:endParaRPr lang="ru-RU" sz="2000" b="1" cap="all" dirty="0">
              <a:ln w="9000" cmpd="sng">
                <a:solidFill>
                  <a:srgbClr val="7DCC2E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7DCC2E">
                      <a:shade val="20000"/>
                      <a:satMod val="245000"/>
                    </a:srgbClr>
                  </a:gs>
                  <a:gs pos="43000">
                    <a:srgbClr val="7DCC2E">
                      <a:satMod val="255000"/>
                    </a:srgbClr>
                  </a:gs>
                  <a:gs pos="48000">
                    <a:srgbClr val="7DCC2E">
                      <a:shade val="85000"/>
                      <a:satMod val="255000"/>
                    </a:srgbClr>
                  </a:gs>
                  <a:gs pos="100000">
                    <a:srgbClr val="7DCC2E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729326"/>
            <a:ext cx="2088232" cy="212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2" name="Прямоугольник 41"/>
          <p:cNvSpPr/>
          <p:nvPr/>
        </p:nvSpPr>
        <p:spPr>
          <a:xfrm>
            <a:off x="1835696" y="6027003"/>
            <a:ext cx="136815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31550" cmpd="sng">
                  <a:gradFill>
                    <a:gsLst>
                      <a:gs pos="70000">
                        <a:srgbClr val="7D3DA1">
                          <a:shade val="50000"/>
                          <a:satMod val="190000"/>
                        </a:srgbClr>
                      </a:gs>
                      <a:gs pos="0">
                        <a:srgbClr val="7D3DA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Молоко,  сыр-3</a:t>
            </a:r>
            <a:endParaRPr lang="ru-RU" sz="2400" b="1" dirty="0">
              <a:ln w="31550" cmpd="sng">
                <a:gradFill>
                  <a:gsLst>
                    <a:gs pos="70000">
                      <a:srgbClr val="7D3DA1">
                        <a:shade val="50000"/>
                        <a:satMod val="190000"/>
                      </a:srgbClr>
                    </a:gs>
                    <a:gs pos="0">
                      <a:srgbClr val="7D3DA1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841776"/>
            <a:ext cx="17281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2" name="Прямоугольник 61"/>
          <p:cNvSpPr/>
          <p:nvPr/>
        </p:nvSpPr>
        <p:spPr>
          <a:xfrm>
            <a:off x="5292080" y="6027003"/>
            <a:ext cx="199442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Хлеб,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Крупы- 6-11</a:t>
            </a:r>
            <a:endParaRPr lang="ru-RU" sz="2400" b="1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801416">
            <a:off x="2576370" y="1280140"/>
            <a:ext cx="1957820" cy="175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0821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" y="5694275"/>
            <a:ext cx="1123363" cy="11666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16781" cy="20475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323987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3.Закон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энзиматической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 адекватности питания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724644"/>
          </a:xfrm>
        </p:spPr>
        <p:txBody>
          <a:bodyPr/>
          <a:lstStyle/>
          <a:p>
            <a:pPr marL="0" indent="0">
              <a:buNone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Энзимы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(от греч.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в, внутри и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zýme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закваска),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ферменты.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Химический состав пищи, её усвояемость и перевариваемость должны соответствовать ферментным системам организма. При нарушении закона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энзиматической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адекватности, то есть, если в ЖКТ отсутствуют адекватные химической структуре пищи ферменты, происходит нарушение пищеварения и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всасывания.Необходимо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учитывать индивидуальные особенности каждого конкретного организма.</a:t>
            </a:r>
          </a:p>
          <a:p>
            <a:pPr marL="0" indent="0" algn="just">
              <a:buNone/>
            </a:pPr>
            <a:endParaRPr lang="ru-RU" sz="4800" b="1" dirty="0">
              <a:solidFill>
                <a:schemeClr val="tx2">
                  <a:lumMod val="75000"/>
                </a:schemeClr>
              </a:solidFill>
              <a:latin typeface="Adventure" pitchFamily="2" charset="0"/>
              <a:cs typeface="Times New Roman" pitchFamily="18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 bwMode="auto">
          <a:xfrm>
            <a:off x="611560" y="1412776"/>
            <a:ext cx="5688632" cy="864096"/>
          </a:xfrm>
          <a:prstGeom prst="curvedDownArrow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7499664" cy="224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994392"/>
          </a:xfrm>
        </p:spPr>
        <p:txBody>
          <a:bodyPr/>
          <a:lstStyle/>
          <a:p>
            <a:pPr algn="ctr"/>
            <a:r>
              <a:rPr lang="ru-RU" dirty="0">
                <a:latin typeface="Adventure" pitchFamily="2" charset="0"/>
              </a:rPr>
              <a:t>4.Закон биотической адекватности питания.</a:t>
            </a:r>
            <a:br>
              <a:rPr lang="ru-RU" dirty="0">
                <a:latin typeface="Adventure" pitchFamily="2" charset="0"/>
              </a:rPr>
            </a:br>
            <a:endParaRPr lang="ru-RU" dirty="0"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875"/>
            <a:ext cx="8763000" cy="3157788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Пища должна быть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безвредной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не содержать патогенных микроорганизмов, а также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ксенобиотиков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(пестициды, тяжелые металлы,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нитраты,нитриты,микотоксины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пр.), радионуклидов, в количествах не превышающих допустимых уровней</a:t>
            </a:r>
            <a:r>
              <a:rPr lang="ru-RU" dirty="0" smtClean="0"/>
              <a:t>.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Острое или хроническое действие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ксенобиотиков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поступающих с пищей, приводит к пищевым отравлениям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74256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3600" dirty="0" smtClean="0"/>
              <a:t>   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Кусок хлеба насущного является, был и остается одной из самых важных проблем жизни, источником страданий, иногда удовлетворения, в руках врача  - могучим средством лечения, в руках 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неведующих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причиной заболевания. </a:t>
            </a:r>
          </a:p>
          <a:p>
            <a:pPr algn="r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И. П. Павлов.   </a:t>
            </a:r>
          </a:p>
          <a:p>
            <a:pPr algn="r">
              <a:buNone/>
            </a:pP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77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2"/>
            <a:ext cx="410445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48061"/>
          </a:xfrm>
        </p:spPr>
        <p:txBody>
          <a:bodyPr/>
          <a:lstStyle/>
          <a:p>
            <a:r>
              <a:rPr lang="ru-RU" b="1" dirty="0" smtClean="0">
                <a:latin typeface="Adventure" pitchFamily="2" charset="0"/>
              </a:rPr>
              <a:t>5.Закон </a:t>
            </a:r>
            <a:r>
              <a:rPr lang="ru-RU" b="1" dirty="0" err="1" smtClean="0">
                <a:latin typeface="Adventure" pitchFamily="2" charset="0"/>
              </a:rPr>
              <a:t>биоритмологической</a:t>
            </a:r>
            <a:r>
              <a:rPr lang="ru-RU" b="1" dirty="0" smtClean="0">
                <a:latin typeface="Adventure" pitchFamily="2" charset="0"/>
              </a:rPr>
              <a:t> адекватности питания</a:t>
            </a:r>
            <a:endParaRPr lang="ru-RU" b="1" dirty="0"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980728"/>
            <a:ext cx="4623047" cy="6119179"/>
          </a:xfrm>
        </p:spPr>
        <p:txBody>
          <a:bodyPr/>
          <a:lstStyle/>
          <a:p>
            <a:pPr algn="just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Необходимо соблюдать рациональный режим питания в соответствии с биологическими и социальными ритмами. Данный закон подразумевает построение питания с учетом циклической деятельности пищеварительного тракта, а также влияния ритмов деятельности других органов и систем на процессы пищеварения.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9644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2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компоненты пищи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4"/>
            <a:ext cx="8382000" cy="609398"/>
          </a:xfrm>
        </p:spPr>
        <p:txBody>
          <a:bodyPr/>
          <a:lstStyle/>
          <a:p>
            <a:endParaRPr lang="ru-RU" sz="4400" dirty="0"/>
          </a:p>
        </p:txBody>
      </p:sp>
      <p:sp>
        <p:nvSpPr>
          <p:cNvPr id="4" name="Овал 3"/>
          <p:cNvSpPr/>
          <p:nvPr/>
        </p:nvSpPr>
        <p:spPr bwMode="auto">
          <a:xfrm>
            <a:off x="755576" y="1412776"/>
            <a:ext cx="3528392" cy="10801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БЕЛКИ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2519772" y="2924944"/>
            <a:ext cx="3240360" cy="12961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ЖИРЫ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5220072" y="4653136"/>
            <a:ext cx="3384376" cy="12961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УГЛЕВОДЫ</a:t>
            </a:r>
          </a:p>
        </p:txBody>
      </p:sp>
    </p:spTree>
    <p:extLst>
      <p:ext uri="{BB962C8B-B14F-4D97-AF65-F5344CB8AC3E}">
        <p14:creationId xmlns:p14="http://schemas.microsoft.com/office/powerpoint/2010/main" val="16336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218795"/>
          </a:xfrm>
        </p:spPr>
        <p:txBody>
          <a:bodyPr/>
          <a:lstStyle/>
          <a:p>
            <a:pPr algn="ctr"/>
            <a:r>
              <a:rPr lang="ru-RU" sz="4400" dirty="0" smtClean="0"/>
              <a:t>В организме белки выполняют функции: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6997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Пластическую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Белки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являются главным строительным материалом клетки и межклеточного вещества. </a:t>
            </a:r>
            <a:endParaRPr lang="ru-RU" sz="1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Каталитическую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Белки служат основным компонентом всех ферментов. Ферментам принадлежит решающая роль в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усвоении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пищевых веществ организмом человека и в регуляции всех внутриклеточных обменных процессов.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Гормональную.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Большая часть гормонов по своей природе является белками или полипептидами. К их числу принадлежат гормоны гипофиза (АКТГ, соматотропный, тиреотропный и др.), инсулин, паратиреоидный гормон.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Специфичности.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Белки обеспечивают тканевую индивидуальную и видовую специфичность, лежащую в основе проявлений иммунитета и аллергии, а также защиту организма от чужеродных антигенов.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Транспортную.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Белки участвуют в переносе кровью кислорода (гемоглобин), липидов (липопротеиды), углеводов (гликопротеиды), некоторых витаминов, гормонов, лекарственных веществ и др. Специфические белки-переносчики обеспечивают проникновение минеральных веществ и витаминов через мембраны клеток и субклеточных структур.</a:t>
            </a:r>
          </a:p>
        </p:txBody>
      </p:sp>
    </p:spTree>
    <p:extLst>
      <p:ext uri="{BB962C8B-B14F-4D97-AF65-F5344CB8AC3E}">
        <p14:creationId xmlns:p14="http://schemas.microsoft.com/office/powerpoint/2010/main" val="10626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Белки состоят из аминокислот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6026265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Аминокислоты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Незаменимые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Заменимые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Выгнутая влево стрелка 3"/>
          <p:cNvSpPr/>
          <p:nvPr/>
        </p:nvSpPr>
        <p:spPr bwMode="auto">
          <a:xfrm>
            <a:off x="0" y="1725835"/>
            <a:ext cx="3024336" cy="1754353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 bwMode="auto">
          <a:xfrm>
            <a:off x="6732240" y="1690965"/>
            <a:ext cx="1656184" cy="3960440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886397"/>
          </a:xfrm>
        </p:spPr>
        <p:txBody>
          <a:bodyPr/>
          <a:lstStyle/>
          <a:p>
            <a:pPr algn="ctr"/>
            <a:r>
              <a:rPr lang="ru-RU" sz="3200" dirty="0"/>
              <a:t>Продукты с повышенным содержанием отдельных незаменимых аминокислот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39472" cy="5684092"/>
          </a:xfrm>
        </p:spPr>
        <p:txBody>
          <a:bodyPr/>
          <a:lstStyle/>
          <a:p>
            <a:r>
              <a:rPr lang="ru-RU" sz="2000" b="1" u="sng" dirty="0"/>
              <a:t>Валин</a:t>
            </a:r>
            <a:r>
              <a:rPr lang="ru-RU" sz="2000" dirty="0"/>
              <a:t>: зерновые, </a:t>
            </a:r>
            <a:r>
              <a:rPr lang="ru-RU" sz="2000" b="1" dirty="0"/>
              <a:t>бобовые</a:t>
            </a:r>
            <a:r>
              <a:rPr lang="ru-RU" sz="2000" dirty="0"/>
              <a:t>, </a:t>
            </a:r>
            <a:r>
              <a:rPr lang="ru-RU" sz="2000" dirty="0">
                <a:solidFill>
                  <a:srgbClr val="FF0000"/>
                </a:solidFill>
              </a:rPr>
              <a:t>мясо</a:t>
            </a:r>
            <a:r>
              <a:rPr lang="ru-RU" sz="2000" dirty="0"/>
              <a:t>, грибы, </a:t>
            </a:r>
            <a:r>
              <a:rPr lang="ru-RU" sz="2000" b="1" dirty="0">
                <a:solidFill>
                  <a:schemeClr val="accent1"/>
                </a:solidFill>
              </a:rPr>
              <a:t>молочные продукты</a:t>
            </a:r>
            <a:r>
              <a:rPr lang="ru-RU" sz="2000" dirty="0"/>
              <a:t>, </a:t>
            </a:r>
            <a:r>
              <a:rPr lang="ru-RU" sz="2000" b="1" dirty="0">
                <a:solidFill>
                  <a:schemeClr val="accent4"/>
                </a:solidFill>
              </a:rPr>
              <a:t>арахис</a:t>
            </a:r>
            <a:r>
              <a:rPr lang="ru-RU" sz="2000" dirty="0"/>
              <a:t>.</a:t>
            </a:r>
          </a:p>
          <a:p>
            <a:r>
              <a:rPr lang="ru-RU" sz="2000" b="1" u="sng" dirty="0"/>
              <a:t>Изолейцин</a:t>
            </a:r>
            <a:r>
              <a:rPr lang="ru-RU" sz="2000" dirty="0"/>
              <a:t>: миндаль, кешью, куриное мясо, турецкий горох (нут),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яйца</a:t>
            </a:r>
            <a:r>
              <a:rPr lang="ru-RU" sz="2000" dirty="0"/>
              <a:t>, рыба, чечевица, печень, </a:t>
            </a:r>
            <a:r>
              <a:rPr lang="ru-RU" sz="2000" dirty="0">
                <a:solidFill>
                  <a:srgbClr val="FF0000"/>
                </a:solidFill>
              </a:rPr>
              <a:t>мясо</a:t>
            </a:r>
            <a:r>
              <a:rPr lang="ru-RU" sz="2000" dirty="0"/>
              <a:t>, рожь, большинство семян, соя.</a:t>
            </a:r>
          </a:p>
          <a:p>
            <a:r>
              <a:rPr lang="ru-RU" sz="2000" b="1" u="sng" dirty="0"/>
              <a:t>Лейцин</a:t>
            </a:r>
            <a:r>
              <a:rPr lang="ru-RU" sz="2000" dirty="0"/>
              <a:t>: </a:t>
            </a:r>
            <a:r>
              <a:rPr lang="ru-RU" sz="2000" dirty="0">
                <a:solidFill>
                  <a:srgbClr val="FF0000"/>
                </a:solidFill>
              </a:rPr>
              <a:t>мясо</a:t>
            </a:r>
            <a:r>
              <a:rPr lang="ru-RU" sz="2000" dirty="0"/>
              <a:t>, рыба, чечевица,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орехи</a:t>
            </a:r>
            <a:r>
              <a:rPr lang="ru-RU" sz="2000" dirty="0"/>
              <a:t>, большинство семян, курица,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яйца</a:t>
            </a:r>
            <a:r>
              <a:rPr lang="ru-RU" sz="2000" dirty="0"/>
              <a:t>, овёс, бурый (неочищенный) рис.</a:t>
            </a:r>
          </a:p>
          <a:p>
            <a:r>
              <a:rPr lang="ru-RU" sz="2000" b="1" u="sng" dirty="0"/>
              <a:t>Лизин</a:t>
            </a:r>
            <a:r>
              <a:rPr lang="ru-RU" sz="2000" dirty="0"/>
              <a:t>: рыба, </a:t>
            </a:r>
            <a:r>
              <a:rPr lang="ru-RU" sz="2000" dirty="0">
                <a:solidFill>
                  <a:srgbClr val="FF0000"/>
                </a:solidFill>
              </a:rPr>
              <a:t>мясо</a:t>
            </a:r>
            <a:r>
              <a:rPr lang="ru-RU" sz="2000" dirty="0"/>
              <a:t>, молочные продукты, пшеница, орехи, амарант.</a:t>
            </a:r>
          </a:p>
          <a:p>
            <a:r>
              <a:rPr lang="ru-RU" sz="2000" b="1" u="sng" dirty="0"/>
              <a:t>Метионин</a:t>
            </a:r>
            <a:r>
              <a:rPr lang="ru-RU" sz="2000" dirty="0"/>
              <a:t>: молоко, </a:t>
            </a:r>
            <a:r>
              <a:rPr lang="ru-RU" sz="2000" dirty="0">
                <a:solidFill>
                  <a:srgbClr val="FF0000"/>
                </a:solidFill>
              </a:rPr>
              <a:t>мясо</a:t>
            </a:r>
            <a:r>
              <a:rPr lang="ru-RU" sz="2000" dirty="0"/>
              <a:t>, рыба,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яйца</a:t>
            </a:r>
            <a:r>
              <a:rPr lang="ru-RU" sz="2000" dirty="0"/>
              <a:t>, </a:t>
            </a:r>
            <a:r>
              <a:rPr lang="ru-RU" sz="2000" b="1" dirty="0"/>
              <a:t>бобы</a:t>
            </a:r>
            <a:r>
              <a:rPr lang="ru-RU" sz="2000" dirty="0"/>
              <a:t>, фасоль, чечевица и соя.</a:t>
            </a:r>
          </a:p>
          <a:p>
            <a:r>
              <a:rPr lang="ru-RU" sz="2000" b="1" u="sng" dirty="0" err="1"/>
              <a:t>Треонин</a:t>
            </a:r>
            <a:r>
              <a:rPr lang="ru-RU" sz="2000" dirty="0"/>
              <a:t>: молочные продукты,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яйца</a:t>
            </a:r>
            <a:r>
              <a:rPr lang="ru-RU" sz="2000" dirty="0"/>
              <a:t>, орехи, </a:t>
            </a:r>
            <a:r>
              <a:rPr lang="ru-RU" sz="2000" b="1" dirty="0"/>
              <a:t>бобы</a:t>
            </a:r>
            <a:r>
              <a:rPr lang="ru-RU" sz="2000" dirty="0"/>
              <a:t>.</a:t>
            </a:r>
          </a:p>
          <a:p>
            <a:r>
              <a:rPr lang="ru-RU" sz="2000" b="1" u="sng" dirty="0"/>
              <a:t>Триптофан</a:t>
            </a:r>
            <a:r>
              <a:rPr lang="ru-RU" sz="2000" dirty="0"/>
              <a:t>: </a:t>
            </a:r>
            <a:r>
              <a:rPr lang="ru-RU" sz="2000" b="1" dirty="0"/>
              <a:t>бобовые</a:t>
            </a:r>
            <a:r>
              <a:rPr lang="ru-RU" sz="2000" dirty="0"/>
              <a:t>, овёс, бананы, сушёные финики, </a:t>
            </a:r>
            <a:r>
              <a:rPr lang="ru-RU" sz="2000" b="1" dirty="0">
                <a:solidFill>
                  <a:schemeClr val="accent4"/>
                </a:solidFill>
              </a:rPr>
              <a:t>арахис</a:t>
            </a:r>
            <a:r>
              <a:rPr lang="ru-RU" sz="2000" dirty="0"/>
              <a:t>, кунжут, кедровые орехи, молоко, йогурт, творог, рыба, курица, индейка, </a:t>
            </a:r>
            <a:r>
              <a:rPr lang="ru-RU" sz="2000" dirty="0">
                <a:solidFill>
                  <a:srgbClr val="C00000"/>
                </a:solidFill>
              </a:rPr>
              <a:t>мясо</a:t>
            </a:r>
            <a:r>
              <a:rPr lang="ru-RU" sz="2000" dirty="0"/>
              <a:t>.</a:t>
            </a:r>
          </a:p>
          <a:p>
            <a:r>
              <a:rPr lang="ru-RU" sz="2000" b="1" u="sng" dirty="0" err="1"/>
              <a:t>Фенилаланин</a:t>
            </a:r>
            <a:r>
              <a:rPr lang="ru-RU" sz="2000" dirty="0"/>
              <a:t>: </a:t>
            </a:r>
            <a:r>
              <a:rPr lang="ru-RU" sz="2000" b="1" dirty="0"/>
              <a:t>бобовые</a:t>
            </a:r>
            <a:r>
              <a:rPr lang="ru-RU" sz="2000" dirty="0"/>
              <a:t>,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орехи</a:t>
            </a:r>
            <a:r>
              <a:rPr lang="ru-RU" sz="2000" dirty="0"/>
              <a:t>, говядина, куриное мясо, рыба,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яйца</a:t>
            </a:r>
            <a:r>
              <a:rPr lang="ru-RU" sz="2000" dirty="0"/>
              <a:t>, творог, молоко. Также образуется в организме при распаде синтетического сахарозаменителя — аспартама, активно используемого в пищевой промышленности.</a:t>
            </a:r>
          </a:p>
          <a:p>
            <a:r>
              <a:rPr lang="ru-RU" sz="2000" b="1" u="sng" dirty="0"/>
              <a:t>Аргинин</a:t>
            </a:r>
            <a:r>
              <a:rPr lang="ru-RU" sz="2000" dirty="0"/>
              <a:t> (условно-незаменимая аминокислота): семена тыквы, </a:t>
            </a:r>
            <a:r>
              <a:rPr lang="ru-RU" sz="2000" dirty="0" smtClean="0">
                <a:solidFill>
                  <a:srgbClr val="C00000"/>
                </a:solidFill>
              </a:rPr>
              <a:t>мясо</a:t>
            </a:r>
            <a:r>
              <a:rPr lang="ru-RU" sz="2000" dirty="0" smtClean="0"/>
              <a:t>, </a:t>
            </a:r>
            <a:r>
              <a:rPr lang="ru-RU" sz="2000" dirty="0"/>
              <a:t>арахис, кунжут, йогурт, швейцарский сыр.</a:t>
            </a:r>
          </a:p>
          <a:p>
            <a:r>
              <a:rPr lang="ru-RU" sz="2000" b="1" u="sng" dirty="0"/>
              <a:t>Гистидин</a:t>
            </a:r>
            <a:r>
              <a:rPr lang="ru-RU" sz="2000" dirty="0"/>
              <a:t>: тунец, лосось, свиная вырезка, говяжье филе, куриные грудки, соевые </a:t>
            </a:r>
            <a:r>
              <a:rPr lang="ru-RU" sz="2000" b="1" dirty="0"/>
              <a:t>бобы</a:t>
            </a:r>
            <a:r>
              <a:rPr lang="ru-RU" sz="2000" dirty="0"/>
              <a:t>,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арахис</a:t>
            </a:r>
            <a:r>
              <a:rPr lang="ru-RU" sz="2000" dirty="0"/>
              <a:t>, чечевица.</a:t>
            </a:r>
          </a:p>
        </p:txBody>
      </p:sp>
    </p:spTree>
    <p:extLst>
      <p:ext uri="{BB962C8B-B14F-4D97-AF65-F5344CB8AC3E}">
        <p14:creationId xmlns:p14="http://schemas.microsoft.com/office/powerpoint/2010/main" val="13063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63395"/>
          </a:xfrm>
        </p:spPr>
        <p:txBody>
          <a:bodyPr/>
          <a:lstStyle/>
          <a:p>
            <a:pPr algn="ctr"/>
            <a:r>
              <a:rPr lang="ru-RU" sz="2800" dirty="0" smtClean="0"/>
              <a:t>Жиры состоят из жирных кислот.  </a:t>
            </a:r>
            <a:br>
              <a:rPr lang="ru-RU" sz="2800" dirty="0" smtClean="0"/>
            </a:br>
            <a:r>
              <a:rPr lang="ru-RU" sz="2800" dirty="0" smtClean="0"/>
              <a:t>Жирные кислоты по строению: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980728"/>
            <a:ext cx="8548718" cy="6771084"/>
          </a:xfrm>
        </p:spPr>
        <p:txBody>
          <a:bodyPr/>
          <a:lstStyle/>
          <a:p>
            <a:pPr algn="just"/>
            <a:r>
              <a:rPr lang="ru-RU" sz="2800" dirty="0" smtClean="0"/>
              <a:t>1.Насыщенные ЖК - главный фактор увеличения холестерина в крови(молочный жир, пальмовое масло, животный жир).Исключение – говяжий жир и сало.</a:t>
            </a:r>
          </a:p>
          <a:p>
            <a:pPr algn="just"/>
            <a:r>
              <a:rPr lang="ru-RU" sz="2800" dirty="0" smtClean="0"/>
              <a:t>2.Мононенасыщенные ЖК – участвуют в регуляции жирового обмена; синтезе желчи (</a:t>
            </a:r>
            <a:r>
              <a:rPr lang="ru-RU" sz="2800" dirty="0" err="1" smtClean="0"/>
              <a:t>загустение</a:t>
            </a:r>
            <a:r>
              <a:rPr lang="ru-RU" sz="2800" dirty="0" smtClean="0"/>
              <a:t> </a:t>
            </a:r>
            <a:r>
              <a:rPr lang="ru-RU" sz="2800" dirty="0" err="1" smtClean="0"/>
              <a:t>желчи</a:t>
            </a:r>
            <a:r>
              <a:rPr lang="ru-RU" sz="2800" dirty="0" smtClean="0"/>
              <a:t> - камнеобразование). Нерафинированное оливковое масло.</a:t>
            </a:r>
          </a:p>
          <a:p>
            <a:pPr algn="just"/>
            <a:r>
              <a:rPr lang="ru-RU" sz="2800" dirty="0" smtClean="0"/>
              <a:t>3.Полиненасыщенные ЖК ( дефицит – фактор риска ССЗ). Источники: льняное масло, рапсовое масло, жиры морских рыб, рыбий жир. Нерафинированное  подсолнечное </a:t>
            </a:r>
            <a:r>
              <a:rPr lang="ru-RU" sz="2800" dirty="0" err="1" smtClean="0"/>
              <a:t>масло,сало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4.Транс-жиры(увеличение на 2% - риск ССЗ на 23%). Использование в кондитерских </a:t>
            </a:r>
            <a:r>
              <a:rPr lang="ru-RU" sz="2800" dirty="0" err="1" smtClean="0"/>
              <a:t>изделиях,кулинарии</a:t>
            </a:r>
            <a:r>
              <a:rPr lang="ru-RU" sz="2800" dirty="0" smtClean="0"/>
              <a:t> 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06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Рекомендации по употреблению жиров: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4532042"/>
              </p:ext>
            </p:extLst>
          </p:nvPr>
        </p:nvGraphicFramePr>
        <p:xfrm>
          <a:off x="381000" y="1700808"/>
          <a:ext cx="8763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 bwMode="auto">
          <a:xfrm>
            <a:off x="4932040" y="1556792"/>
            <a:ext cx="1800200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" y="-266722"/>
            <a:ext cx="9143875" cy="71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УГЛЕВОДЫ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52936"/>
            <a:ext cx="8640960" cy="3742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Углеводы по своей химической структуре можно разделить на </a:t>
            </a:r>
            <a:r>
              <a:rPr lang="ru-RU" b="1" u="sng" dirty="0">
                <a:solidFill>
                  <a:schemeClr val="tx1"/>
                </a:solidFill>
              </a:rPr>
              <a:t>простые</a:t>
            </a:r>
            <a:r>
              <a:rPr lang="ru-RU" b="1" dirty="0">
                <a:solidFill>
                  <a:schemeClr val="tx1"/>
                </a:solidFill>
              </a:rPr>
              <a:t> углеводы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(моносахариды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dirty="0" smtClean="0">
                <a:solidFill>
                  <a:schemeClr val="tx1"/>
                </a:solidFill>
              </a:rPr>
              <a:t>дисахариды)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u="sng" dirty="0">
                <a:solidFill>
                  <a:schemeClr val="tx1"/>
                </a:solidFill>
              </a:rPr>
              <a:t>сложные</a:t>
            </a:r>
            <a:r>
              <a:rPr lang="ru-RU" b="1" dirty="0">
                <a:solidFill>
                  <a:schemeClr val="tx1"/>
                </a:solidFill>
              </a:rPr>
              <a:t> углеводы ( полисахариды </a:t>
            </a:r>
            <a:r>
              <a:rPr lang="ru-RU" b="1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Употребление сложных углеводов в пищу(фрукты, овощи, каши, бобовые, макаронные изделия) зарядит Вас достаточным количеством  энергии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280213"/>
              </p:ext>
            </p:extLst>
          </p:nvPr>
        </p:nvGraphicFramePr>
        <p:xfrm>
          <a:off x="-156530" y="18757"/>
          <a:ext cx="9304299" cy="683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7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8382000" cy="11178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ЗНАЧЕНИЕ ПРОБЛЕМЫ РАЦИОНАЛЬНОГО ПИТАНИЯ</a:t>
            </a:r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196752"/>
            <a:ext cx="8223448" cy="50413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является неотъемлемой частью здорового образа жизни, основные правила которого должны закладываться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самого детства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придерживаться которых необходимо 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в течение всей жизни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74" y="4437112"/>
            <a:ext cx="3877978" cy="22220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089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pohudet21vek.ru/wp-content/uploads/2012/11/PISHHEVYIE-VOLOK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063515" cy="396044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7650" name="Picture 2" descr="http://dietmarka.ru/img/inde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2078" y="3832530"/>
            <a:ext cx="4861922" cy="30254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82000" cy="664797"/>
          </a:xfrm>
        </p:spPr>
        <p:txBody>
          <a:bodyPr/>
          <a:lstStyle/>
          <a:p>
            <a:pPr algn="ctr"/>
            <a:r>
              <a:rPr lang="ru-RU" dirty="0" smtClean="0"/>
              <a:t>Пищевые волокна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15163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Источники:</a:t>
            </a:r>
          </a:p>
          <a:p>
            <a:pPr>
              <a:buNone/>
            </a:pPr>
            <a:r>
              <a:rPr lang="ru-RU" dirty="0" smtClean="0"/>
              <a:t>1.Отруби</a:t>
            </a:r>
          </a:p>
          <a:p>
            <a:pPr>
              <a:buNone/>
            </a:pPr>
            <a:r>
              <a:rPr lang="ru-RU" dirty="0" smtClean="0"/>
              <a:t>2.Кукуруза</a:t>
            </a:r>
          </a:p>
          <a:p>
            <a:pPr>
              <a:buNone/>
            </a:pPr>
            <a:r>
              <a:rPr lang="ru-RU" dirty="0" smtClean="0"/>
              <a:t>3.Овощи и фрукты</a:t>
            </a:r>
          </a:p>
          <a:p>
            <a:pPr>
              <a:buNone/>
            </a:pPr>
            <a:r>
              <a:rPr lang="ru-RU" dirty="0" smtClean="0"/>
              <a:t>4.Хлеб из муки грубого помола</a:t>
            </a:r>
          </a:p>
          <a:p>
            <a:pPr>
              <a:buNone/>
            </a:pPr>
            <a:r>
              <a:rPr lang="ru-RU" dirty="0" smtClean="0"/>
              <a:t>Норма- 25-40г или 1 столовая ложка отрубей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4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Инструкция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 применению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247-1212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439472" cy="523835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Алгоритм комплексной оценки минеральных вод по физиологическим параметрам потребности в жидкости и клинико-терапевтическим характеристикам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регидратации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(утверждена 28.12.2012)</a:t>
            </a:r>
          </a:p>
          <a:p>
            <a:pPr algn="ctr"/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Показания к применению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1.Необходимость сопоставления фактического и физиологически должного уровня потребления жидкости у практически здоровых лиц при разном физическом состоянии организма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2.Необходимость оценки нарушений водного баланса организма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3.Подозрение на наличие или возможное возникновение дегидратации и пр.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772793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Рассчет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суточной физиологической потребности в жидкости для здорового человека в состоянии легкой физической активности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284984"/>
            <a:ext cx="7056784" cy="18158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25-35 мл на кг массы тела в сутки;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1-1,5 мл на каждую потребляемую ккал;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минимум 1,5-1,7 л в сутки</a:t>
            </a:r>
          </a:p>
          <a:p>
            <a:endParaRPr lang="ru-RU" sz="2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5445224"/>
            <a:ext cx="525658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30мл*60кг=1800мл</a:t>
            </a:r>
            <a:endParaRPr lang="ru-RU" sz="2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чаще всего вызывает пищевую непереносимость?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844823"/>
            <a:ext cx="8367464" cy="4438138"/>
          </a:xfrm>
        </p:spPr>
        <p:txBody>
          <a:bodyPr/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Чаще всего связаны с пищевой непереносимостью молочные продукты, злаки, цитрусовые и продукты, которые вызывают кишечные накопления газов, такие как бобы и капуста.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Отличить непереносимость от аллергии можно — небольшое употребление продуктов, вызывающих аллергию, сразу вызывает симптомы. При пищевой непереносимости можно употреблять продукты в малых количествах и не чувствовать никакого дискомфорта.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Истинные аллергены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00807"/>
            <a:ext cx="5559152" cy="477669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продуктов: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1.Яйцо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2.Злаковые (пшеница)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3.Молоко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4.Орехи(арахис)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5.Цитрусовые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6.Соя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7.Морепродукты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8.Рыба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1412776"/>
            <a:ext cx="2808312" cy="22467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93% пищевой аллергии вызвано данными продуктами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Каковы признаки и симптомы пищевой непереносимости?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670032" cy="4493538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Симптомы пищевой непереносимости, как правило, проявляются в течение нескольких часов после употребления в пищу продуктов, вызывающих эту непереносимость. Продолжаться симптомы могут до нескольких часов, в некоторых случаях до 48 часов.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Наиболее распространенные симптомы пищевой непереносимости: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спазмы в животе;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вспучивание;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темные круги под глазами;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диарея;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сухой кашель, неприятные ощущения во рту;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усталость;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метеоризм;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головная боль;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симптомы раздраженного кишечника.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2244" t="24934" r="44288" b="33333"/>
          <a:stretch>
            <a:fillRect/>
          </a:stretch>
        </p:blipFill>
        <p:spPr bwMode="auto">
          <a:xfrm>
            <a:off x="323528" y="548680"/>
            <a:ext cx="835148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4212" t="27033" r="44682" b="34467"/>
          <a:stretch>
            <a:fillRect/>
          </a:stretch>
        </p:blipFill>
        <p:spPr bwMode="auto">
          <a:xfrm>
            <a:off x="323528" y="476672"/>
            <a:ext cx="842493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Каковы причины пищевой непереносимости?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72816"/>
            <a:ext cx="8382000" cy="5085184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Отсутствие фермента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Например, у людей, имеющих непереносимость лактозы, проявляется недостаток фермента, расщепляющего молочный сахар (лактозу) на более мелкие молекулы, которые организм может поглощать через кишечник. Лактоза, оставшаяся в желудочно-кишечном тракте может вызвать спазмы, боли в животе, вздутие живота и газы.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Ингредиенты продуктов питания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Некоторые химические вещества в продуктах питания и напитках могут привести к непереносимости, в том числе добавки в сырах, кофеин, содержащийся в кофе, чае и шоколаде. Для каждого критическое количество и сочетание веществ являются индивидуальными.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00807"/>
            <a:ext cx="8382000" cy="418576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Пищевое отравление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токсины могут вызывать пищевую непереносимость 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Токсины могут содержаться в некачественно приготовленных хлебобулочных изделиях, злаках и в продуктах с истекшим сроком годности. Будьте внимательны к сроку годности продуктов, не употребляйте просроченные продукты питания.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1520" y="764704"/>
            <a:ext cx="8640960" cy="3379387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Существуют доказательства, что имеется определенная взаимосвязь между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питанием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некоторыми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неинфекционными хроническими заболеваниями:</a:t>
            </a: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83568" y="5949280"/>
            <a:ext cx="6264696" cy="764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Сахарный диабет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83568" y="2636912"/>
            <a:ext cx="626469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Сердечно-сосудистые заболевания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683568" y="3789040"/>
            <a:ext cx="6264696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Ожирение (метаболический синдром)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83568" y="5013176"/>
            <a:ext cx="6264696" cy="7920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Онкологические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21475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908721"/>
            <a:ext cx="8382000" cy="5576911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Пищевые добавки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Пищевую непереносимость вызывают и пищевые добавки. В течение последних тридцати лет содержание добавок в продуктах заметно повысилось, и многие почувствовали на себе непереносимость искусственных красителей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подсластителей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Они, конечно, улучшают вкусовые качества продукта и внешний вид, но их наличие в рационе питания лучше сократить.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пищевым добавкам относят: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Искусственные красители;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Искусственные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ароматизаторы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Эмульгаторы;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Усилители вкуса;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Консерванты;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Подсластители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Что делать если 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есть непереносимость продуктов?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2348879"/>
            <a:ext cx="8382000" cy="4248473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Необходимо по возможности меньше употреблять в пищу продукты, содержащие вещества, вызывающие у вас дискомфорт, но в то же время стараться придерживаться полноценного питания. При непереносимости лактозы не следует исключать абсолютно все молочные продукты, оставив, например, употребление йогуртов и кефира. Постараться не употреблять пищу, насыщенную искусственными усилителями вкуса,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ароматизаторами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красителями. Следите за сроком годности продуктов и качеством приготовленных блюд.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Нужно не только знать, </a:t>
            </a:r>
            <a:r>
              <a:rPr lang="ru-RU" b="1" dirty="0" smtClean="0"/>
              <a:t>что есть</a:t>
            </a:r>
            <a:r>
              <a:rPr lang="ru-RU" dirty="0" smtClean="0"/>
              <a:t>, но </a:t>
            </a:r>
            <a:r>
              <a:rPr lang="ru-RU" b="1" dirty="0" smtClean="0"/>
              <a:t>когда</a:t>
            </a:r>
            <a:r>
              <a:rPr lang="ru-RU" dirty="0" smtClean="0"/>
              <a:t> и </a:t>
            </a:r>
            <a:r>
              <a:rPr lang="ru-RU" b="1" dirty="0" smtClean="0"/>
              <a:t>как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77153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67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6423248" cy="50395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Подагра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60848"/>
            <a:ext cx="640871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Желчекаменная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болезнь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924944"/>
            <a:ext cx="640871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Холецистит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717032"/>
            <a:ext cx="640871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Панкреатит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4509120"/>
            <a:ext cx="640871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Нефролитизиаз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05064"/>
            <a:ext cx="756084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isometricOffAxis2Top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692696"/>
            <a:ext cx="8151440" cy="4875181"/>
          </a:xfrm>
        </p:spPr>
        <p:txBody>
          <a:bodyPr/>
          <a:lstStyle/>
          <a:p>
            <a:pPr algn="just"/>
            <a:r>
              <a:rPr lang="ru-RU" b="1" u="sng" dirty="0" smtClean="0"/>
              <a:t>Рациональное питание</a:t>
            </a:r>
            <a:r>
              <a:rPr lang="ru-RU" b="1" dirty="0" smtClean="0"/>
              <a:t> (от латинского слова </a:t>
            </a:r>
            <a:r>
              <a:rPr lang="ru-RU" b="1" dirty="0" err="1" smtClean="0"/>
              <a:t>rationalis</a:t>
            </a:r>
            <a:r>
              <a:rPr lang="ru-RU" b="1" dirty="0" smtClean="0"/>
              <a:t> — «разумный»)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физиологически полноценное питание здоровых людей с учетом их пола, возраста, характера труда, климатических условий обитания. Рациональное питание способствует сохранению здоровья, сопротивляемости вредным факторам окружающей среды, высокой физической и умственной работоспособности, активному долголетию</a:t>
            </a:r>
          </a:p>
        </p:txBody>
      </p:sp>
    </p:spTree>
    <p:extLst>
      <p:ext uri="{BB962C8B-B14F-4D97-AF65-F5344CB8AC3E}">
        <p14:creationId xmlns:p14="http://schemas.microsoft.com/office/powerpoint/2010/main" val="37608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495794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Нормирование потребностей человека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энергии и питательных веществах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60153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Основными документами, регламентирующими рациональное питание в нашей республике являются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«Нормы физиологических потребностей в пищевых веществах и энергии для различных групп населения СССР»,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разработанные Институтом питания АМН СССР в 1991г.; для детского населения – «Нормы физиологических потребностей в пищевых веществах и энергии для различных групп детского населения Республики Беларусь», разработанные ГУ НИИ санитарии и гигиены в 2002г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Постановление Министра здравоохранения РБ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№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180 от 20 ноября 2012г.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655496" cy="6167842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Руководствуясь рекомендациям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нутрициологов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экспертов ВОЗ по питанию, необходимо принимать в расчет, что: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	пищевая энергия, потребляемая за счет белков, должна составлять в зависимости от возраста и интенсивности труда – 11-15% от общей энергетической ценности суточного рациона;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	содержание белков животного происхождения от общего количества белка должно быть 55-60% (по массе);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	пищевая энергия, потребляемая за счет жиров, должна составлять 26-30%; а содержание растительных жиров – 25-30% (по массе);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4)	растительные жиры (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линолевая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кислота) должны обеспечивать 4-6% суммарной пищевой энергии;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5)	за счет сложных углеводов организм должен получать 58-63% пищевой энергии;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6)	простые сахара по величине пищевой энергии не должны превышать 10% от энергетической ценности рациона питания.</a:t>
            </a: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ookman Old Style" pitchFamily="18" charset="0"/>
              </a:rPr>
              <a:t>Нормы физиологических потребностей в пищевых веществах и энергии</a:t>
            </a:r>
            <a:endParaRPr lang="ru-RU" sz="40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15112" r="3031" b="11380"/>
          <a:stretch/>
        </p:blipFill>
        <p:spPr bwMode="auto">
          <a:xfrm>
            <a:off x="323528" y="1772816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2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</TotalTime>
  <Words>1912</Words>
  <Application>Microsoft Office PowerPoint</Application>
  <PresentationFormat>Экран (4:3)</PresentationFormat>
  <Paragraphs>228</Paragraphs>
  <Slides>42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Blue Segoe 4-3 template-template_April-17-2007</vt:lpstr>
      <vt:lpstr>   Правильное питание – основа вашего здоровья   </vt:lpstr>
      <vt:lpstr>Презентация PowerPoint</vt:lpstr>
      <vt:lpstr>ЗНАЧЕНИЕ ПРОБЛЕМЫ РАЦИОНАЛЬНОГО ПИТАНИЯ  </vt:lpstr>
      <vt:lpstr>Презентация PowerPoint</vt:lpstr>
      <vt:lpstr>Презентация PowerPoint</vt:lpstr>
      <vt:lpstr>Презентация PowerPoint</vt:lpstr>
      <vt:lpstr>Нормирование потребностей человека  в энергии и питательных веществах </vt:lpstr>
      <vt:lpstr>Презентация PowerPoint</vt:lpstr>
      <vt:lpstr>Нормы физиологических потребностей в пищевых веществах и энергии</vt:lpstr>
      <vt:lpstr>Нормы физиологических потребностей в пищевых веществах и энергии</vt:lpstr>
      <vt:lpstr>Законы рационального питания:</vt:lpstr>
      <vt:lpstr>Энергетическая ценность питания зависит </vt:lpstr>
      <vt:lpstr>Энергетические затраты</vt:lpstr>
      <vt:lpstr>Формула для расчета основного обмена</vt:lpstr>
      <vt:lpstr>2.Закон нутриентной адекватности питания.</vt:lpstr>
      <vt:lpstr>Презентация PowerPoint</vt:lpstr>
      <vt:lpstr>Презентация PowerPoint</vt:lpstr>
      <vt:lpstr>3.Закон энзиматической адекватности питания   </vt:lpstr>
      <vt:lpstr>4.Закон биотической адекватности питания. </vt:lpstr>
      <vt:lpstr>5.Закон биоритмологической адекватности питания</vt:lpstr>
      <vt:lpstr>Презентация PowerPoint</vt:lpstr>
      <vt:lpstr>Основные компоненты пищи:</vt:lpstr>
      <vt:lpstr>В организме белки выполняют функции:</vt:lpstr>
      <vt:lpstr>Белки состоят из аминокислот</vt:lpstr>
      <vt:lpstr>Продукты с повышенным содержанием отдельных незаменимых аминокислот</vt:lpstr>
      <vt:lpstr>Жиры состоят из жирных кислот.   Жирные кислоты по строению: </vt:lpstr>
      <vt:lpstr>Рекомендации по употреблению жиров:</vt:lpstr>
      <vt:lpstr>УГЛЕВОДЫ</vt:lpstr>
      <vt:lpstr>Презентация PowerPoint</vt:lpstr>
      <vt:lpstr>Пищевые волокна</vt:lpstr>
      <vt:lpstr>Инструкция по применению  № 247-1212 </vt:lpstr>
      <vt:lpstr>Презентация PowerPoint</vt:lpstr>
      <vt:lpstr>Что чаще всего вызывает пищевую непереносимость?</vt:lpstr>
      <vt:lpstr>Истинные аллергены</vt:lpstr>
      <vt:lpstr>Каковы признаки и симптомы пищевой непереносимости?</vt:lpstr>
      <vt:lpstr>Презентация PowerPoint</vt:lpstr>
      <vt:lpstr>Презентация PowerPoint</vt:lpstr>
      <vt:lpstr>Каковы причины пищевой непереносимости?</vt:lpstr>
      <vt:lpstr>Презентация PowerPoint</vt:lpstr>
      <vt:lpstr>Презентация PowerPoint</vt:lpstr>
      <vt:lpstr>Что делать если у Вас есть непереносимость продуктов?</vt:lpstr>
      <vt:lpstr>Нужно не только знать, что есть, но когда и как.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Рациональное питание – основа вашего здоровья   </dc:title>
  <cp:lastModifiedBy>Центр здоровья</cp:lastModifiedBy>
  <cp:revision>72</cp:revision>
  <cp:lastPrinted>2014-03-10T09:36:52Z</cp:lastPrinted>
  <dcterms:modified xsi:type="dcterms:W3CDTF">2017-02-28T08:28:10Z</dcterms:modified>
</cp:coreProperties>
</file>