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4056" r:id="rId2"/>
    <p:sldMasterId id="2147484068" r:id="rId3"/>
  </p:sldMasterIdLst>
  <p:notesMasterIdLst>
    <p:notesMasterId r:id="rId20"/>
  </p:notesMasterIdLst>
  <p:sldIdLst>
    <p:sldId id="256" r:id="rId4"/>
    <p:sldId id="257" r:id="rId5"/>
    <p:sldId id="258" r:id="rId6"/>
    <p:sldId id="259" r:id="rId7"/>
    <p:sldId id="260" r:id="rId8"/>
    <p:sldId id="261" r:id="rId9"/>
    <p:sldId id="263" r:id="rId10"/>
    <p:sldId id="262" r:id="rId11"/>
    <p:sldId id="264" r:id="rId12"/>
    <p:sldId id="266" r:id="rId13"/>
    <p:sldId id="267" r:id="rId14"/>
    <p:sldId id="268" r:id="rId15"/>
    <p:sldId id="269" r:id="rId16"/>
    <p:sldId id="270" r:id="rId17"/>
    <p:sldId id="272" r:id="rId18"/>
    <p:sldId id="271" r:id="rId19"/>
  </p:sldIdLst>
  <p:sldSz cx="9144000" cy="6858000" type="screen4x3"/>
  <p:notesSz cx="6858000" cy="9144000"/>
  <p:custDataLst>
    <p:tags r:id="rId2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97" d="100"/>
          <a:sy n="97" d="100"/>
        </p:scale>
        <p:origin x="-114"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19372-8840-466F-9F79-817C0ABDE592}" type="datetimeFigureOut">
              <a:rPr lang="ru-RU" smtClean="0"/>
              <a:t>13.01.2017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31DAC4-F11E-49C4-86D3-9B4ADD0A9CC4}" type="slidenum">
              <a:rPr lang="ru-RU" smtClean="0"/>
              <a:t>‹#›</a:t>
            </a:fld>
            <a:endParaRPr lang="ru-RU"/>
          </a:p>
        </p:txBody>
      </p:sp>
    </p:spTree>
    <p:extLst>
      <p:ext uri="{BB962C8B-B14F-4D97-AF65-F5344CB8AC3E}">
        <p14:creationId xmlns:p14="http://schemas.microsoft.com/office/powerpoint/2010/main" val="368496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a:t>
            </a:fld>
            <a:endParaRPr lang="ru-RU"/>
          </a:p>
        </p:txBody>
      </p:sp>
    </p:spTree>
    <p:extLst>
      <p:ext uri="{BB962C8B-B14F-4D97-AF65-F5344CB8AC3E}">
        <p14:creationId xmlns:p14="http://schemas.microsoft.com/office/powerpoint/2010/main" val="4186115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10</a:t>
            </a:fld>
            <a:endParaRPr lang="ru-RU"/>
          </a:p>
        </p:txBody>
      </p:sp>
    </p:spTree>
    <p:extLst>
      <p:ext uri="{BB962C8B-B14F-4D97-AF65-F5344CB8AC3E}">
        <p14:creationId xmlns:p14="http://schemas.microsoft.com/office/powerpoint/2010/main" val="36466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11</a:t>
            </a:fld>
            <a:endParaRPr lang="ru-RU"/>
          </a:p>
        </p:txBody>
      </p:sp>
    </p:spTree>
    <p:extLst>
      <p:ext uri="{BB962C8B-B14F-4D97-AF65-F5344CB8AC3E}">
        <p14:creationId xmlns:p14="http://schemas.microsoft.com/office/powerpoint/2010/main" val="423001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12</a:t>
            </a:fld>
            <a:endParaRPr lang="ru-RU"/>
          </a:p>
        </p:txBody>
      </p:sp>
    </p:spTree>
    <p:extLst>
      <p:ext uri="{BB962C8B-B14F-4D97-AF65-F5344CB8AC3E}">
        <p14:creationId xmlns:p14="http://schemas.microsoft.com/office/powerpoint/2010/main" val="175382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13</a:t>
            </a:fld>
            <a:endParaRPr lang="ru-RU"/>
          </a:p>
        </p:txBody>
      </p:sp>
    </p:spTree>
    <p:extLst>
      <p:ext uri="{BB962C8B-B14F-4D97-AF65-F5344CB8AC3E}">
        <p14:creationId xmlns:p14="http://schemas.microsoft.com/office/powerpoint/2010/main" val="265968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14</a:t>
            </a:fld>
            <a:endParaRPr lang="ru-RU"/>
          </a:p>
        </p:txBody>
      </p:sp>
    </p:spTree>
    <p:extLst>
      <p:ext uri="{BB962C8B-B14F-4D97-AF65-F5344CB8AC3E}">
        <p14:creationId xmlns:p14="http://schemas.microsoft.com/office/powerpoint/2010/main" val="1171445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15</a:t>
            </a:fld>
            <a:endParaRPr lang="ru-RU"/>
          </a:p>
        </p:txBody>
      </p:sp>
    </p:spTree>
    <p:extLst>
      <p:ext uri="{BB962C8B-B14F-4D97-AF65-F5344CB8AC3E}">
        <p14:creationId xmlns:p14="http://schemas.microsoft.com/office/powerpoint/2010/main" val="26113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16</a:t>
            </a:fld>
            <a:endParaRPr lang="ru-RU"/>
          </a:p>
        </p:txBody>
      </p:sp>
    </p:spTree>
    <p:extLst>
      <p:ext uri="{BB962C8B-B14F-4D97-AF65-F5344CB8AC3E}">
        <p14:creationId xmlns:p14="http://schemas.microsoft.com/office/powerpoint/2010/main" val="123832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2</a:t>
            </a:fld>
            <a:endParaRPr lang="ru-RU"/>
          </a:p>
        </p:txBody>
      </p:sp>
    </p:spTree>
    <p:extLst>
      <p:ext uri="{BB962C8B-B14F-4D97-AF65-F5344CB8AC3E}">
        <p14:creationId xmlns:p14="http://schemas.microsoft.com/office/powerpoint/2010/main" val="310960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3</a:t>
            </a:fld>
            <a:endParaRPr lang="ru-RU"/>
          </a:p>
        </p:txBody>
      </p:sp>
    </p:spTree>
    <p:extLst>
      <p:ext uri="{BB962C8B-B14F-4D97-AF65-F5344CB8AC3E}">
        <p14:creationId xmlns:p14="http://schemas.microsoft.com/office/powerpoint/2010/main" val="16848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4</a:t>
            </a:fld>
            <a:endParaRPr lang="ru-RU"/>
          </a:p>
        </p:txBody>
      </p:sp>
    </p:spTree>
    <p:extLst>
      <p:ext uri="{BB962C8B-B14F-4D97-AF65-F5344CB8AC3E}">
        <p14:creationId xmlns:p14="http://schemas.microsoft.com/office/powerpoint/2010/main" val="417351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5</a:t>
            </a:fld>
            <a:endParaRPr lang="ru-RU"/>
          </a:p>
        </p:txBody>
      </p:sp>
    </p:spTree>
    <p:extLst>
      <p:ext uri="{BB962C8B-B14F-4D97-AF65-F5344CB8AC3E}">
        <p14:creationId xmlns:p14="http://schemas.microsoft.com/office/powerpoint/2010/main" val="259565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6</a:t>
            </a:fld>
            <a:endParaRPr lang="ru-RU"/>
          </a:p>
        </p:txBody>
      </p:sp>
    </p:spTree>
    <p:extLst>
      <p:ext uri="{BB962C8B-B14F-4D97-AF65-F5344CB8AC3E}">
        <p14:creationId xmlns:p14="http://schemas.microsoft.com/office/powerpoint/2010/main" val="65814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7</a:t>
            </a:fld>
            <a:endParaRPr lang="ru-RU"/>
          </a:p>
        </p:txBody>
      </p:sp>
    </p:spTree>
    <p:extLst>
      <p:ext uri="{BB962C8B-B14F-4D97-AF65-F5344CB8AC3E}">
        <p14:creationId xmlns:p14="http://schemas.microsoft.com/office/powerpoint/2010/main" val="644374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8</a:t>
            </a:fld>
            <a:endParaRPr lang="ru-RU"/>
          </a:p>
        </p:txBody>
      </p:sp>
    </p:spTree>
    <p:extLst>
      <p:ext uri="{BB962C8B-B14F-4D97-AF65-F5344CB8AC3E}">
        <p14:creationId xmlns:p14="http://schemas.microsoft.com/office/powerpoint/2010/main" val="212107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331DAC4-F11E-49C4-86D3-9B4ADD0A9CC4}" type="slidenum">
              <a:rPr lang="ru-RU" smtClean="0"/>
              <a:t>9</a:t>
            </a:fld>
            <a:endParaRPr lang="ru-RU"/>
          </a:p>
        </p:txBody>
      </p:sp>
    </p:spTree>
    <p:extLst>
      <p:ext uri="{BB962C8B-B14F-4D97-AF65-F5344CB8AC3E}">
        <p14:creationId xmlns:p14="http://schemas.microsoft.com/office/powerpoint/2010/main" val="1451685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D3E115CB-F29C-4FA0-AC8F-77BF5F112A95}" type="datetimeFigureOut">
              <a:rPr lang="ru-RU" smtClean="0"/>
              <a:t>13.01.2017</a:t>
            </a:fld>
            <a:endParaRPr lang="ru-RU"/>
          </a:p>
        </p:txBody>
      </p:sp>
      <p:sp>
        <p:nvSpPr>
          <p:cNvPr id="16" name="Slide Number Placeholder 15"/>
          <p:cNvSpPr>
            <a:spLocks noGrp="1"/>
          </p:cNvSpPr>
          <p:nvPr>
            <p:ph type="sldNum" sz="quarter" idx="11"/>
          </p:nvPr>
        </p:nvSpPr>
        <p:spPr/>
        <p:txBody>
          <a:bodyPr/>
          <a:lstStyle/>
          <a:p>
            <a:fld id="{80DAEDDB-8F3C-4E21-87A8-C733F771A946}"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D3E115CB-F29C-4FA0-AC8F-77BF5F112A95}" type="datetimeFigureOut">
              <a:rPr lang="ru-RU" smtClean="0"/>
              <a:t>13.01.2017</a:t>
            </a:fld>
            <a:endParaRPr lang="ru-RU"/>
          </a:p>
        </p:txBody>
      </p:sp>
      <p:sp>
        <p:nvSpPr>
          <p:cNvPr id="15" name="Slide Number Placeholder 14"/>
          <p:cNvSpPr>
            <a:spLocks noGrp="1"/>
          </p:cNvSpPr>
          <p:nvPr>
            <p:ph type="sldNum" sz="quarter" idx="11"/>
          </p:nvPr>
        </p:nvSpPr>
        <p:spPr/>
        <p:txBody>
          <a:bodyPr/>
          <a:lstStyle/>
          <a:p>
            <a:fld id="{80DAEDDB-8F3C-4E21-87A8-C733F771A946}"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D3E115CB-F29C-4FA0-AC8F-77BF5F112A95}" type="datetimeFigureOut">
              <a:rPr lang="ru-RU" smtClean="0"/>
              <a:t>13.01.2017</a:t>
            </a:fld>
            <a:endParaRPr lang="ru-RU"/>
          </a:p>
        </p:txBody>
      </p:sp>
      <p:sp>
        <p:nvSpPr>
          <p:cNvPr id="13" name="Slide Number Placeholder 12"/>
          <p:cNvSpPr>
            <a:spLocks noGrp="1"/>
          </p:cNvSpPr>
          <p:nvPr>
            <p:ph type="sldNum" sz="quarter" idx="11"/>
          </p:nvPr>
        </p:nvSpPr>
        <p:spPr/>
        <p:txBody>
          <a:bodyPr/>
          <a:lstStyle/>
          <a:p>
            <a:fld id="{80DAEDDB-8F3C-4E21-87A8-C733F771A946}"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3E115CB-F29C-4FA0-AC8F-77BF5F112A95}" type="datetimeFigureOut">
              <a:rPr lang="ru-RU" smtClean="0"/>
              <a:t>13.01.2017</a:t>
            </a:fld>
            <a:endParaRPr lang="ru-RU"/>
          </a:p>
        </p:txBody>
      </p:sp>
      <p:sp>
        <p:nvSpPr>
          <p:cNvPr id="9" name="Slide Number Placeholder 8"/>
          <p:cNvSpPr>
            <a:spLocks noGrp="1"/>
          </p:cNvSpPr>
          <p:nvPr>
            <p:ph type="sldNum" sz="quarter" idx="11"/>
          </p:nvPr>
        </p:nvSpPr>
        <p:spPr/>
        <p:txBody>
          <a:bodyPr/>
          <a:lstStyle/>
          <a:p>
            <a:fld id="{80DAEDDB-8F3C-4E21-87A8-C733F771A946}"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D3E115CB-F29C-4FA0-AC8F-77BF5F112A95}" type="datetimeFigureOut">
              <a:rPr lang="ru-RU" smtClean="0"/>
              <a:t>13.01.2017</a:t>
            </a:fld>
            <a:endParaRPr lang="ru-RU"/>
          </a:p>
        </p:txBody>
      </p:sp>
      <p:sp>
        <p:nvSpPr>
          <p:cNvPr id="15" name="Slide Number Placeholder 14"/>
          <p:cNvSpPr>
            <a:spLocks noGrp="1"/>
          </p:cNvSpPr>
          <p:nvPr>
            <p:ph type="sldNum" sz="quarter" idx="11"/>
          </p:nvPr>
        </p:nvSpPr>
        <p:spPr/>
        <p:txBody>
          <a:bodyPr/>
          <a:lstStyle/>
          <a:p>
            <a:fld id="{80DAEDDB-8F3C-4E21-87A8-C733F771A946}"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D3E115CB-F29C-4FA0-AC8F-77BF5F112A95}" type="datetimeFigureOut">
              <a:rPr lang="ru-RU" smtClean="0"/>
              <a:t>13.01.2017</a:t>
            </a:fld>
            <a:endParaRPr lang="ru-RU"/>
          </a:p>
        </p:txBody>
      </p:sp>
      <p:sp>
        <p:nvSpPr>
          <p:cNvPr id="8" name="Slide Number Placeholder 7"/>
          <p:cNvSpPr>
            <a:spLocks noGrp="1"/>
          </p:cNvSpPr>
          <p:nvPr>
            <p:ph type="sldNum" sz="quarter" idx="11"/>
          </p:nvPr>
        </p:nvSpPr>
        <p:spPr/>
        <p:txBody>
          <a:bodyPr/>
          <a:lstStyle/>
          <a:p>
            <a:fld id="{80DAEDDB-8F3C-4E21-87A8-C733F771A94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Slide Number Placeholder 5"/>
          <p:cNvSpPr>
            <a:spLocks noGrp="1"/>
          </p:cNvSpPr>
          <p:nvPr>
            <p:ph type="sldNum" sz="quarter" idx="11"/>
          </p:nvPr>
        </p:nvSpPr>
        <p:spPr/>
        <p:txBody>
          <a:bodyPr/>
          <a:lstStyle/>
          <a:p>
            <a:fld id="{80DAEDDB-8F3C-4E21-87A8-C733F771A946}"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D3E115CB-F29C-4FA0-AC8F-77BF5F112A95}" type="datetimeFigureOut">
              <a:rPr lang="ru-RU" smtClean="0"/>
              <a:t>13.01.2017</a:t>
            </a:fld>
            <a:endParaRPr lang="ru-RU"/>
          </a:p>
        </p:txBody>
      </p:sp>
      <p:sp>
        <p:nvSpPr>
          <p:cNvPr id="16" name="Slide Number Placeholder 15"/>
          <p:cNvSpPr>
            <a:spLocks noGrp="1"/>
          </p:cNvSpPr>
          <p:nvPr>
            <p:ph type="sldNum" sz="quarter" idx="11"/>
          </p:nvPr>
        </p:nvSpPr>
        <p:spPr/>
        <p:txBody>
          <a:bodyPr/>
          <a:lstStyle/>
          <a:p>
            <a:fld id="{80DAEDDB-8F3C-4E21-87A8-C733F771A946}"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D3E115CB-F29C-4FA0-AC8F-77BF5F112A95}" type="datetimeFigureOut">
              <a:rPr lang="ru-RU" smtClean="0"/>
              <a:t>13.01.2017</a:t>
            </a:fld>
            <a:endParaRPr lang="ru-RU"/>
          </a:p>
        </p:txBody>
      </p:sp>
      <p:sp>
        <p:nvSpPr>
          <p:cNvPr id="14" name="Slide Number Placeholder 13"/>
          <p:cNvSpPr>
            <a:spLocks noGrp="1"/>
          </p:cNvSpPr>
          <p:nvPr>
            <p:ph type="sldNum" sz="quarter" idx="11"/>
          </p:nvPr>
        </p:nvSpPr>
        <p:spPr/>
        <p:txBody>
          <a:bodyPr/>
          <a:lstStyle/>
          <a:p>
            <a:fld id="{80DAEDDB-8F3C-4E21-87A8-C733F771A946}"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D3E115CB-F29C-4FA0-AC8F-77BF5F112A95}" type="datetimeFigureOut">
              <a:rPr lang="ru-RU" smtClean="0"/>
              <a:t>13.01.2017</a:t>
            </a:fld>
            <a:endParaRPr lang="ru-RU"/>
          </a:p>
        </p:txBody>
      </p:sp>
      <p:sp>
        <p:nvSpPr>
          <p:cNvPr id="8" name="Slide Number Placeholder 7"/>
          <p:cNvSpPr>
            <a:spLocks noGrp="1"/>
          </p:cNvSpPr>
          <p:nvPr>
            <p:ph type="sldNum" sz="quarter" idx="11"/>
          </p:nvPr>
        </p:nvSpPr>
        <p:spPr/>
        <p:txBody>
          <a:bodyPr/>
          <a:lstStyle/>
          <a:p>
            <a:fld id="{80DAEDDB-8F3C-4E21-87A8-C733F771A946}"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DAEDDB-8F3C-4E21-87A8-C733F771A946}"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3E115CB-F29C-4FA0-AC8F-77BF5F112A95}" type="datetimeFigureOut">
              <a:rPr lang="ru-RU" smtClean="0"/>
              <a:t>13.01.2017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DAEDDB-8F3C-4E21-87A8-C733F771A946}"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3E115CB-F29C-4FA0-AC8F-77BF5F112A95}" type="datetimeFigureOut">
              <a:rPr lang="ru-RU" smtClean="0"/>
              <a:t>13.01.2017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115CB-F29C-4FA0-AC8F-77BF5F112A95}" type="datetimeFigureOut">
              <a:rPr lang="ru-RU" smtClean="0"/>
              <a:t>13.01.2017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3E115CB-F29C-4FA0-AC8F-77BF5F112A95}" type="datetimeFigureOut">
              <a:rPr lang="ru-RU" smtClean="0"/>
              <a:t>13.01.2017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3E115CB-F29C-4FA0-AC8F-77BF5F112A95}" type="datetimeFigureOut">
              <a:rPr lang="ru-RU" smtClean="0"/>
              <a:t>13.01.2017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3E115CB-F29C-4FA0-AC8F-77BF5F112A95}" type="datetimeFigureOut">
              <a:rPr lang="ru-RU" smtClean="0"/>
              <a:t>13.01.2017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115CB-F29C-4FA0-AC8F-77BF5F112A95}" type="datetimeFigureOut">
              <a:rPr lang="ru-RU" smtClean="0"/>
              <a:t>13.01.2017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3E115CB-F29C-4FA0-AC8F-77BF5F112A95}" type="datetimeFigureOut">
              <a:rPr lang="ru-RU" smtClean="0"/>
              <a:t>13.01.2017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0DAEDDB-8F3C-4E21-87A8-C733F771A946}"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D3E115CB-F29C-4FA0-AC8F-77BF5F112A95}" type="datetimeFigureOut">
              <a:rPr lang="ru-RU" smtClean="0"/>
              <a:t>13.01.2017</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80DAEDDB-8F3C-4E21-87A8-C733F771A94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D3E115CB-F29C-4FA0-AC8F-77BF5F112A95}" type="datetimeFigureOut">
              <a:rPr lang="ru-RU" smtClean="0"/>
              <a:t>13.01.2017</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0DAEDDB-8F3C-4E21-87A8-C733F771A94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3E115CB-F29C-4FA0-AC8F-77BF5F112A95}" type="datetimeFigureOut">
              <a:rPr lang="ru-RU" smtClean="0"/>
              <a:t>13.01.2017</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0DAEDDB-8F3C-4E21-87A8-C733F771A946}"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34.gif"/><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96831"/>
            <a:ext cx="7488832" cy="2492990"/>
          </a:xfrm>
          <a:prstGeom prst="rect">
            <a:avLst/>
          </a:prstGeom>
        </p:spPr>
        <p:txBody>
          <a:bodyPr wrap="square">
            <a:spAutoFit/>
          </a:bodyPr>
          <a:lstStyle/>
          <a:p>
            <a:r>
              <a:rPr lang="en-US" sz="6000" dirty="0">
                <a:solidFill>
                  <a:schemeClr val="tx2">
                    <a:lumMod val="60000"/>
                    <a:lumOff val="40000"/>
                  </a:schemeClr>
                </a:solidFill>
              </a:rPr>
              <a:t>Alcohol : </a:t>
            </a:r>
            <a:endParaRPr lang="en-US" sz="6000" dirty="0" smtClean="0">
              <a:solidFill>
                <a:schemeClr val="tx2">
                  <a:lumMod val="60000"/>
                  <a:lumOff val="40000"/>
                </a:schemeClr>
              </a:solidFill>
            </a:endParaRPr>
          </a:p>
          <a:p>
            <a:r>
              <a:rPr lang="en-US" sz="6000" dirty="0" smtClean="0">
                <a:solidFill>
                  <a:schemeClr val="tx2">
                    <a:lumMod val="60000"/>
                    <a:lumOff val="40000"/>
                  </a:schemeClr>
                </a:solidFill>
              </a:rPr>
              <a:t>Pleasures </a:t>
            </a:r>
            <a:r>
              <a:rPr lang="en-US" sz="6000" dirty="0">
                <a:solidFill>
                  <a:schemeClr val="tx2">
                    <a:lumMod val="60000"/>
                    <a:lumOff val="40000"/>
                  </a:schemeClr>
                </a:solidFill>
              </a:rPr>
              <a:t>and Problems</a:t>
            </a:r>
            <a:endParaRPr lang="en-US" sz="6000" b="0" dirty="0" smtClean="0">
              <a:solidFill>
                <a:schemeClr val="tx2">
                  <a:lumMod val="60000"/>
                  <a:lumOff val="40000"/>
                </a:schemeClr>
              </a:solidFill>
              <a:effectLst/>
            </a:endParaRPr>
          </a:p>
          <a:p>
            <a:r>
              <a:rPr lang="en-US" dirty="0" smtClean="0"/>
              <a:t/>
            </a:r>
            <a:br>
              <a:rPr lang="en-US" dirty="0" smtClean="0"/>
            </a:br>
            <a:endParaRPr lang="ru-RU" dirty="0"/>
          </a:p>
        </p:txBody>
      </p:sp>
      <p:pic>
        <p:nvPicPr>
          <p:cNvPr id="1026" name="Picture 2" descr="C:\Users\User\Downloads\Элитные-алкогольные-напитки.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640311"/>
            <a:ext cx="6239216" cy="3851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1990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53878" y="210344"/>
            <a:ext cx="7543800" cy="914400"/>
          </a:xfrm>
        </p:spPr>
        <p:txBody>
          <a:bodyPr/>
          <a:lstStyle/>
          <a:p>
            <a:r>
              <a:rPr lang="en-US" sz="4800" dirty="0">
                <a:solidFill>
                  <a:srgbClr val="FF0000"/>
                </a:solidFill>
                <a:effectLst/>
              </a:rPr>
              <a:t>What can alcohol damage?</a:t>
            </a:r>
            <a:endParaRPr lang="ru-RU" sz="4800" dirty="0">
              <a:solidFill>
                <a:srgbClr val="FF0000"/>
              </a:solidFill>
            </a:endParaRPr>
          </a:p>
        </p:txBody>
      </p:sp>
      <p:sp>
        <p:nvSpPr>
          <p:cNvPr id="5" name="TextBox 4"/>
          <p:cNvSpPr txBox="1"/>
          <p:nvPr/>
        </p:nvSpPr>
        <p:spPr>
          <a:xfrm>
            <a:off x="548973" y="1304761"/>
            <a:ext cx="4752528" cy="3816429"/>
          </a:xfrm>
          <a:prstGeom prst="rect">
            <a:avLst/>
          </a:prstGeom>
          <a:noFill/>
        </p:spPr>
        <p:txBody>
          <a:bodyPr wrap="square" rtlCol="0">
            <a:spAutoFit/>
          </a:bodyPr>
          <a:lstStyle/>
          <a:p>
            <a:pPr marL="285750" indent="-285750" fontAlgn="base">
              <a:buFont typeface="Wingdings" pitchFamily="2" charset="2"/>
              <a:buChar char="v"/>
            </a:pPr>
            <a:r>
              <a:rPr lang="en-US" sz="3200" dirty="0" smtClean="0"/>
              <a:t>Heart</a:t>
            </a:r>
            <a:endParaRPr lang="en-US" sz="3200" dirty="0"/>
          </a:p>
          <a:p>
            <a:pPr marL="285750" indent="-285750" fontAlgn="base">
              <a:buFont typeface="Wingdings" pitchFamily="2" charset="2"/>
              <a:buChar char="v"/>
            </a:pPr>
            <a:r>
              <a:rPr lang="en-US" sz="3200" dirty="0"/>
              <a:t>Brain</a:t>
            </a:r>
          </a:p>
          <a:p>
            <a:pPr marL="285750" indent="-285750" fontAlgn="base">
              <a:buFont typeface="Wingdings" pitchFamily="2" charset="2"/>
              <a:buChar char="v"/>
            </a:pPr>
            <a:r>
              <a:rPr lang="en-US" sz="3200" dirty="0"/>
              <a:t>Joints</a:t>
            </a:r>
          </a:p>
          <a:p>
            <a:pPr marL="285750" indent="-285750" fontAlgn="base">
              <a:buFont typeface="Wingdings" pitchFamily="2" charset="2"/>
              <a:buChar char="v"/>
            </a:pPr>
            <a:r>
              <a:rPr lang="en-US" sz="3200" dirty="0"/>
              <a:t>Liver</a:t>
            </a:r>
          </a:p>
          <a:p>
            <a:pPr marL="285750" indent="-285750" fontAlgn="base">
              <a:buFont typeface="Wingdings" pitchFamily="2" charset="2"/>
              <a:buChar char="v"/>
            </a:pPr>
            <a:r>
              <a:rPr lang="en-US" sz="3200" dirty="0"/>
              <a:t>Kidney</a:t>
            </a:r>
          </a:p>
          <a:p>
            <a:pPr marL="285750" indent="-285750" fontAlgn="base">
              <a:buFont typeface="Wingdings" pitchFamily="2" charset="2"/>
              <a:buChar char="v"/>
            </a:pPr>
            <a:r>
              <a:rPr lang="en-US" sz="3200" dirty="0"/>
              <a:t>Esophagus</a:t>
            </a:r>
          </a:p>
          <a:p>
            <a:pPr marL="285750" indent="-285750" fontAlgn="base">
              <a:buFont typeface="Wingdings" pitchFamily="2" charset="2"/>
              <a:buChar char="v"/>
            </a:pPr>
            <a:r>
              <a:rPr lang="en-US" sz="3200" dirty="0"/>
              <a:t>Muscles</a:t>
            </a:r>
          </a:p>
          <a:p>
            <a:endParaRPr lang="ru-RU" dirty="0"/>
          </a:p>
        </p:txBody>
      </p:sp>
      <p:pic>
        <p:nvPicPr>
          <p:cNvPr id="5122" name="Picture 2" descr="https://lh5.googleusercontent.com/Bpp3hLcqTUDTA0KsemnaBbh7Cp9f9vdX2bJpvvzcWwicGShdY8E3ZtXqXbBJL6EhyBHsmLestEk5rElTtaykaGpiWUjWVZh8W1oyceL5aypqnYEj0yDTjq2N6nO4EzVesYh9euM8WSEnmQvuT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410" y="1150429"/>
            <a:ext cx="353493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umm.edu/graphics/images/en/193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269218"/>
            <a:ext cx="2610289"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nlm.nih.gov/medlineplus/images/li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941168"/>
            <a:ext cx="21907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veryicon.com/icon/png/Movie%20%26%20TV/Futurama%20Vol.%203%20-%20The%20Aliens/Brain%20Spa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4984" y="4817713"/>
            <a:ext cx="2118005" cy="211800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lh6.googleusercontent.com/vlZZsQSXr40RDiHqnegEF4zi08hDm_cnKoWpCwgEE_NOGXzF6fn8bCSJO5nDGehvQxlrCTvmPXv-KqOQtOIAnDJA10E8u7Gv19t6hQZRp3PVlX4euCgAFvR5xssUO46ciCwTvoyojp_nOd8pK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2211" y="3208193"/>
            <a:ext cx="3312368" cy="173258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daviddarling.info/images/right_kidney_rear_view.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1557" y="3789040"/>
            <a:ext cx="190691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40202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8229600" cy="1600200"/>
          </a:xfrm>
        </p:spPr>
        <p:txBody>
          <a:bodyPr/>
          <a:lstStyle/>
          <a:p>
            <a:r>
              <a:rPr lang="en-US" dirty="0">
                <a:solidFill>
                  <a:srgbClr val="FF0000"/>
                </a:solidFill>
                <a:effectLst/>
              </a:rPr>
              <a:t>Immediate Effects</a:t>
            </a:r>
            <a:endParaRPr lang="ru-RU" dirty="0">
              <a:solidFill>
                <a:srgbClr val="FF0000"/>
              </a:solidFill>
            </a:endParaRPr>
          </a:p>
        </p:txBody>
      </p:sp>
      <p:sp>
        <p:nvSpPr>
          <p:cNvPr id="3" name="TextBox 2"/>
          <p:cNvSpPr txBox="1"/>
          <p:nvPr/>
        </p:nvSpPr>
        <p:spPr>
          <a:xfrm>
            <a:off x="467544" y="1684590"/>
            <a:ext cx="3744416" cy="4678204"/>
          </a:xfrm>
          <a:prstGeom prst="rect">
            <a:avLst/>
          </a:prstGeom>
          <a:noFill/>
        </p:spPr>
        <p:txBody>
          <a:bodyPr wrap="square" rtlCol="0">
            <a:spAutoFit/>
          </a:bodyPr>
          <a:lstStyle/>
          <a:p>
            <a:pPr marL="571500" indent="-571500" fontAlgn="base">
              <a:buFont typeface="Wingdings" pitchFamily="2" charset="2"/>
              <a:buChar char="v"/>
            </a:pPr>
            <a:r>
              <a:rPr lang="en-US" sz="2800" dirty="0"/>
              <a:t>Blurred Vision</a:t>
            </a:r>
          </a:p>
          <a:p>
            <a:pPr marL="571500" indent="-571500" fontAlgn="base">
              <a:buFont typeface="Wingdings" pitchFamily="2" charset="2"/>
              <a:buChar char="v"/>
            </a:pPr>
            <a:r>
              <a:rPr lang="en-US" sz="2800" dirty="0"/>
              <a:t>Slurred speech</a:t>
            </a:r>
          </a:p>
          <a:p>
            <a:pPr marL="571500" indent="-571500" fontAlgn="base">
              <a:buFont typeface="Wingdings" pitchFamily="2" charset="2"/>
              <a:buChar char="v"/>
            </a:pPr>
            <a:r>
              <a:rPr lang="en-US" sz="2800" dirty="0"/>
              <a:t>Increased heart beat</a:t>
            </a:r>
          </a:p>
          <a:p>
            <a:pPr marL="571500" indent="-571500" fontAlgn="base">
              <a:buFont typeface="Wingdings" pitchFamily="2" charset="2"/>
              <a:buChar char="v"/>
            </a:pPr>
            <a:r>
              <a:rPr lang="en-US" sz="2800" dirty="0"/>
              <a:t>Lowers body temperature</a:t>
            </a:r>
          </a:p>
          <a:p>
            <a:pPr marL="571500" indent="-571500" fontAlgn="base">
              <a:buFont typeface="Wingdings" pitchFamily="2" charset="2"/>
              <a:buChar char="v"/>
            </a:pPr>
            <a:r>
              <a:rPr lang="en-US" sz="2800" dirty="0"/>
              <a:t>Vomiting</a:t>
            </a:r>
          </a:p>
          <a:p>
            <a:pPr marL="571500" indent="-571500" fontAlgn="base">
              <a:buFont typeface="Wingdings" pitchFamily="2" charset="2"/>
              <a:buChar char="v"/>
            </a:pPr>
            <a:r>
              <a:rPr lang="en-US" sz="2800" dirty="0"/>
              <a:t>Hangover</a:t>
            </a:r>
          </a:p>
          <a:p>
            <a:pPr marL="571500" indent="-571500" fontAlgn="base">
              <a:buFont typeface="Wingdings" pitchFamily="2" charset="2"/>
              <a:buChar char="v"/>
            </a:pPr>
            <a:r>
              <a:rPr lang="en-US" sz="2800" dirty="0"/>
              <a:t>Alcohol Poisoning (death)</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193" y="1463566"/>
            <a:ext cx="4566558" cy="230425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5193" y="4149080"/>
            <a:ext cx="4566558" cy="2329844"/>
          </a:xfrm>
          <a:prstGeom prst="rect">
            <a:avLst/>
          </a:prstGeom>
        </p:spPr>
      </p:pic>
    </p:spTree>
    <p:extLst>
      <p:ext uri="{BB962C8B-B14F-4D97-AF65-F5344CB8AC3E}">
        <p14:creationId xmlns:p14="http://schemas.microsoft.com/office/powerpoint/2010/main" val="19395471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034915"/>
          </a:xfrm>
        </p:spPr>
        <p:txBody>
          <a:bodyPr/>
          <a:lstStyle/>
          <a:p>
            <a:r>
              <a:rPr lang="en-US" dirty="0" smtClean="0">
                <a:solidFill>
                  <a:srgbClr val="FF0000"/>
                </a:solidFill>
                <a:effectLst/>
              </a:rPr>
              <a:t>Diseases </a:t>
            </a:r>
            <a:r>
              <a:rPr lang="en-US" dirty="0">
                <a:solidFill>
                  <a:srgbClr val="FF0000"/>
                </a:solidFill>
                <a:effectLst/>
              </a:rPr>
              <a:t>alcohol can cause</a:t>
            </a:r>
            <a:endParaRPr lang="ru-RU" dirty="0">
              <a:solidFill>
                <a:srgbClr val="FF0000"/>
              </a:solidFill>
            </a:endParaRPr>
          </a:p>
        </p:txBody>
      </p:sp>
      <p:sp>
        <p:nvSpPr>
          <p:cNvPr id="3" name="TextBox 2"/>
          <p:cNvSpPr txBox="1"/>
          <p:nvPr/>
        </p:nvSpPr>
        <p:spPr>
          <a:xfrm>
            <a:off x="635548" y="1484784"/>
            <a:ext cx="3312368" cy="4708981"/>
          </a:xfrm>
          <a:prstGeom prst="rect">
            <a:avLst/>
          </a:prstGeom>
          <a:noFill/>
        </p:spPr>
        <p:txBody>
          <a:bodyPr wrap="square" rtlCol="0">
            <a:spAutoFit/>
          </a:bodyPr>
          <a:lstStyle/>
          <a:p>
            <a:endParaRPr lang="en-US" b="0" dirty="0" smtClean="0">
              <a:effectLst/>
            </a:endParaRPr>
          </a:p>
          <a:p>
            <a:pPr marL="742950" lvl="1" indent="-285750" fontAlgn="base">
              <a:buFont typeface="Wingdings" pitchFamily="2" charset="2"/>
              <a:buChar char="v"/>
            </a:pPr>
            <a:r>
              <a:rPr lang="en-US" sz="2400" dirty="0"/>
              <a:t>Cancer</a:t>
            </a:r>
          </a:p>
          <a:p>
            <a:pPr marL="742950" lvl="1" indent="-285750" fontAlgn="base">
              <a:buFont typeface="Wingdings" pitchFamily="2" charset="2"/>
              <a:buChar char="v"/>
            </a:pPr>
            <a:r>
              <a:rPr lang="en-US" sz="2400" dirty="0"/>
              <a:t>Depression</a:t>
            </a:r>
          </a:p>
          <a:p>
            <a:pPr marL="742950" lvl="1" indent="-285750" fontAlgn="base">
              <a:buFont typeface="Wingdings" pitchFamily="2" charset="2"/>
              <a:buChar char="v"/>
            </a:pPr>
            <a:r>
              <a:rPr lang="en-US" sz="2400" dirty="0"/>
              <a:t>Heart and respiratory failure</a:t>
            </a:r>
          </a:p>
          <a:p>
            <a:pPr marL="742950" lvl="1" indent="-285750" fontAlgn="base">
              <a:buFont typeface="Wingdings" pitchFamily="2" charset="2"/>
              <a:buChar char="v"/>
            </a:pPr>
            <a:r>
              <a:rPr lang="en-US" sz="2400" dirty="0"/>
              <a:t>Cirrhosis </a:t>
            </a:r>
          </a:p>
          <a:p>
            <a:pPr marL="742950" lvl="1" indent="-285750" fontAlgn="base">
              <a:buFont typeface="Wingdings" pitchFamily="2" charset="2"/>
              <a:buChar char="v"/>
            </a:pPr>
            <a:r>
              <a:rPr lang="en-US" sz="2400" dirty="0"/>
              <a:t>Wernicke </a:t>
            </a:r>
            <a:r>
              <a:rPr lang="en-US" sz="2400" dirty="0" smtClean="0"/>
              <a:t>- </a:t>
            </a:r>
            <a:r>
              <a:rPr lang="en-US" sz="2400" dirty="0" err="1" smtClean="0"/>
              <a:t>Korsakoff</a:t>
            </a:r>
            <a:r>
              <a:rPr lang="en-US" sz="2400" dirty="0" smtClean="0"/>
              <a:t> </a:t>
            </a:r>
            <a:r>
              <a:rPr lang="en-US" sz="2400" dirty="0"/>
              <a:t>Syndrome</a:t>
            </a:r>
          </a:p>
          <a:p>
            <a:pPr marL="742950" lvl="1" indent="-285750" fontAlgn="base">
              <a:buFont typeface="Wingdings" pitchFamily="2" charset="2"/>
              <a:buChar char="v"/>
            </a:pPr>
            <a:r>
              <a:rPr lang="en-US" sz="2400" dirty="0"/>
              <a:t>And many more…</a:t>
            </a:r>
          </a:p>
          <a:p>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776" y="1196752"/>
            <a:ext cx="4361424" cy="2453301"/>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29776" y="3754960"/>
            <a:ext cx="4361424" cy="2681632"/>
          </a:xfrm>
          <a:prstGeom prst="rect">
            <a:avLst/>
          </a:prstGeom>
        </p:spPr>
      </p:pic>
    </p:spTree>
    <p:extLst>
      <p:ext uri="{BB962C8B-B14F-4D97-AF65-F5344CB8AC3E}">
        <p14:creationId xmlns:p14="http://schemas.microsoft.com/office/powerpoint/2010/main" val="7983870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692696"/>
            <a:ext cx="8229600" cy="1600200"/>
          </a:xfrm>
        </p:spPr>
        <p:txBody>
          <a:bodyPr/>
          <a:lstStyle/>
          <a:p>
            <a:r>
              <a:rPr lang="en-US" sz="3200" dirty="0" smtClean="0">
                <a:effectLst/>
              </a:rPr>
              <a:t>Picture of man that is affected </a:t>
            </a:r>
            <a:r>
              <a:rPr lang="en-US" sz="3200" dirty="0">
                <a:effectLst/>
              </a:rPr>
              <a:t>by alcohol</a:t>
            </a:r>
            <a:r>
              <a:rPr lang="en-US" dirty="0">
                <a:effectLst/>
              </a:rPr>
              <a:t/>
            </a:r>
            <a:br>
              <a:rPr lang="en-US" dirty="0">
                <a:effectLst/>
              </a:rPr>
            </a:br>
            <a:r>
              <a:rPr lang="en-US" dirty="0"/>
              <a:t/>
            </a:r>
            <a:br>
              <a:rPr lang="en-US" dirty="0"/>
            </a:b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764705"/>
            <a:ext cx="5040560" cy="2088232"/>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903" y="3645024"/>
            <a:ext cx="5074597" cy="2088232"/>
          </a:xfrm>
          <a:prstGeom prst="rect">
            <a:avLst/>
          </a:prstGeom>
        </p:spPr>
      </p:pic>
      <p:sp>
        <p:nvSpPr>
          <p:cNvPr id="6" name="Плюс 5"/>
          <p:cNvSpPr/>
          <p:nvPr/>
        </p:nvSpPr>
        <p:spPr>
          <a:xfrm>
            <a:off x="3809117" y="2852937"/>
            <a:ext cx="1512168" cy="79208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 6"/>
          <p:cNvSpPr/>
          <p:nvPr/>
        </p:nvSpPr>
        <p:spPr>
          <a:xfrm>
            <a:off x="3521085" y="5922669"/>
            <a:ext cx="2088232" cy="72008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45220863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47" y="663707"/>
            <a:ext cx="7695087" cy="5328592"/>
          </a:xfrm>
          <a:prstGeom prst="rect">
            <a:avLst/>
          </a:prstGeom>
        </p:spPr>
      </p:pic>
    </p:spTree>
    <p:extLst>
      <p:ext uri="{BB962C8B-B14F-4D97-AF65-F5344CB8AC3E}">
        <p14:creationId xmlns:p14="http://schemas.microsoft.com/office/powerpoint/2010/main" val="175224120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08920"/>
            <a:ext cx="8229600" cy="1600200"/>
          </a:xfrm>
        </p:spPr>
        <p:txBody>
          <a:bodyPr/>
          <a:lstStyle/>
          <a:p>
            <a:r>
              <a:rPr lang="en-US" sz="4400" dirty="0">
                <a:effectLst/>
              </a:rPr>
              <a:t>Being under the influence of alcohol makes you lose sight of what’s right or wrong.</a:t>
            </a:r>
            <a:br>
              <a:rPr lang="en-US" sz="4400" dirty="0">
                <a:effectLst/>
              </a:rPr>
            </a:br>
            <a:r>
              <a:rPr lang="en-US" dirty="0"/>
              <a:t/>
            </a:r>
            <a:br>
              <a:rPr lang="en-US" dirty="0"/>
            </a:br>
            <a:endParaRPr lang="ru-RU" dirty="0"/>
          </a:p>
        </p:txBody>
      </p:sp>
      <p:pic>
        <p:nvPicPr>
          <p:cNvPr id="6146" name="Picture 2" descr="https://lh6.googleusercontent.com/ELi0gBAhTenIVPGhLHpd9hzA1i40B51yXT4zj5jYHaIvyCqvpRviiimPfYuuYgH_7zaT7qGtzoLrMRgTKlgO-QLMisUEIbAWHiVwgKkshXZCMLxLnE-q7L8QqUQFggdi8Zjy0NSuYmns2kSeu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284984"/>
            <a:ext cx="400050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Documents and Settings\cvtecson\Local Settings\Temporary Internet Files\Content.IE5\CTYFSDQN\MM900041059[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026926"/>
            <a:ext cx="12287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Documents and Settings\cvtecson\Local Settings\Temporary Internet Files\Content.IE5\CTYFSDQN\MM900041060[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027934"/>
            <a:ext cx="122872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0807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9579" y="-315416"/>
            <a:ext cx="8229600" cy="1600200"/>
          </a:xfrm>
        </p:spPr>
        <p:txBody>
          <a:bodyPr/>
          <a:lstStyle/>
          <a:p>
            <a:r>
              <a:rPr lang="en-US" dirty="0" smtClean="0"/>
              <a:t>Make your choice!</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285" y="1412776"/>
            <a:ext cx="4736188" cy="5229200"/>
          </a:xfrm>
          <a:prstGeom prst="rect">
            <a:avLst/>
          </a:prstGeom>
        </p:spPr>
      </p:pic>
    </p:spTree>
    <p:extLst>
      <p:ext uri="{BB962C8B-B14F-4D97-AF65-F5344CB8AC3E}">
        <p14:creationId xmlns:p14="http://schemas.microsoft.com/office/powerpoint/2010/main" val="3050118303"/>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543800" cy="914400"/>
          </a:xfrm>
        </p:spPr>
        <p:txBody>
          <a:bodyPr/>
          <a:lstStyle/>
          <a:p>
            <a:pPr algn="ctr"/>
            <a:r>
              <a:rPr lang="en-US" sz="4400" dirty="0">
                <a:solidFill>
                  <a:srgbClr val="FF9933"/>
                </a:solidFill>
                <a:effectLst/>
              </a:rPr>
              <a:t>Why is this issue important?</a:t>
            </a:r>
            <a:endParaRPr lang="ru-RU" sz="4400" dirty="0">
              <a:solidFill>
                <a:srgbClr val="FF9933"/>
              </a:solidFill>
            </a:endParaRPr>
          </a:p>
        </p:txBody>
      </p:sp>
      <p:sp>
        <p:nvSpPr>
          <p:cNvPr id="4" name="Прямоугольник 3"/>
          <p:cNvSpPr/>
          <p:nvPr/>
        </p:nvSpPr>
        <p:spPr>
          <a:xfrm>
            <a:off x="1354511" y="1772816"/>
            <a:ext cx="6264696" cy="4585871"/>
          </a:xfrm>
          <a:prstGeom prst="rect">
            <a:avLst/>
          </a:prstGeom>
        </p:spPr>
        <p:txBody>
          <a:bodyPr wrap="square">
            <a:spAutoFit/>
          </a:bodyPr>
          <a:lstStyle/>
          <a:p>
            <a:pPr algn="ctr"/>
            <a:r>
              <a:rPr lang="en-US" sz="3200" dirty="0"/>
              <a:t>For years, alcohol has been a </a:t>
            </a:r>
            <a:r>
              <a:rPr lang="en-US" sz="3200" dirty="0" smtClean="0"/>
              <a:t>part</a:t>
            </a:r>
            <a:r>
              <a:rPr lang="ru-RU" sz="3200" dirty="0" smtClean="0"/>
              <a:t> </a:t>
            </a:r>
            <a:r>
              <a:rPr lang="en-US" sz="3200" dirty="0" smtClean="0"/>
              <a:t>of </a:t>
            </a:r>
            <a:r>
              <a:rPr lang="en-US" sz="3200" dirty="0"/>
              <a:t>social gatherings, celebrations, and rituals. Addiction to alcohol is more of a problem today than it has ever been in the past. Unlike a century ago, we are now more aware of the serious complications it can cause</a:t>
            </a:r>
            <a:r>
              <a:rPr lang="en-US" sz="2400" dirty="0"/>
              <a:t>. </a:t>
            </a:r>
            <a:endParaRPr lang="en-US" sz="2400" b="0" dirty="0" smtClean="0">
              <a:effectLst/>
            </a:endParaRPr>
          </a:p>
          <a:p>
            <a:r>
              <a:rPr lang="en-US" dirty="0" smtClean="0"/>
              <a:t/>
            </a:r>
            <a:br>
              <a:rPr lang="en-US" dirty="0" smtClean="0"/>
            </a:br>
            <a:endParaRPr lang="ru-RU" dirty="0"/>
          </a:p>
        </p:txBody>
      </p:sp>
    </p:spTree>
    <p:extLst>
      <p:ext uri="{BB962C8B-B14F-4D97-AF65-F5344CB8AC3E}">
        <p14:creationId xmlns:p14="http://schemas.microsoft.com/office/powerpoint/2010/main" val="97734812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75656" y="332656"/>
            <a:ext cx="5688632" cy="523220"/>
          </a:xfrm>
          <a:prstGeom prst="rect">
            <a:avLst/>
          </a:prstGeom>
        </p:spPr>
        <p:txBody>
          <a:bodyPr wrap="square">
            <a:spAutoFit/>
          </a:bodyPr>
          <a:lstStyle/>
          <a:p>
            <a:r>
              <a:rPr lang="en-US" sz="2800" dirty="0">
                <a:solidFill>
                  <a:srgbClr val="FF9933"/>
                </a:solidFill>
              </a:rPr>
              <a:t>People drink alcohol to…</a:t>
            </a:r>
            <a:endParaRPr lang="ru-RU" sz="2800" dirty="0">
              <a:solidFill>
                <a:srgbClr val="FF9933"/>
              </a:solidFill>
            </a:endParaRPr>
          </a:p>
        </p:txBody>
      </p:sp>
      <p:sp>
        <p:nvSpPr>
          <p:cNvPr id="9" name="TextBox 8"/>
          <p:cNvSpPr txBox="1"/>
          <p:nvPr/>
        </p:nvSpPr>
        <p:spPr>
          <a:xfrm>
            <a:off x="467544" y="1052736"/>
            <a:ext cx="6696744" cy="2954655"/>
          </a:xfrm>
          <a:prstGeom prst="rect">
            <a:avLst/>
          </a:prstGeom>
          <a:noFill/>
        </p:spPr>
        <p:txBody>
          <a:bodyPr wrap="square" rtlCol="0">
            <a:spAutoFit/>
          </a:bodyPr>
          <a:lstStyle/>
          <a:p>
            <a:pPr marL="285750" indent="-285750" fontAlgn="base">
              <a:buFont typeface="Wingdings" pitchFamily="2" charset="2"/>
              <a:buChar char="v"/>
            </a:pPr>
            <a:r>
              <a:rPr lang="en-US" sz="2400" dirty="0"/>
              <a:t>Feel more </a:t>
            </a:r>
            <a:r>
              <a:rPr lang="en-US" sz="2400" dirty="0" smtClean="0"/>
              <a:t>relaxed</a:t>
            </a:r>
            <a:endParaRPr lang="en-US" sz="2400" dirty="0"/>
          </a:p>
          <a:p>
            <a:pPr marL="285750" indent="-285750" fontAlgn="base">
              <a:buFont typeface="Wingdings" pitchFamily="2" charset="2"/>
              <a:buChar char="v"/>
            </a:pPr>
            <a:r>
              <a:rPr lang="en-US" sz="2400" dirty="0"/>
              <a:t>Look </a:t>
            </a:r>
            <a:r>
              <a:rPr lang="en-US" sz="2400" dirty="0" smtClean="0"/>
              <a:t>cool</a:t>
            </a:r>
            <a:endParaRPr lang="en-US" sz="2400" dirty="0"/>
          </a:p>
          <a:p>
            <a:pPr marL="285750" indent="-285750" fontAlgn="base">
              <a:buFont typeface="Wingdings" pitchFamily="2" charset="2"/>
              <a:buChar char="v"/>
            </a:pPr>
            <a:r>
              <a:rPr lang="en-US" sz="2400" dirty="0"/>
              <a:t>Forget </a:t>
            </a:r>
            <a:r>
              <a:rPr lang="en-US" sz="2400" dirty="0" smtClean="0"/>
              <a:t>problems</a:t>
            </a:r>
            <a:endParaRPr lang="en-US" sz="2400" dirty="0"/>
          </a:p>
          <a:p>
            <a:pPr marL="285750" indent="-285750" fontAlgn="base">
              <a:buFont typeface="Wingdings" pitchFamily="2" charset="2"/>
              <a:buChar char="v"/>
            </a:pPr>
            <a:r>
              <a:rPr lang="en-US" sz="2400" dirty="0"/>
              <a:t>Join the </a:t>
            </a:r>
            <a:r>
              <a:rPr lang="en-US" sz="2400" dirty="0" smtClean="0"/>
              <a:t>party</a:t>
            </a:r>
            <a:endParaRPr lang="en-US" sz="2400" dirty="0"/>
          </a:p>
          <a:p>
            <a:pPr marL="285750" indent="-285750" fontAlgn="base">
              <a:buFont typeface="Wingdings" pitchFamily="2" charset="2"/>
              <a:buChar char="v"/>
            </a:pPr>
            <a:r>
              <a:rPr lang="en-US" sz="2400" dirty="0"/>
              <a:t>Have fun during the holidays</a:t>
            </a:r>
          </a:p>
          <a:p>
            <a:pPr marL="285750" indent="-285750" fontAlgn="base">
              <a:buFont typeface="Wingdings" pitchFamily="2" charset="2"/>
              <a:buChar char="v"/>
            </a:pPr>
            <a:r>
              <a:rPr lang="en-US" sz="2400" dirty="0"/>
              <a:t>Enjoy sporting events</a:t>
            </a:r>
          </a:p>
          <a:p>
            <a:pPr marL="285750" indent="-285750" fontAlgn="base">
              <a:buFont typeface="Wingdings" pitchFamily="2" charset="2"/>
              <a:buChar char="v"/>
            </a:pPr>
            <a:r>
              <a:rPr lang="en-US" sz="2400" dirty="0"/>
              <a:t>Become </a:t>
            </a:r>
            <a:r>
              <a:rPr lang="en-US" sz="2400" dirty="0" smtClean="0"/>
              <a:t>intoxicated</a:t>
            </a:r>
            <a:endParaRPr lang="ru-RU" sz="2400" dirty="0" smtClean="0"/>
          </a:p>
          <a:p>
            <a:endParaRPr lang="ru-RU"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7659" y="3717032"/>
            <a:ext cx="3879972" cy="2589658"/>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717030"/>
            <a:ext cx="4248471" cy="2589659"/>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7659" y="1052736"/>
            <a:ext cx="3879972" cy="2469996"/>
          </a:xfrm>
          <a:prstGeom prst="rect">
            <a:avLst/>
          </a:prstGeom>
        </p:spPr>
      </p:pic>
    </p:spTree>
    <p:extLst>
      <p:ext uri="{BB962C8B-B14F-4D97-AF65-F5344CB8AC3E}">
        <p14:creationId xmlns:p14="http://schemas.microsoft.com/office/powerpoint/2010/main" val="419471772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543800" cy="914400"/>
          </a:xfrm>
        </p:spPr>
        <p:txBody>
          <a:bodyPr/>
          <a:lstStyle/>
          <a:p>
            <a:pPr algn="ctr"/>
            <a:r>
              <a:rPr lang="en-US" sz="4400" dirty="0">
                <a:solidFill>
                  <a:srgbClr val="FF9933"/>
                </a:solidFill>
                <a:effectLst/>
              </a:rPr>
              <a:t>How many people do you think that drinks alcohol?</a:t>
            </a:r>
            <a:endParaRPr lang="ru-RU" sz="4400" dirty="0">
              <a:solidFill>
                <a:srgbClr val="FF9933"/>
              </a:solidFill>
            </a:endParaRPr>
          </a:p>
        </p:txBody>
      </p:sp>
      <p:pic>
        <p:nvPicPr>
          <p:cNvPr id="2050" name="Picture 2" descr="https://lh5.googleusercontent.com/glCdicQPCzp1vvAkLMCXqfrvIVBd_3Fist9S4G5fWhNuxzJf40BFmg5ob85MItcXElz08ahDEQstrFpwalAaeWbbQ4Auoy4N8yd5XWL7KDSQ9B3z7n2aois_u0TpqOA-ZGs8ROtHv-cohlO-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3" y="2005543"/>
            <a:ext cx="8750893" cy="303464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50813" y="3244334"/>
            <a:ext cx="242374" cy="369332"/>
          </a:xfrm>
          <a:prstGeom prst="rect">
            <a:avLst/>
          </a:prstGeom>
        </p:spPr>
        <p:txBody>
          <a:bodyPr wrap="none">
            <a:spAutoFit/>
          </a:bodyPr>
          <a:lstStyle/>
          <a:p>
            <a:r>
              <a:rPr lang="ru-RU" b="0" dirty="0" smtClean="0">
                <a:effectLst/>
              </a:rPr>
              <a:t> </a:t>
            </a:r>
            <a:endParaRPr lang="ru-RU" dirty="0"/>
          </a:p>
        </p:txBody>
      </p:sp>
      <p:sp>
        <p:nvSpPr>
          <p:cNvPr id="7" name="Прямоугольник 6"/>
          <p:cNvSpPr/>
          <p:nvPr/>
        </p:nvSpPr>
        <p:spPr>
          <a:xfrm>
            <a:off x="4450813" y="3244334"/>
            <a:ext cx="242374" cy="369332"/>
          </a:xfrm>
          <a:prstGeom prst="rect">
            <a:avLst/>
          </a:prstGeom>
        </p:spPr>
        <p:txBody>
          <a:bodyPr wrap="none">
            <a:spAutoFit/>
          </a:bodyPr>
          <a:lstStyle/>
          <a:p>
            <a:r>
              <a:rPr lang="ru-RU" b="0" dirty="0" smtClean="0">
                <a:effectLst/>
              </a:rPr>
              <a:t> </a:t>
            </a:r>
            <a:endParaRPr lang="ru-RU" dirty="0"/>
          </a:p>
        </p:txBody>
      </p:sp>
    </p:spTree>
    <p:extLst>
      <p:ext uri="{BB962C8B-B14F-4D97-AF65-F5344CB8AC3E}">
        <p14:creationId xmlns:p14="http://schemas.microsoft.com/office/powerpoint/2010/main" val="3899443006"/>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s://lh6.googleusercontent.com/6z3oVLa1oLi-H-2FILW2b6VSV5XufVjdafzF44W0IGutQ5vJuote1blOO2Fj-0vWbjvnNBBfRcoROtmFQTn_KR2ysoBpQwQDKXuhXZOaujI4QRKKX0CMuk5Iosp0A4Wr0YlQazQYvdf5nhV3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9651"/>
            <a:ext cx="4572000" cy="3933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https://lh4.googleusercontent.com/6e2stAvq5-4EizeFKdMcYlduDSsZd7m66KwsP-HVTfN6cuofxUuoxjIvx_vIJkI4d1HZJUuyKHJcDlfF0EAjaEGNv5kbYyHL_y36zrUpBmgNQJIARjG7ReBfh15TXRl8dvtLB9DGts8-UJyN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496" y="2919651"/>
            <a:ext cx="4679504" cy="3938349"/>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4"/>
          <p:cNvSpPr>
            <a:spLocks noGrp="1"/>
          </p:cNvSpPr>
          <p:nvPr>
            <p:ph type="title"/>
          </p:nvPr>
        </p:nvSpPr>
        <p:spPr>
          <a:xfrm>
            <a:off x="755576" y="404664"/>
            <a:ext cx="7885113" cy="1362075"/>
          </a:xfrm>
        </p:spPr>
        <p:txBody>
          <a:bodyPr/>
          <a:lstStyle/>
          <a:p>
            <a:pPr algn="ctr"/>
            <a:r>
              <a:rPr lang="en-US" sz="4800" dirty="0" smtClean="0">
                <a:solidFill>
                  <a:srgbClr val="FF9933"/>
                </a:solidFill>
              </a:rPr>
              <a:t>What about Kids and students</a:t>
            </a:r>
            <a:r>
              <a:rPr lang="ru-RU" sz="4800" dirty="0" smtClean="0">
                <a:solidFill>
                  <a:srgbClr val="FF9933"/>
                </a:solidFill>
              </a:rPr>
              <a:t>?</a:t>
            </a:r>
            <a:endParaRPr lang="ru-RU" sz="4800" dirty="0">
              <a:solidFill>
                <a:srgbClr val="FF9933"/>
              </a:solidFill>
            </a:endParaRPr>
          </a:p>
        </p:txBody>
      </p:sp>
    </p:spTree>
    <p:extLst>
      <p:ext uri="{BB962C8B-B14F-4D97-AF65-F5344CB8AC3E}">
        <p14:creationId xmlns:p14="http://schemas.microsoft.com/office/powerpoint/2010/main" val="3288568371"/>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885113" cy="1362075"/>
          </a:xfrm>
        </p:spPr>
        <p:txBody>
          <a:bodyPr/>
          <a:lstStyle/>
          <a:p>
            <a:r>
              <a:rPr lang="en-US" sz="3600" dirty="0">
                <a:solidFill>
                  <a:srgbClr val="FF9933"/>
                </a:solidFill>
              </a:rPr>
              <a:t>How does alcohol impact others?</a:t>
            </a:r>
            <a:endParaRPr lang="ru-RU" sz="3600" dirty="0">
              <a:solidFill>
                <a:srgbClr val="FF9933"/>
              </a:solidFill>
            </a:endParaRPr>
          </a:p>
        </p:txBody>
      </p:sp>
      <p:sp>
        <p:nvSpPr>
          <p:cNvPr id="3" name="Текст 2"/>
          <p:cNvSpPr>
            <a:spLocks noGrp="1"/>
          </p:cNvSpPr>
          <p:nvPr>
            <p:ph type="body" idx="1"/>
          </p:nvPr>
        </p:nvSpPr>
        <p:spPr>
          <a:xfrm>
            <a:off x="1115616" y="1340768"/>
            <a:ext cx="6696744" cy="2592288"/>
          </a:xfrm>
        </p:spPr>
        <p:txBody>
          <a:bodyPr>
            <a:normAutofit fontScale="47500" lnSpcReduction="20000"/>
          </a:bodyPr>
          <a:lstStyle/>
          <a:p>
            <a:pPr algn="ctr"/>
            <a:r>
              <a:rPr lang="en-US" sz="7000" dirty="0">
                <a:solidFill>
                  <a:schemeClr val="tx1">
                    <a:lumMod val="95000"/>
                  </a:schemeClr>
                </a:solidFill>
              </a:rPr>
              <a:t>Kids look up to their parents </a:t>
            </a:r>
            <a:r>
              <a:rPr lang="en-US" sz="7000" dirty="0" smtClean="0">
                <a:solidFill>
                  <a:schemeClr val="tx1">
                    <a:lumMod val="95000"/>
                  </a:schemeClr>
                </a:solidFill>
              </a:rPr>
              <a:t>or</a:t>
            </a:r>
            <a:r>
              <a:rPr lang="ru-RU" sz="7000" dirty="0" smtClean="0">
                <a:solidFill>
                  <a:schemeClr val="tx1">
                    <a:lumMod val="95000"/>
                  </a:schemeClr>
                </a:solidFill>
              </a:rPr>
              <a:t> </a:t>
            </a:r>
            <a:r>
              <a:rPr lang="en-US" sz="7000" dirty="0" smtClean="0">
                <a:solidFill>
                  <a:schemeClr val="tx1">
                    <a:lumMod val="95000"/>
                  </a:schemeClr>
                </a:solidFill>
              </a:rPr>
              <a:t>to </a:t>
            </a:r>
            <a:r>
              <a:rPr lang="en-US" sz="7000" dirty="0">
                <a:solidFill>
                  <a:schemeClr val="tx1">
                    <a:lumMod val="95000"/>
                  </a:schemeClr>
                </a:solidFill>
              </a:rPr>
              <a:t>their siblings. When they see they are having fun drinking with their buddies or when they see an advertisement of alcohol, they’ll misunderstand the message of alcohol and think it’s good for them.</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827199"/>
            <a:ext cx="5388091" cy="3030801"/>
          </a:xfrm>
          <a:prstGeom prst="rect">
            <a:avLst/>
          </a:prstGeom>
        </p:spPr>
      </p:pic>
    </p:spTree>
    <p:extLst>
      <p:ext uri="{BB962C8B-B14F-4D97-AF65-F5344CB8AC3E}">
        <p14:creationId xmlns:p14="http://schemas.microsoft.com/office/powerpoint/2010/main" val="2682341017"/>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332656"/>
            <a:ext cx="6907527" cy="1362075"/>
          </a:xfrm>
        </p:spPr>
        <p:txBody>
          <a:bodyPr/>
          <a:lstStyle/>
          <a:p>
            <a:r>
              <a:rPr lang="en-US" sz="2400" dirty="0">
                <a:solidFill>
                  <a:srgbClr val="FF9933"/>
                </a:solidFill>
              </a:rPr>
              <a:t>Children whose parents abuse alcohol and other drugs are </a:t>
            </a:r>
            <a:r>
              <a:rPr lang="en-US" sz="2400" b="1" dirty="0">
                <a:solidFill>
                  <a:srgbClr val="FF9933"/>
                </a:solidFill>
              </a:rPr>
              <a:t>three times more likely to be abused</a:t>
            </a:r>
            <a:r>
              <a:rPr lang="en-US" sz="2400" dirty="0">
                <a:solidFill>
                  <a:srgbClr val="FF9933"/>
                </a:solidFill>
              </a:rPr>
              <a:t> and more than four times more likely to be neglected than children from non-abusing families</a:t>
            </a:r>
            <a:r>
              <a:rPr lang="en-US" dirty="0">
                <a:solidFill>
                  <a:srgbClr val="FF9933"/>
                </a:solidFill>
              </a:rPr>
              <a:t>.</a:t>
            </a:r>
            <a:br>
              <a:rPr lang="en-US" dirty="0">
                <a:solidFill>
                  <a:srgbClr val="FF9933"/>
                </a:solidFill>
              </a:rPr>
            </a:br>
            <a:r>
              <a:rPr lang="en-US" dirty="0"/>
              <a:t/>
            </a:r>
            <a:br>
              <a:rPr lang="en-US" dirty="0"/>
            </a:br>
            <a:endParaRPr lang="ru-RU" dirty="0"/>
          </a:p>
        </p:txBody>
      </p:sp>
      <p:pic>
        <p:nvPicPr>
          <p:cNvPr id="3074" name="Picture 2" descr="https://lh5.googleusercontent.com/AIivPxMb32iiPkrf3flZJllV-MZH6LOKk0oxY3iIP3Aj9WBKORQUFikAuAUmQtApWKlNkairZjbga52vAoJ5cBPK4gB-ZbHxGlCBie17H5moAxDfW2Dnrj7M180xt1dPT7iaFopsGMgw1ssGo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17716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4.googleusercontent.com/nhPBOxx-CL_HTTlH9u8hrdtFuMYQMF_B06Nuw5WGlhwmy7TcSz4iit1D55gSlNX4Mp_BdzhWJmHFXHKEAEOEa1fLrorNiAlUtSFIkY6Wy45ZuuZPZViOciufeAF7D2lkkBDr8U7BwvxSj_ix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99" y="2636912"/>
            <a:ext cx="4426525" cy="31337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4.googleusercontent.com/UsoNV33tsFmJJVrv2NJKA_w_natXJAlv7KopcuLbWNI03v_g-fazaEXN_ACfkwMqlvu5CoOz1PDd1FsKC15IrVm4LEVLYIlrIsyFf9stKEn2IwzOOzI9BMtW5mR40mEm170iiM9UPB4BLYxmw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2636913"/>
            <a:ext cx="2667769" cy="313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890870"/>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220072" y="3789040"/>
            <a:ext cx="3764834" cy="1644203"/>
          </a:xfrm>
        </p:spPr>
        <p:txBody>
          <a:bodyPr>
            <a:normAutofit/>
          </a:bodyPr>
          <a:lstStyle/>
          <a:p>
            <a:pPr fontAlgn="base"/>
            <a:r>
              <a:rPr lang="en-US" sz="2000" dirty="0">
                <a:solidFill>
                  <a:srgbClr val="FF9933"/>
                </a:solidFill>
              </a:rPr>
              <a:t>Fetal alcohol syndrome – a serious problem that can develop in the fetus of women who drink during </a:t>
            </a:r>
            <a:r>
              <a:rPr lang="en-US" sz="2000" dirty="0" smtClean="0">
                <a:solidFill>
                  <a:srgbClr val="FF9933"/>
                </a:solidFill>
              </a:rPr>
              <a:t>pregnancy</a:t>
            </a:r>
            <a:endParaRPr lang="en-US" sz="2000" dirty="0">
              <a:solidFill>
                <a:srgbClr val="FF9933"/>
              </a:solidFill>
            </a:endParaRPr>
          </a:p>
          <a:p>
            <a:pPr marL="285750" indent="-285750" fontAlgn="base">
              <a:buFont typeface="Wingdings" pitchFamily="2" charset="2"/>
              <a:buChar char="v"/>
            </a:pPr>
            <a:endParaRPr lang="en-US"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24944"/>
            <a:ext cx="4283967" cy="286206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735" y="722243"/>
            <a:ext cx="4072265" cy="2520280"/>
          </a:xfrm>
          <a:prstGeom prst="rect">
            <a:avLst/>
          </a:prstGeom>
        </p:spPr>
      </p:pic>
      <p:sp>
        <p:nvSpPr>
          <p:cNvPr id="2" name="TextBox 1"/>
          <p:cNvSpPr txBox="1"/>
          <p:nvPr/>
        </p:nvSpPr>
        <p:spPr>
          <a:xfrm>
            <a:off x="333893" y="1196752"/>
            <a:ext cx="3806059" cy="1015663"/>
          </a:xfrm>
          <a:prstGeom prst="rect">
            <a:avLst/>
          </a:prstGeom>
          <a:noFill/>
        </p:spPr>
        <p:txBody>
          <a:bodyPr wrap="square" rtlCol="0">
            <a:spAutoFit/>
          </a:bodyPr>
          <a:lstStyle/>
          <a:p>
            <a:r>
              <a:rPr lang="en-US" sz="2000" dirty="0">
                <a:solidFill>
                  <a:srgbClr val="FF9933"/>
                </a:solidFill>
              </a:rPr>
              <a:t>Outbursts of emotions can cause the alcoholic person to be violent and harms other people around him/her</a:t>
            </a:r>
            <a:endParaRPr lang="ru-RU" sz="2000" dirty="0"/>
          </a:p>
        </p:txBody>
      </p:sp>
    </p:spTree>
    <p:extLst>
      <p:ext uri="{BB962C8B-B14F-4D97-AF65-F5344CB8AC3E}">
        <p14:creationId xmlns:p14="http://schemas.microsoft.com/office/powerpoint/2010/main" val="3170531489"/>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885113" cy="1362075"/>
          </a:xfrm>
        </p:spPr>
        <p:txBody>
          <a:bodyPr/>
          <a:lstStyle/>
          <a:p>
            <a:pPr algn="ctr"/>
            <a:r>
              <a:rPr lang="en-US" sz="2400" dirty="0">
                <a:solidFill>
                  <a:srgbClr val="FF9933"/>
                </a:solidFill>
              </a:rPr>
              <a:t>Driving while intoxicated can cause serious problems on the road. The intoxicated driver can crash on to someone else and chances are they both will die, just one of them, or by miracle… they just survive with just bruises.</a:t>
            </a:r>
            <a:endParaRPr lang="ru-RU" sz="2400" dirty="0">
              <a:solidFill>
                <a:srgbClr val="FF9933"/>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8880"/>
            <a:ext cx="9144000" cy="4389120"/>
          </a:xfrm>
          <a:prstGeom prst="rect">
            <a:avLst/>
          </a:prstGeom>
        </p:spPr>
      </p:pic>
    </p:spTree>
    <p:extLst>
      <p:ext uri="{BB962C8B-B14F-4D97-AF65-F5344CB8AC3E}">
        <p14:creationId xmlns:p14="http://schemas.microsoft.com/office/powerpoint/2010/main" val="618861024"/>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Alcohol addiction"/>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TotalTime>
  <Words>361</Words>
  <Application>Microsoft Office PowerPoint</Application>
  <PresentationFormat>Экран (4:3)</PresentationFormat>
  <Paragraphs>67</Paragraphs>
  <Slides>16</Slides>
  <Notes>16</Notes>
  <HiddenSlides>0</HiddenSlides>
  <MMClips>0</MMClips>
  <ScaleCrop>false</ScaleCrop>
  <HeadingPairs>
    <vt:vector size="4" baseType="variant">
      <vt:variant>
        <vt:lpstr>Тема</vt:lpstr>
      </vt:variant>
      <vt:variant>
        <vt:i4>3</vt:i4>
      </vt:variant>
      <vt:variant>
        <vt:lpstr>Заголовки слайдов</vt:lpstr>
      </vt:variant>
      <vt:variant>
        <vt:i4>16</vt:i4>
      </vt:variant>
    </vt:vector>
  </HeadingPairs>
  <TitlesOfParts>
    <vt:vector size="19" baseType="lpstr">
      <vt:lpstr>Горизонт</vt:lpstr>
      <vt:lpstr>Базовая</vt:lpstr>
      <vt:lpstr>Исполнительная</vt:lpstr>
      <vt:lpstr>Презентация PowerPoint</vt:lpstr>
      <vt:lpstr>Why is this issue important?</vt:lpstr>
      <vt:lpstr>Презентация PowerPoint</vt:lpstr>
      <vt:lpstr>How many people do you think that drinks alcohol?</vt:lpstr>
      <vt:lpstr>What about Kids and students?</vt:lpstr>
      <vt:lpstr>How does alcohol impact others?</vt:lpstr>
      <vt:lpstr>Children whose parents abuse alcohol and other drugs are three times more likely to be abused and more than four times more likely to be neglected than children from non-abusing families.  </vt:lpstr>
      <vt:lpstr>Презентация PowerPoint</vt:lpstr>
      <vt:lpstr>Driving while intoxicated can cause serious problems on the road. The intoxicated driver can crash on to someone else and chances are they both will die, just one of them, or by miracle… they just survive with just bruises.</vt:lpstr>
      <vt:lpstr>What can alcohol damage?</vt:lpstr>
      <vt:lpstr>Immediate Effects</vt:lpstr>
      <vt:lpstr>Diseases alcohol can cause</vt:lpstr>
      <vt:lpstr>Picture of man that is affected by alcohol  </vt:lpstr>
      <vt:lpstr>Презентация PowerPoint</vt:lpstr>
      <vt:lpstr>Being under the influence of alcohol makes you lose sight of what’s right or wrong.  </vt:lpstr>
      <vt:lpstr>Make your choice!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addiction</dc:title>
  <dc:creator>Hunter</dc:creator>
  <cp:lastModifiedBy>Asus</cp:lastModifiedBy>
  <cp:revision>21</cp:revision>
  <dcterms:created xsi:type="dcterms:W3CDTF">2016-12-01T12:14:06Z</dcterms:created>
  <dcterms:modified xsi:type="dcterms:W3CDTF">2017-01-13T09:01:26Z</dcterms:modified>
</cp:coreProperties>
</file>