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57" r:id="rId3"/>
    <p:sldId id="268" r:id="rId4"/>
    <p:sldId id="258" r:id="rId5"/>
    <p:sldId id="269" r:id="rId6"/>
    <p:sldId id="259" r:id="rId7"/>
    <p:sldId id="270" r:id="rId8"/>
    <p:sldId id="260" r:id="rId9"/>
    <p:sldId id="271" r:id="rId10"/>
    <p:sldId id="261" r:id="rId11"/>
    <p:sldId id="272" r:id="rId12"/>
    <p:sldId id="262" r:id="rId13"/>
    <p:sldId id="273" r:id="rId14"/>
    <p:sldId id="263" r:id="rId15"/>
    <p:sldId id="264" r:id="rId16"/>
    <p:sldId id="274" r:id="rId17"/>
    <p:sldId id="265" r:id="rId18"/>
    <p:sldId id="275" r:id="rId19"/>
    <p:sldId id="266" r:id="rId20"/>
    <p:sldId id="276" r:id="rId21"/>
    <p:sldId id="267"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6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98045-93AA-48CF-A3F8-4A645DB0F716}" type="datetimeFigureOut">
              <a:rPr lang="ru-RU" smtClean="0"/>
              <a:t>23.11.2016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09E46-FA26-45BC-A210-3863BD7A8491}" type="slidenum">
              <a:rPr lang="ru-RU" smtClean="0"/>
              <a:t>‹#›</a:t>
            </a:fld>
            <a:endParaRPr lang="ru-RU"/>
          </a:p>
        </p:txBody>
      </p:sp>
    </p:spTree>
    <p:extLst>
      <p:ext uri="{BB962C8B-B14F-4D97-AF65-F5344CB8AC3E}">
        <p14:creationId xmlns:p14="http://schemas.microsoft.com/office/powerpoint/2010/main" val="45440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D09E46-FA26-45BC-A210-3863BD7A8491}" type="slidenum">
              <a:rPr lang="ru-RU" smtClean="0"/>
              <a:t>18</a:t>
            </a:fld>
            <a:endParaRPr lang="ru-RU"/>
          </a:p>
        </p:txBody>
      </p:sp>
    </p:spTree>
    <p:extLst>
      <p:ext uri="{BB962C8B-B14F-4D97-AF65-F5344CB8AC3E}">
        <p14:creationId xmlns:p14="http://schemas.microsoft.com/office/powerpoint/2010/main" val="359436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B2FB3DB-CB0C-4EAD-B49F-3A69A156F442}" type="datetimeFigureOut">
              <a:rPr lang="ru-RU" smtClean="0"/>
              <a:t>23.11.2016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18820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FB3DB-CB0C-4EAD-B49F-3A69A156F442}" type="datetimeFigureOut">
              <a:rPr lang="ru-RU" smtClean="0"/>
              <a:t>23.11.2016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212015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FB3DB-CB0C-4EAD-B49F-3A69A156F442}" type="datetimeFigureOut">
              <a:rPr lang="ru-RU" smtClean="0"/>
              <a:t>23.11.2016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477B75-60C9-4031-B448-A845FCB70DB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71385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FB3DB-CB0C-4EAD-B49F-3A69A156F442}" type="datetimeFigureOut">
              <a:rPr lang="ru-RU" smtClean="0"/>
              <a:t>23.11.2016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1776384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FB3DB-CB0C-4EAD-B49F-3A69A156F442}" type="datetimeFigureOut">
              <a:rPr lang="ru-RU" smtClean="0"/>
              <a:t>23.11.2016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477B75-60C9-4031-B448-A845FCB70DB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5796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FB3DB-CB0C-4EAD-B49F-3A69A156F442}" type="datetimeFigureOut">
              <a:rPr lang="ru-RU" smtClean="0"/>
              <a:t>23.11.2016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172982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2FB3DB-CB0C-4EAD-B49F-3A69A156F442}" type="datetimeFigureOut">
              <a:rPr lang="ru-RU" smtClean="0"/>
              <a:t>23.11.2016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250536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2FB3DB-CB0C-4EAD-B49F-3A69A156F442}" type="datetimeFigureOut">
              <a:rPr lang="ru-RU" smtClean="0"/>
              <a:t>23.11.2016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56729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2FB3DB-CB0C-4EAD-B49F-3A69A156F442}" type="datetimeFigureOut">
              <a:rPr lang="ru-RU" smtClean="0"/>
              <a:t>23.11.2016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347548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2FB3DB-CB0C-4EAD-B49F-3A69A156F442}" type="datetimeFigureOut">
              <a:rPr lang="ru-RU" smtClean="0"/>
              <a:t>23.11.2016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239058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B2FB3DB-CB0C-4EAD-B49F-3A69A156F442}" type="datetimeFigureOut">
              <a:rPr lang="ru-RU" smtClean="0"/>
              <a:t>23.11.2016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203595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B2FB3DB-CB0C-4EAD-B49F-3A69A156F442}" type="datetimeFigureOut">
              <a:rPr lang="ru-RU" smtClean="0"/>
              <a:t>23.11.2016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29250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2FB3DB-CB0C-4EAD-B49F-3A69A156F442}" type="datetimeFigureOut">
              <a:rPr lang="ru-RU" smtClean="0"/>
              <a:t>23.11.2016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8806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B3DB-CB0C-4EAD-B49F-3A69A156F442}" type="datetimeFigureOut">
              <a:rPr lang="ru-RU" smtClean="0"/>
              <a:t>23.11.2016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234476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2FB3DB-CB0C-4EAD-B49F-3A69A156F442}" type="datetimeFigureOut">
              <a:rPr lang="ru-RU" smtClean="0"/>
              <a:t>23.11.2016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260519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2FB3DB-CB0C-4EAD-B49F-3A69A156F442}" type="datetimeFigureOut">
              <a:rPr lang="ru-RU" smtClean="0"/>
              <a:t>23.11.2016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477B75-60C9-4031-B448-A845FCB70DBE}" type="slidenum">
              <a:rPr lang="ru-RU" smtClean="0"/>
              <a:t>‹#›</a:t>
            </a:fld>
            <a:endParaRPr lang="ru-RU"/>
          </a:p>
        </p:txBody>
      </p:sp>
    </p:spTree>
    <p:extLst>
      <p:ext uri="{BB962C8B-B14F-4D97-AF65-F5344CB8AC3E}">
        <p14:creationId xmlns:p14="http://schemas.microsoft.com/office/powerpoint/2010/main" val="319063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2FB3DB-CB0C-4EAD-B49F-3A69A156F442}" type="datetimeFigureOut">
              <a:rPr lang="ru-RU" smtClean="0"/>
              <a:t>23.11.2016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477B75-60C9-4031-B448-A845FCB70DBE}" type="slidenum">
              <a:rPr lang="ru-RU" smtClean="0"/>
              <a:t>‹#›</a:t>
            </a:fld>
            <a:endParaRPr lang="ru-RU"/>
          </a:p>
        </p:txBody>
      </p:sp>
    </p:spTree>
    <p:extLst>
      <p:ext uri="{BB962C8B-B14F-4D97-AF65-F5344CB8AC3E}">
        <p14:creationId xmlns:p14="http://schemas.microsoft.com/office/powerpoint/2010/main" val="20660498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2836" y="1263273"/>
            <a:ext cx="11014363" cy="3477875"/>
          </a:xfrm>
          <a:prstGeom prst="rect">
            <a:avLst/>
          </a:prstGeom>
        </p:spPr>
        <p:txBody>
          <a:bodyPr wrap="square">
            <a:spAutoFit/>
          </a:bodyPr>
          <a:lstStyle/>
          <a:p>
            <a:r>
              <a:rPr lang="ru-RU" sz="4400" b="1" i="0" dirty="0" smtClean="0">
                <a:solidFill>
                  <a:schemeClr val="accent3">
                    <a:lumMod val="50000"/>
                  </a:schemeClr>
                </a:solidFill>
                <a:effectLst/>
                <a:latin typeface="arial" panose="020B0604020202020204" pitchFamily="34" charset="0"/>
              </a:rPr>
              <a:t>Знаете ли вы, что...</a:t>
            </a:r>
          </a:p>
          <a:p>
            <a:r>
              <a:rPr lang="ru-RU" sz="4400" b="1" i="0" dirty="0" smtClean="0">
                <a:solidFill>
                  <a:schemeClr val="accent3">
                    <a:lumMod val="50000"/>
                  </a:schemeClr>
                </a:solidFill>
                <a:effectLst/>
                <a:latin typeface="arial" panose="020B0604020202020204" pitchFamily="34" charset="0"/>
              </a:rPr>
              <a:t>Самые яркие страницы белорусской истории, уникальная природа, самобытная культура и личности, изменившие мир…</a:t>
            </a:r>
            <a:endParaRPr lang="ru-RU" sz="4400" b="0" i="0" dirty="0">
              <a:solidFill>
                <a:schemeClr val="accent3">
                  <a:lumMod val="50000"/>
                </a:schemeClr>
              </a:solidFill>
              <a:effectLst/>
              <a:latin typeface="arial" panose="020B0604020202020204" pitchFamily="34" charset="0"/>
            </a:endParaRPr>
          </a:p>
        </p:txBody>
      </p:sp>
    </p:spTree>
    <p:extLst>
      <p:ext uri="{BB962C8B-B14F-4D97-AF65-F5344CB8AC3E}">
        <p14:creationId xmlns:p14="http://schemas.microsoft.com/office/powerpoint/2010/main" val="57686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385" y="1278770"/>
            <a:ext cx="11139054" cy="4031873"/>
          </a:xfrm>
          <a:prstGeom prst="rect">
            <a:avLst/>
          </a:prstGeom>
        </p:spPr>
        <p:txBody>
          <a:bodyPr wrap="square">
            <a:spAutoFit/>
          </a:bodyPr>
          <a:lstStyle/>
          <a:p>
            <a:pPr algn="ctr"/>
            <a:r>
              <a:rPr lang="ru-RU" sz="3200" b="1" i="0" dirty="0" smtClean="0">
                <a:solidFill>
                  <a:schemeClr val="accent3">
                    <a:lumMod val="50000"/>
                  </a:schemeClr>
                </a:solidFill>
                <a:effectLst/>
                <a:latin typeface="arial" panose="020B0604020202020204" pitchFamily="34" charset="0"/>
              </a:rPr>
              <a:t>Один из трех восточнославянских софийских соборов находится в Беларуси</a:t>
            </a:r>
          </a:p>
          <a:p>
            <a:pPr algn="just"/>
            <a:r>
              <a:rPr lang="ru-RU" sz="3200" b="0" i="0" dirty="0" smtClean="0">
                <a:solidFill>
                  <a:srgbClr val="4D4D4D"/>
                </a:solidFill>
                <a:effectLst/>
                <a:latin typeface="arial" panose="020B0604020202020204" pitchFamily="34" charset="0"/>
              </a:rPr>
              <a:t>Этот монументальный памятник архитектуры построен в Полоцке между 1044–1066 годами при князе Всеславе Брячиславиче, прозванном Чародеем, как символ равенства с самыми влиятельными древнерусскими городами – Киевом и Новгородом, где также были возведены соборы в честь святой Софии.</a:t>
            </a:r>
            <a:endParaRPr lang="ru-RU" sz="32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1943002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467" y="518793"/>
            <a:ext cx="8215745" cy="5761292"/>
          </a:xfrm>
          <a:prstGeom prst="rect">
            <a:avLst/>
          </a:prstGeom>
          <a:ln>
            <a:noFill/>
          </a:ln>
          <a:effectLst>
            <a:softEdge rad="112500"/>
          </a:effectLst>
        </p:spPr>
      </p:pic>
    </p:spTree>
    <p:extLst>
      <p:ext uri="{BB962C8B-B14F-4D97-AF65-F5344CB8AC3E}">
        <p14:creationId xmlns:p14="http://schemas.microsoft.com/office/powerpoint/2010/main" val="3396943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090" y="501640"/>
            <a:ext cx="11499273" cy="6001643"/>
          </a:xfrm>
          <a:prstGeom prst="rect">
            <a:avLst/>
          </a:prstGeom>
        </p:spPr>
        <p:txBody>
          <a:bodyPr wrap="square">
            <a:spAutoFit/>
          </a:bodyPr>
          <a:lstStyle/>
          <a:p>
            <a:pPr algn="ctr"/>
            <a:r>
              <a:rPr lang="ru-RU" sz="3200" b="1" i="0" dirty="0" smtClean="0">
                <a:solidFill>
                  <a:schemeClr val="accent3">
                    <a:lumMod val="50000"/>
                  </a:schemeClr>
                </a:solidFill>
                <a:effectLst/>
                <a:latin typeface="arial" panose="020B0604020202020204" pitchFamily="34" charset="0"/>
              </a:rPr>
              <a:t>Белорусы одними из первых в Европе, еще в 1517 году, имели свою печатную Библию</a:t>
            </a:r>
          </a:p>
          <a:p>
            <a:pPr algn="just"/>
            <a:r>
              <a:rPr lang="ru-RU" sz="3200" b="0" i="0" dirty="0" smtClean="0">
                <a:solidFill>
                  <a:srgbClr val="4D4D4D"/>
                </a:solidFill>
                <a:effectLst/>
                <a:latin typeface="arial" panose="020B0604020202020204" pitchFamily="34" charset="0"/>
              </a:rPr>
              <a:t>Белорусский первопечатник Франциск Скорина свою издательскую деятельность начал в Праге, где напечатал 23 иллюстрированные книги Библии в переводе на старобелорусский язык. В начале 1520-х годов переехал в Вильно и основал типографию. В ней напечатаны «Малая подорожная книжица» и Апостол. Ренессансные издания Скорины выделяются высоким качеством печати, своеобразными иллюстрациями и гравюрами, шрифтом и другими компонентами издательской эстетики и мастерства.</a:t>
            </a:r>
            <a:endParaRPr lang="ru-RU" sz="32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2812905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976" y="577833"/>
            <a:ext cx="7552459" cy="5676525"/>
          </a:xfrm>
          <a:prstGeom prst="rect">
            <a:avLst/>
          </a:prstGeom>
          <a:ln>
            <a:noFill/>
          </a:ln>
          <a:effectLst>
            <a:softEdge rad="112500"/>
          </a:effectLst>
        </p:spPr>
      </p:pic>
    </p:spTree>
    <p:extLst>
      <p:ext uri="{BB962C8B-B14F-4D97-AF65-F5344CB8AC3E}">
        <p14:creationId xmlns:p14="http://schemas.microsoft.com/office/powerpoint/2010/main" val="1571677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491" y="570867"/>
            <a:ext cx="11222181" cy="5509200"/>
          </a:xfrm>
          <a:prstGeom prst="rect">
            <a:avLst/>
          </a:prstGeom>
        </p:spPr>
        <p:txBody>
          <a:bodyPr wrap="square">
            <a:spAutoFit/>
          </a:bodyPr>
          <a:lstStyle/>
          <a:p>
            <a:pPr algn="ctr"/>
            <a:r>
              <a:rPr lang="ru-RU" sz="3200" b="1" i="0" dirty="0" smtClean="0">
                <a:solidFill>
                  <a:schemeClr val="accent3">
                    <a:lumMod val="50000"/>
                  </a:schemeClr>
                </a:solidFill>
                <a:effectLst/>
                <a:latin typeface="arial" panose="020B0604020202020204" pitchFamily="34" charset="0"/>
              </a:rPr>
              <a:t>Пятнадцать Нобелевских лауреатов </a:t>
            </a:r>
            <a:endParaRPr lang="en-US" sz="3200" b="1" i="0" dirty="0" smtClean="0">
              <a:solidFill>
                <a:schemeClr val="accent3">
                  <a:lumMod val="50000"/>
                </a:schemeClr>
              </a:solidFill>
              <a:effectLst/>
              <a:latin typeface="arial" panose="020B0604020202020204" pitchFamily="34" charset="0"/>
            </a:endParaRPr>
          </a:p>
          <a:p>
            <a:pPr algn="ctr"/>
            <a:r>
              <a:rPr lang="ru-RU" sz="3200" b="1" i="0" dirty="0" smtClean="0">
                <a:solidFill>
                  <a:schemeClr val="accent3">
                    <a:lumMod val="50000"/>
                  </a:schemeClr>
                </a:solidFill>
                <a:effectLst/>
                <a:latin typeface="arial" panose="020B0604020202020204" pitchFamily="34" charset="0"/>
              </a:rPr>
              <a:t>имеют белорусские корни</a:t>
            </a:r>
          </a:p>
          <a:p>
            <a:pPr algn="just"/>
            <a:r>
              <a:rPr lang="ru-RU" sz="3200" b="0" i="0" dirty="0" smtClean="0">
                <a:solidFill>
                  <a:srgbClr val="4D4D4D"/>
                </a:solidFill>
                <a:effectLst/>
                <a:latin typeface="arial" panose="020B0604020202020204" pitchFamily="34" charset="0"/>
              </a:rPr>
              <a:t>Эта самая престижная международная премия существует уже более 100 лет и за это время была вручена представителям самых разных стран. Имена многих нобелевских лауреатов с белорусскими корнями известны сейчас всему миру. Это, в частности, лауреаты Нобелевской премии по экономике, химии и физике –Жорес Алфёров, Саймон Кузнец, Аарон Клуг; лауреаты Нобелевской премии мира – Ицхак Рабин, Менахем Бегин и Шимон Перес.</a:t>
            </a:r>
            <a:endParaRPr lang="ru-RU" sz="32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702935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492" y="335432"/>
            <a:ext cx="11166762" cy="6001643"/>
          </a:xfrm>
          <a:prstGeom prst="rect">
            <a:avLst/>
          </a:prstGeom>
        </p:spPr>
        <p:txBody>
          <a:bodyPr wrap="square">
            <a:spAutoFit/>
          </a:bodyPr>
          <a:lstStyle/>
          <a:p>
            <a:pPr algn="ctr"/>
            <a:r>
              <a:rPr lang="ru-RU" sz="3200" b="1" i="0" dirty="0" smtClean="0">
                <a:solidFill>
                  <a:schemeClr val="accent3">
                    <a:lumMod val="50000"/>
                  </a:schemeClr>
                </a:solidFill>
                <a:effectLst/>
                <a:latin typeface="arial" panose="020B0604020202020204" pitchFamily="34" charset="0"/>
              </a:rPr>
              <a:t>Уроженец Беларуси Тадеуш Костюшко – национальный герой Беларуси, Польши и США</a:t>
            </a:r>
          </a:p>
          <a:p>
            <a:pPr algn="just"/>
            <a:r>
              <a:rPr lang="ru-RU" sz="3200" b="0" i="0" dirty="0" smtClean="0">
                <a:solidFill>
                  <a:srgbClr val="4D4D4D"/>
                </a:solidFill>
                <a:effectLst/>
                <a:latin typeface="arial" panose="020B0604020202020204" pitchFamily="34" charset="0"/>
              </a:rPr>
              <a:t>Тадеуш Костюшко за свою блистательную карьеру был соратником отца-основателя США Вашингтона и национального героя Франции Лафайета, получал предложения о сотрудничестве от французского императора Наполеона I и русского царя Александра I, но отказал им. Костюшко стал активным участником многих значимых исторических событий: в 1776–83 годах добровольно участвовал в войне за независимость США; в 1794 году возглавил национально-освободительное восстание в Речи Посполитой.</a:t>
            </a:r>
            <a:endParaRPr lang="ru-RU" sz="32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2184895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979" y="1526005"/>
            <a:ext cx="8760555" cy="3743827"/>
          </a:xfrm>
          <a:prstGeom prst="rect">
            <a:avLst/>
          </a:prstGeom>
          <a:ln>
            <a:noFill/>
          </a:ln>
          <a:effectLst>
            <a:softEdge rad="112500"/>
          </a:effectLst>
        </p:spPr>
      </p:pic>
    </p:spTree>
    <p:extLst>
      <p:ext uri="{BB962C8B-B14F-4D97-AF65-F5344CB8AC3E}">
        <p14:creationId xmlns:p14="http://schemas.microsoft.com/office/powerpoint/2010/main" val="3422886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5746" y="598622"/>
            <a:ext cx="10986654" cy="5509200"/>
          </a:xfrm>
          <a:prstGeom prst="rect">
            <a:avLst/>
          </a:prstGeom>
        </p:spPr>
        <p:txBody>
          <a:bodyPr wrap="square">
            <a:spAutoFit/>
          </a:bodyPr>
          <a:lstStyle/>
          <a:p>
            <a:pPr algn="ctr"/>
            <a:r>
              <a:rPr lang="ru-RU" sz="3200" b="1" i="0" dirty="0" smtClean="0">
                <a:solidFill>
                  <a:schemeClr val="accent3">
                    <a:lumMod val="50000"/>
                  </a:schemeClr>
                </a:solidFill>
                <a:effectLst/>
                <a:latin typeface="arial" panose="020B0604020202020204" pitchFamily="34" charset="0"/>
              </a:rPr>
              <a:t>Партизанское движение в Беларуси в годы Второй мировой войны было самым мощным в Европе</a:t>
            </a:r>
          </a:p>
          <a:p>
            <a:pPr algn="just"/>
            <a:r>
              <a:rPr lang="ru-RU" sz="3200" b="0" i="0" dirty="0" smtClean="0">
                <a:solidFill>
                  <a:srgbClr val="4D4D4D"/>
                </a:solidFill>
                <a:effectLst/>
                <a:latin typeface="arial" panose="020B0604020202020204" pitchFamily="34" charset="0"/>
              </a:rPr>
              <a:t>Уже в 1943 году партизаны контролировали около 60% территории республики. На территории Беларуси в годы Второй мировой войны действовал самый крупный в Европе еврейский партизанский отряд, организованный братьями Бельскими. О реальных событиях, связанных с деятельностью отряда, рассказывает фильм американского режиссера Эдварда Цвика по сценарию Клея Формана «Сопротивление», премьера которого прошла в январе 2009 года.</a:t>
            </a:r>
            <a:endParaRPr lang="ru-RU" sz="32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3022968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716" y="568742"/>
            <a:ext cx="7628022" cy="5654272"/>
          </a:xfrm>
          <a:prstGeom prst="rect">
            <a:avLst/>
          </a:prstGeom>
          <a:ln>
            <a:noFill/>
          </a:ln>
          <a:effectLst>
            <a:softEdge rad="112500"/>
          </a:effectLst>
        </p:spPr>
      </p:pic>
    </p:spTree>
    <p:extLst>
      <p:ext uri="{BB962C8B-B14F-4D97-AF65-F5344CB8AC3E}">
        <p14:creationId xmlns:p14="http://schemas.microsoft.com/office/powerpoint/2010/main" val="3579357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328" y="1000311"/>
            <a:ext cx="11222181" cy="4524315"/>
          </a:xfrm>
          <a:prstGeom prst="rect">
            <a:avLst/>
          </a:prstGeom>
        </p:spPr>
        <p:txBody>
          <a:bodyPr wrap="square">
            <a:spAutoFit/>
          </a:bodyPr>
          <a:lstStyle/>
          <a:p>
            <a:pPr algn="ctr"/>
            <a:r>
              <a:rPr lang="ru-RU" sz="3200" b="1" i="0" dirty="0" smtClean="0">
                <a:solidFill>
                  <a:schemeClr val="accent3">
                    <a:lumMod val="50000"/>
                  </a:schemeClr>
                </a:solidFill>
                <a:effectLst/>
                <a:latin typeface="arial" panose="020B0604020202020204" pitchFamily="34" charset="0"/>
              </a:rPr>
              <a:t>Реликвию белорусов – слуцкие пояса – ткали </a:t>
            </a:r>
            <a:endParaRPr lang="en-US" sz="3200" b="1" i="0" dirty="0" smtClean="0">
              <a:solidFill>
                <a:schemeClr val="accent3">
                  <a:lumMod val="50000"/>
                </a:schemeClr>
              </a:solidFill>
              <a:effectLst/>
              <a:latin typeface="arial" panose="020B0604020202020204" pitchFamily="34" charset="0"/>
            </a:endParaRPr>
          </a:p>
          <a:p>
            <a:pPr algn="ctr"/>
            <a:r>
              <a:rPr lang="ru-RU" sz="3200" b="1" i="0" dirty="0" smtClean="0">
                <a:solidFill>
                  <a:schemeClr val="accent3">
                    <a:lumMod val="50000"/>
                  </a:schemeClr>
                </a:solidFill>
                <a:effectLst/>
                <a:latin typeface="arial" panose="020B0604020202020204" pitchFamily="34" charset="0"/>
              </a:rPr>
              <a:t>только мужчины</a:t>
            </a:r>
          </a:p>
          <a:p>
            <a:pPr algn="just"/>
            <a:r>
              <a:rPr lang="ru-RU" sz="3200" b="0" i="0" dirty="0" smtClean="0">
                <a:solidFill>
                  <a:srgbClr val="4D4D4D"/>
                </a:solidFill>
                <a:effectLst/>
                <a:latin typeface="arial" panose="020B0604020202020204" pitchFamily="34" charset="0"/>
              </a:rPr>
              <a:t>И носили пояса только мужчины и даже повязывать владельцам помогали только мужчины. Ходило поверье, что если женская рука коснется драгоценных нитей, ткань потускнеет и пояс можно будет сразу выбросить. Знаменитые пояса выпускала не только слуцкая мануфактура. Но даже во Франции в Лионе пояса делали «по типу слуцких» и даже ставили «слуцкую» метку.</a:t>
            </a:r>
            <a:endParaRPr lang="ru-RU" sz="32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1056413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055" y="723267"/>
            <a:ext cx="11139054" cy="5509200"/>
          </a:xfrm>
          <a:prstGeom prst="rect">
            <a:avLst/>
          </a:prstGeom>
        </p:spPr>
        <p:txBody>
          <a:bodyPr wrap="square">
            <a:spAutoFit/>
          </a:bodyPr>
          <a:lstStyle/>
          <a:p>
            <a:pPr algn="ctr"/>
            <a:r>
              <a:rPr lang="ru-RU" sz="3200" b="1" i="0" dirty="0" smtClean="0">
                <a:solidFill>
                  <a:schemeClr val="accent3">
                    <a:lumMod val="50000"/>
                  </a:schemeClr>
                </a:solidFill>
                <a:effectLst/>
                <a:latin typeface="arial" panose="020B0604020202020204" pitchFamily="34" charset="0"/>
              </a:rPr>
              <a:t>Национальный парк «Припятский» – единственное место на планете, где существуют первобытные пойменные дубравы</a:t>
            </a:r>
          </a:p>
          <a:p>
            <a:pPr algn="just"/>
            <a:r>
              <a:rPr lang="ru-RU" sz="3200" b="0" i="0" dirty="0" smtClean="0">
                <a:solidFill>
                  <a:srgbClr val="4D4D4D"/>
                </a:solidFill>
                <a:effectLst/>
                <a:latin typeface="arial" panose="020B0604020202020204" pitchFamily="34" charset="0"/>
              </a:rPr>
              <a:t>В национальном парке практически в первозданном состоянии сохранились уникальные пойменные ландшафты Белорусского Полесья – с дюнами, котловинами и ложбинами, где среди дубрав и ясенников расположено более 30 озер. На Полесье также сохранились самые большие естественные болота в Европе. Наиболее крупные из них – Званец (150 кв. км) и Дикое (80 кв. км).</a:t>
            </a:r>
            <a:endParaRPr lang="ru-RU" sz="32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163951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410" y="1174081"/>
            <a:ext cx="8127875" cy="4348413"/>
          </a:xfrm>
          <a:prstGeom prst="rect">
            <a:avLst/>
          </a:prstGeom>
          <a:ln>
            <a:noFill/>
          </a:ln>
          <a:effectLst>
            <a:softEdge rad="112500"/>
          </a:effectLst>
        </p:spPr>
      </p:pic>
    </p:spTree>
    <p:extLst>
      <p:ext uri="{BB962C8B-B14F-4D97-AF65-F5344CB8AC3E}">
        <p14:creationId xmlns:p14="http://schemas.microsoft.com/office/powerpoint/2010/main" val="4121447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0254" y="2538166"/>
            <a:ext cx="8257309" cy="1015663"/>
          </a:xfrm>
          <a:prstGeom prst="rect">
            <a:avLst/>
          </a:prstGeom>
        </p:spPr>
        <p:txBody>
          <a:bodyPr wrap="square">
            <a:spAutoFit/>
          </a:bodyPr>
          <a:lstStyle/>
          <a:p>
            <a:pPr algn="just"/>
            <a:r>
              <a:rPr lang="ru-RU" sz="6000" b="0" i="0" dirty="0" smtClean="0">
                <a:solidFill>
                  <a:schemeClr val="accent3">
                    <a:lumMod val="50000"/>
                  </a:schemeClr>
                </a:solidFill>
                <a:effectLst/>
                <a:latin typeface="arial" panose="020B0604020202020204" pitchFamily="34" charset="0"/>
              </a:rPr>
              <a:t>Спасибо за внимание!</a:t>
            </a:r>
            <a:endParaRPr lang="ru-RU" sz="6000" b="0" i="0" dirty="0">
              <a:solidFill>
                <a:schemeClr val="accent3">
                  <a:lumMod val="50000"/>
                </a:schemeClr>
              </a:solidFill>
              <a:effectLst/>
              <a:latin typeface="arial" panose="020B0604020202020204" pitchFamily="34" charset="0"/>
            </a:endParaRPr>
          </a:p>
        </p:txBody>
      </p:sp>
    </p:spTree>
    <p:extLst>
      <p:ext uri="{BB962C8B-B14F-4D97-AF65-F5344CB8AC3E}">
        <p14:creationId xmlns:p14="http://schemas.microsoft.com/office/powerpoint/2010/main" val="3915659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144" y="544224"/>
            <a:ext cx="8582411" cy="5718031"/>
          </a:xfrm>
          <a:prstGeom prst="rect">
            <a:avLst/>
          </a:prstGeom>
          <a:ln>
            <a:noFill/>
          </a:ln>
          <a:effectLst>
            <a:softEdge rad="112500"/>
          </a:effectLst>
        </p:spPr>
      </p:pic>
    </p:spTree>
    <p:extLst>
      <p:ext uri="{BB962C8B-B14F-4D97-AF65-F5344CB8AC3E}">
        <p14:creationId xmlns:p14="http://schemas.microsoft.com/office/powerpoint/2010/main" val="3851678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3346" y="543203"/>
            <a:ext cx="11180618" cy="5509200"/>
          </a:xfrm>
          <a:prstGeom prst="rect">
            <a:avLst/>
          </a:prstGeom>
        </p:spPr>
        <p:txBody>
          <a:bodyPr wrap="square">
            <a:spAutoFit/>
          </a:bodyPr>
          <a:lstStyle/>
          <a:p>
            <a:pPr algn="ctr"/>
            <a:r>
              <a:rPr lang="ru-RU" sz="3200" b="1" i="0" dirty="0" smtClean="0">
                <a:solidFill>
                  <a:schemeClr val="accent3">
                    <a:lumMod val="50000"/>
                  </a:schemeClr>
                </a:solidFill>
                <a:effectLst/>
                <a:latin typeface="arial" panose="020B0604020202020204" pitchFamily="34" charset="0"/>
              </a:rPr>
              <a:t>Беловежская пуща – самый крупный древний лес Европы</a:t>
            </a:r>
          </a:p>
          <a:p>
            <a:pPr algn="just"/>
            <a:r>
              <a:rPr lang="ru-RU" sz="3200" b="0" i="0" dirty="0" smtClean="0">
                <a:solidFill>
                  <a:srgbClr val="4D4D4D"/>
                </a:solidFill>
                <a:effectLst/>
                <a:latin typeface="arial" panose="020B0604020202020204" pitchFamily="34" charset="0"/>
              </a:rPr>
              <a:t>Сведения о пуще встречается еще у античного историка Геродота (5 в. до н.э.) и в Ипатьевской летописи (983 г.). В конце XIV в. великий князь Великого княжества Литовского Ягайло объявил пущу заповедной и установил запрет на охоту. Древний лес охраняется уже 600 лет. В Беловежской пуще насчитывается около 2 тысяч деревьев-великанов. Некоторые из них появились еще до открытия Колумбом Америки! Беловежская пуща включена в список всемирного наследия ЮНЕСКО.</a:t>
            </a:r>
            <a:endParaRPr lang="ru-RU" sz="32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292770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719" y="587039"/>
            <a:ext cx="8257309" cy="5594327"/>
          </a:xfrm>
          <a:prstGeom prst="rect">
            <a:avLst/>
          </a:prstGeom>
          <a:ln>
            <a:noFill/>
          </a:ln>
          <a:effectLst>
            <a:softEdge rad="112500"/>
          </a:effectLst>
        </p:spPr>
      </p:pic>
    </p:spTree>
    <p:extLst>
      <p:ext uri="{BB962C8B-B14F-4D97-AF65-F5344CB8AC3E}">
        <p14:creationId xmlns:p14="http://schemas.microsoft.com/office/powerpoint/2010/main" val="239073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6473" y="501640"/>
            <a:ext cx="10903527" cy="6001643"/>
          </a:xfrm>
          <a:prstGeom prst="rect">
            <a:avLst/>
          </a:prstGeom>
        </p:spPr>
        <p:txBody>
          <a:bodyPr wrap="square">
            <a:spAutoFit/>
          </a:bodyPr>
          <a:lstStyle/>
          <a:p>
            <a:pPr algn="ctr"/>
            <a:r>
              <a:rPr lang="ru-RU" sz="3200" b="1" i="0" dirty="0" smtClean="0">
                <a:solidFill>
                  <a:schemeClr val="accent3">
                    <a:lumMod val="50000"/>
                  </a:schemeClr>
                </a:solidFill>
                <a:effectLst/>
                <a:latin typeface="arial" panose="020B0604020202020204" pitchFamily="34" charset="0"/>
              </a:rPr>
              <a:t>Несвиж принадлежал одному из богатейших в Европе роду Радзивиллов</a:t>
            </a:r>
          </a:p>
          <a:p>
            <a:pPr algn="just"/>
            <a:r>
              <a:rPr lang="ru-RU" sz="3200" b="0" i="0" dirty="0" smtClean="0">
                <a:solidFill>
                  <a:srgbClr val="4D4D4D"/>
                </a:solidFill>
                <a:effectLst/>
                <a:latin typeface="arial" panose="020B0604020202020204" pitchFamily="34" charset="0"/>
              </a:rPr>
              <a:t>Многим в своем неповторимом облике Несвиж обязан творениям итальянского архитектора Яна Джаванни Марии Бернардони. По его проектам в XVI веке возведены замок и фарный костел Божьего тела – первое на территории Речи Посполитой сооружение в стиле барокко. В храме находится один из крупнейших в Европе некрополь княжеского рода, насчитывающий 102 саркофага членов семьи Радзивиллов. Несвижский замок включен в список всемирного наследия ЮНЕСКО.</a:t>
            </a:r>
            <a:endParaRPr lang="ru-RU" sz="32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975863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638" y="498648"/>
            <a:ext cx="8617528" cy="5741428"/>
          </a:xfrm>
          <a:prstGeom prst="rect">
            <a:avLst/>
          </a:prstGeom>
          <a:ln>
            <a:noFill/>
          </a:ln>
          <a:effectLst>
            <a:softEdge rad="112500"/>
          </a:effectLst>
        </p:spPr>
      </p:pic>
    </p:spTree>
    <p:extLst>
      <p:ext uri="{BB962C8B-B14F-4D97-AF65-F5344CB8AC3E}">
        <p14:creationId xmlns:p14="http://schemas.microsoft.com/office/powerpoint/2010/main" val="2226956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4181" y="806348"/>
            <a:ext cx="11236037" cy="5016758"/>
          </a:xfrm>
          <a:prstGeom prst="rect">
            <a:avLst/>
          </a:prstGeom>
        </p:spPr>
        <p:txBody>
          <a:bodyPr wrap="square">
            <a:spAutoFit/>
          </a:bodyPr>
          <a:lstStyle/>
          <a:p>
            <a:pPr algn="ctr"/>
            <a:r>
              <a:rPr lang="ru-RU" sz="3200" b="1" i="0" dirty="0" smtClean="0">
                <a:solidFill>
                  <a:schemeClr val="accent3">
                    <a:lumMod val="50000"/>
                  </a:schemeClr>
                </a:solidFill>
                <a:effectLst/>
                <a:latin typeface="arial" panose="020B0604020202020204" pitchFamily="34" charset="0"/>
              </a:rPr>
              <a:t>В Беларуси обитает крупнейшая в мире </a:t>
            </a:r>
            <a:endParaRPr lang="en-US" sz="3200" b="1" i="0" dirty="0" smtClean="0">
              <a:solidFill>
                <a:schemeClr val="accent3">
                  <a:lumMod val="50000"/>
                </a:schemeClr>
              </a:solidFill>
              <a:effectLst/>
              <a:latin typeface="arial" panose="020B0604020202020204" pitchFamily="34" charset="0"/>
            </a:endParaRPr>
          </a:p>
          <a:p>
            <a:pPr algn="ctr"/>
            <a:r>
              <a:rPr lang="ru-RU" sz="3200" b="1" i="0" dirty="0" smtClean="0">
                <a:solidFill>
                  <a:schemeClr val="accent3">
                    <a:lumMod val="50000"/>
                  </a:schemeClr>
                </a:solidFill>
                <a:effectLst/>
                <a:latin typeface="arial" panose="020B0604020202020204" pitchFamily="34" charset="0"/>
              </a:rPr>
              <a:t>популяция зубров</a:t>
            </a:r>
          </a:p>
          <a:p>
            <a:pPr algn="just"/>
            <a:r>
              <a:rPr lang="ru-RU" sz="3200" b="0" i="0" dirty="0" smtClean="0">
                <a:solidFill>
                  <a:srgbClr val="4D4D4D"/>
                </a:solidFill>
                <a:effectLst/>
                <a:latin typeface="arial" panose="020B0604020202020204" pitchFamily="34" charset="0"/>
              </a:rPr>
              <a:t>Эти животные самые тяжёлые и крупные наземные млекопитающие на европейском континенте, последние европейские представители диких быков. Микола Гусовский написал свою знаменитую «Песню про зубра» по заказу Папы Римского Льва X, который хотел услышать правдивое поэтическое слово про охоту на зубров. Наибольшее количество зубров обитает в Беловежской пуще.</a:t>
            </a:r>
            <a:endParaRPr lang="ru-RU" sz="32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103305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879" y="757192"/>
            <a:ext cx="8077200" cy="5199698"/>
          </a:xfrm>
          <a:prstGeom prst="rect">
            <a:avLst/>
          </a:prstGeom>
          <a:ln>
            <a:noFill/>
          </a:ln>
          <a:effectLst>
            <a:softEdge rad="112500"/>
          </a:effectLst>
        </p:spPr>
      </p:pic>
    </p:spTree>
    <p:extLst>
      <p:ext uri="{BB962C8B-B14F-4D97-AF65-F5344CB8AC3E}">
        <p14:creationId xmlns:p14="http://schemas.microsoft.com/office/powerpoint/2010/main" val="478741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TotalTime>
  <Words>758</Words>
  <Application>Microsoft Office PowerPoint</Application>
  <PresentationFormat>Широкоэкранный</PresentationFormat>
  <Paragraphs>27</Paragraphs>
  <Slides>21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Arial</vt:lpstr>
      <vt:lpstr>Calibri</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Metodist</dc:creator>
  <cp:lastModifiedBy>Metodist</cp:lastModifiedBy>
  <cp:revision>17</cp:revision>
  <dcterms:created xsi:type="dcterms:W3CDTF">2016-11-22T09:25:58Z</dcterms:created>
  <dcterms:modified xsi:type="dcterms:W3CDTF">2016-11-23T14:20:38Z</dcterms:modified>
</cp:coreProperties>
</file>