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6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70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45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444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406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7008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08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834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41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41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21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31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05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8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39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06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17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FB1A9-CC51-4709-AE3B-EF7721C7CB63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794605-6A95-4E43-8E4C-347FBA2C5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2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9431" y="1431758"/>
            <a:ext cx="856648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Всемирное наследие ЮНЕСКО в Беларуси</a:t>
            </a:r>
            <a:endParaRPr lang="ru-RU" sz="6600" b="1" i="0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26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545" y="803564"/>
            <a:ext cx="1058487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Объекты, представленные в предварительный список Всемирного наследия ЮНЕСКО: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Августовский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канал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(2004)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Спасо-Преображенская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церковь и Софийский собор в Полоцке (2004)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Каменецкая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башня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(Белая Вежа) (2004)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Борисоглебская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(Коложская) церковь в Гродно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(2004)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Свято-Никольский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женский монастырь в Могилеве (2004)</a:t>
            </a:r>
          </a:p>
        </p:txBody>
      </p:sp>
    </p:spTree>
    <p:extLst>
      <p:ext uri="{BB962C8B-B14F-4D97-AF65-F5344CB8AC3E}">
        <p14:creationId xmlns:p14="http://schemas.microsoft.com/office/powerpoint/2010/main" val="27596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073" y="1194275"/>
            <a:ext cx="1008610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Брестская крепость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(2004) </a:t>
            </a:r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Дворцово-парковый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ансамбль Румянцевых и Паскевичей в Гомеле (2004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Культовые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сооружения оборонного типа в Беларуси, Польше и Литве (2004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Архитектурный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ансамбль проспекта Независимости в Минске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 (2004)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Деревянные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церкви Полесья (2004)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Национальный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парк «Беловежская пуща»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 (расширение, 2011)</a:t>
            </a:r>
          </a:p>
        </p:txBody>
      </p:sp>
    </p:spTree>
    <p:extLst>
      <p:ext uri="{BB962C8B-B14F-4D97-AF65-F5344CB8AC3E}">
        <p14:creationId xmlns:p14="http://schemas.microsoft.com/office/powerpoint/2010/main" val="3518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2219" y="930855"/>
            <a:ext cx="1041861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Всемирное нематериальное культурное наследие ЮНЕСКО в Беларуси</a:t>
            </a:r>
          </a:p>
          <a:p>
            <a:pPr algn="just"/>
            <a:endParaRPr lang="ru-RU" sz="3600" b="1" i="0" dirty="0" smtClean="0">
              <a:solidFill>
                <a:srgbClr val="7EA741"/>
              </a:solidFill>
              <a:effectLst/>
              <a:latin typeface="arial" panose="020B0604020202020204" pitchFamily="34" charset="0"/>
            </a:endParaRPr>
          </a:p>
          <a:p>
            <a:pPr marL="803275" indent="-623888" algn="just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Белорусский обряд «Колядные цари»</a:t>
            </a:r>
          </a:p>
          <a:p>
            <a:pPr marL="803275" indent="-623888" algn="just">
              <a:buFont typeface="Arial" panose="020B0604020202020204" pitchFamily="34" charset="0"/>
              <a:buChar char="•"/>
            </a:pPr>
            <a:endParaRPr lang="ru-RU" sz="800" i="0" dirty="0" smtClean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803275" indent="-623888" algn="just"/>
            <a:r>
              <a:rPr lang="ru-RU" sz="36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   </a:t>
            </a:r>
            <a:r>
              <a:rPr lang="en-US" sz="36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6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В предварительный список внесены:</a:t>
            </a:r>
          </a:p>
          <a:p>
            <a:pPr marL="803275" indent="-623888" algn="just"/>
            <a:endParaRPr lang="ru-RU" sz="800" b="1" i="0" dirty="0" smtClean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803275" indent="-623888" algn="just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Колядная игра «</a:t>
            </a:r>
            <a:r>
              <a:rPr lang="be-BY" sz="3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Жаніцьба Цярэшкі»</a:t>
            </a:r>
            <a:endParaRPr lang="ru-RU" sz="3600" i="0" dirty="0" smtClean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803275" indent="-623888" algn="just">
              <a:buFont typeface="Arial" panose="020B0604020202020204" pitchFamily="34" charset="0"/>
              <a:buChar char="•"/>
            </a:pPr>
            <a:r>
              <a:rPr lang="ru-RU" sz="36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Традиция шаповальства в Дрибине</a:t>
            </a:r>
            <a:endParaRPr lang="ru-RU" sz="3600" b="0" i="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26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5236" y="1720380"/>
            <a:ext cx="102523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2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Беларусь и </a:t>
            </a:r>
            <a:r>
              <a:rPr lang="ru-RU" sz="52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белорусы</a:t>
            </a:r>
            <a:endParaRPr lang="en-US" sz="5200" b="1" i="0" dirty="0" smtClean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52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в </a:t>
            </a:r>
            <a:r>
              <a:rPr lang="ru-RU" sz="52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Календаре памятных дат ЮНЕСКО</a:t>
            </a:r>
            <a:endParaRPr lang="ru-RU" sz="5200" b="1" i="0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8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6406" y="1425385"/>
            <a:ext cx="1095876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200-летие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со дня рождения ученого, геолога Игната Домейко (2002)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200-летие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со дня рождения художника и композитора Наполеона Орды (2007)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200-летие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со дня рождения поэта, драматурга и актера Винцента Дунина-Мартинкевича (2008)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600-летие </a:t>
            </a:r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заповедного режима в Беловежской пуще (2009)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D4D4D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76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355" y="1240897"/>
            <a:ext cx="1082842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200-летие </a:t>
            </a:r>
            <a:r>
              <a:rPr lang="ru-RU" sz="3200" dirty="0">
                <a:solidFill>
                  <a:srgbClr val="4D4D4D"/>
                </a:solidFill>
                <a:latin typeface="arial" panose="020B0604020202020204" pitchFamily="34" charset="0"/>
              </a:rPr>
              <a:t>со дня рождения </a:t>
            </a:r>
            <a:r>
              <a:rPr lang="ru-RU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художника Ивана Хруцкого</a:t>
            </a:r>
            <a:r>
              <a:rPr lang="ru-RU" sz="3200" dirty="0">
                <a:solidFill>
                  <a:srgbClr val="4D4D4D"/>
                </a:solidFill>
                <a:latin typeface="arial" panose="020B0604020202020204" pitchFamily="34" charset="0"/>
              </a:rPr>
              <a:t> (2010)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1150-летие </a:t>
            </a:r>
            <a:r>
              <a:rPr lang="ru-RU" sz="3200" dirty="0">
                <a:solidFill>
                  <a:srgbClr val="4D4D4D"/>
                </a:solidFill>
                <a:latin typeface="arial" panose="020B0604020202020204" pitchFamily="34" charset="0"/>
              </a:rPr>
              <a:t>первого упоминания в летописях </a:t>
            </a:r>
            <a:r>
              <a:rPr lang="ru-RU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города Полоцка</a:t>
            </a:r>
            <a:r>
              <a:rPr lang="ru-RU" sz="3200" dirty="0">
                <a:solidFill>
                  <a:srgbClr val="4D4D4D"/>
                </a:solidFill>
                <a:latin typeface="arial" panose="020B0604020202020204" pitchFamily="34" charset="0"/>
              </a:rPr>
              <a:t> (2012)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200-летие </a:t>
            </a:r>
            <a:r>
              <a:rPr lang="ru-RU" sz="3200" dirty="0">
                <a:solidFill>
                  <a:srgbClr val="4D4D4D"/>
                </a:solidFill>
                <a:latin typeface="arial" panose="020B0604020202020204" pitchFamily="34" charset="0"/>
              </a:rPr>
              <a:t>со дня рождения ученого и </a:t>
            </a:r>
            <a:r>
              <a:rPr lang="ru-RU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дипломата Иосифа Гошкевича</a:t>
            </a:r>
            <a:r>
              <a:rPr lang="ru-RU" sz="3200" dirty="0">
                <a:solidFill>
                  <a:srgbClr val="4D4D4D"/>
                </a:solidFill>
                <a:latin typeface="arial" panose="020B0604020202020204" pitchFamily="34" charset="0"/>
              </a:rPr>
              <a:t> (2014)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250-летие </a:t>
            </a:r>
            <a:r>
              <a:rPr lang="ru-RU" sz="3200" dirty="0">
                <a:solidFill>
                  <a:srgbClr val="4D4D4D"/>
                </a:solidFill>
                <a:latin typeface="arial" panose="020B0604020202020204" pitchFamily="34" charset="0"/>
              </a:rPr>
              <a:t>со дня рождения политического деятеля, дипломата и </a:t>
            </a:r>
            <a:r>
              <a:rPr lang="ru-RU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композитора Михаила Клеофаса Огинского</a:t>
            </a:r>
            <a:r>
              <a:rPr lang="ru-RU" sz="3200" dirty="0">
                <a:solidFill>
                  <a:srgbClr val="4D4D4D"/>
                </a:solidFill>
                <a:latin typeface="arial" panose="020B0604020202020204" pitchFamily="34" charset="0"/>
              </a:rPr>
              <a:t> (2015</a:t>
            </a:r>
            <a:r>
              <a:rPr lang="ru-RU" sz="3200" dirty="0" smtClean="0">
                <a:solidFill>
                  <a:srgbClr val="4D4D4D"/>
                </a:solidFill>
                <a:latin typeface="arial" panose="020B0604020202020204" pitchFamily="34" charset="0"/>
              </a:rPr>
              <a:t>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017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28" y="2426187"/>
            <a:ext cx="979306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Спасибо за внимание!</a:t>
            </a:r>
            <a:endParaRPr lang="ru-RU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2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548" y="627395"/>
            <a:ext cx="5410241" cy="23120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93" y="1261401"/>
            <a:ext cx="5278054" cy="2255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548" y="3396665"/>
            <a:ext cx="5428428" cy="23198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99" y="3874166"/>
            <a:ext cx="5349243" cy="22860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7310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9569" y="1179095"/>
            <a:ext cx="101185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Беларусь вошла в состав ЮНЕСКО в 1954 году и на протяжении многих лет поддерживает с этой международной организацией плодотворные, динамичные отношения. С помощью ЮНЕСКО в нашей стране реализуется множество интересных проектов в сфере образования, науки, информации, коммуникаций и, безусловно, культуры.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1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8326" y="1108364"/>
            <a:ext cx="98509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В октябре 1988 г. Беларусь присоединилась к </a:t>
            </a:r>
            <a:r>
              <a:rPr lang="ru-RU" sz="36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Конвенции по охране всемирного культурного и природного наследия</a:t>
            </a:r>
            <a:r>
              <a:rPr lang="ru-RU" sz="36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, принятой ЮНЕСКО в 1972 г. И сегодня уже 4 объекта, находящихся на территории нашей страны, включены в </a:t>
            </a:r>
            <a:r>
              <a:rPr lang="ru-RU" sz="36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Список всемирного наследия ЮНЕСКО</a:t>
            </a:r>
            <a:r>
              <a:rPr lang="ru-RU" sz="36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567" y="2970061"/>
            <a:ext cx="5374536" cy="35792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612232" y="661737"/>
            <a:ext cx="105797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Первым из них в 1992 году стал Национальный парк «Беловежская пуща» (объект природного наследия) – уникальный заповедный лес Европы, охраняемый еще с XIV века.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3947" y="649705"/>
            <a:ext cx="5486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В 2000 году в Список всемирного культурного наследия ЮНЕСКО вошел построенный в начале XVI века замковый комплекс «Мир». Архитектура, сочетающая готику, барокко и ренессанс, сделала его одним из самых прекрасных замков Европы.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915" y="1359568"/>
            <a:ext cx="4542277" cy="336696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3613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2218" y="1274617"/>
            <a:ext cx="10515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Еще два объекта Беларуси пополнили Список всемирного культурного наследия ЮНЕСКО в 2005 году. Это</a:t>
            </a:r>
            <a:r>
              <a:rPr lang="en-US" sz="40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40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«Архитектурно-культурный комплекс резиденции Радзивиллов в Несвиже» и пункты геодезической </a:t>
            </a:r>
            <a:r>
              <a:rPr lang="ru-RU" sz="40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Дуги Струве</a:t>
            </a:r>
            <a:r>
              <a:rPr lang="ru-RU" sz="40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54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3564" y="290946"/>
            <a:ext cx="1093123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Дворец в Несвиже</a:t>
            </a:r>
            <a:r>
              <a:rPr lang="ru-RU" sz="34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на протяжении столетий был резиденцией одной из богатейших и влиятельных династий Европы – Радзивиллов. А сегодня великолепный отреставрированный замок –</a:t>
            </a:r>
            <a:r>
              <a:rPr lang="ru-RU" sz="34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Национальный историко-культурный музей-заповедник "Несвиж"</a:t>
            </a:r>
            <a:r>
              <a:rPr lang="ru-RU" sz="34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– является визитной карточкой Беларуси.</a:t>
            </a:r>
            <a:endParaRPr lang="ru-RU" sz="3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764" y="3656043"/>
            <a:ext cx="6283037" cy="268505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75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2526" y="1219200"/>
            <a:ext cx="10896964" cy="456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Всемирно известное геодезическое сооружение – Дуга Струве – соединяло 265 пунктов в 10 странах мира: Норвегии, Швеции, Финляндии, России, Эстонии, Литве, Латвии, Беларуси, Украине и Молдове. По историческим данным, в Беларуси было 34 пункта: 20 сохранилось, а пять из них, оборудованные специальными знаками, вошли в Список всемирного наследия ЮНЕСКО.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3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</TotalTime>
  <Words>228</Words>
  <Application>Microsoft Office PowerPoint</Application>
  <PresentationFormat>Широкоэкранный</PresentationFormat>
  <Paragraphs>39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Metodist</dc:creator>
  <cp:lastModifiedBy>Metodist</cp:lastModifiedBy>
  <cp:revision>23</cp:revision>
  <dcterms:created xsi:type="dcterms:W3CDTF">2016-11-21T10:54:25Z</dcterms:created>
  <dcterms:modified xsi:type="dcterms:W3CDTF">2016-11-23T14:10:18Z</dcterms:modified>
</cp:coreProperties>
</file>