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2"/>
  </p:notesMasterIdLst>
  <p:sldIdLst>
    <p:sldId id="256" r:id="rId3"/>
    <p:sldId id="257" r:id="rId4"/>
    <p:sldId id="292" r:id="rId5"/>
    <p:sldId id="259" r:id="rId6"/>
    <p:sldId id="293" r:id="rId7"/>
    <p:sldId id="263" r:id="rId8"/>
    <p:sldId id="264" r:id="rId9"/>
    <p:sldId id="265" r:id="rId10"/>
    <p:sldId id="300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94" r:id="rId20"/>
    <p:sldId id="280" r:id="rId21"/>
    <p:sldId id="290" r:id="rId22"/>
    <p:sldId id="281" r:id="rId23"/>
    <p:sldId id="297" r:id="rId24"/>
    <p:sldId id="298" r:id="rId25"/>
    <p:sldId id="284" r:id="rId26"/>
    <p:sldId id="285" r:id="rId27"/>
    <p:sldId id="302" r:id="rId28"/>
    <p:sldId id="303" r:id="rId29"/>
    <p:sldId id="304" r:id="rId30"/>
    <p:sldId id="301" r:id="rId3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660033"/>
    <a:srgbClr val="993366"/>
    <a:srgbClr val="A50021"/>
    <a:srgbClr val="FF9933"/>
    <a:srgbClr val="FFCC00"/>
    <a:srgbClr val="0000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30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7-12-20T14:00:13.015" idx="1">
    <p:pos x="5562" y="45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11754E-7E6A-48A0-BF04-8D1B7181C1B3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3A950C-946D-4ADA-A51B-35B74B97B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89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EDC238-2682-420D-8577-ACD7F4994B27}" type="slidenum">
              <a:rPr lang="ru-RU"/>
              <a:pPr algn="r" eaLnBrk="1" hangingPunct="1">
                <a:spcBef>
                  <a:spcPct val="0"/>
                </a:spcBef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13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765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166A05-E03C-433B-8D01-7E7A6579826B}" type="slidenum">
              <a:rPr lang="ru-RU"/>
              <a:pPr algn="r" eaLnBrk="1" hangingPunct="1">
                <a:spcBef>
                  <a:spcPct val="0"/>
                </a:spcBef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46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3E7-D9BD-4F19-9C8B-36071D4CA392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2EFCE-F655-4556-83A3-D071CA645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439920"/>
      </p:ext>
    </p:extLst>
  </p:cSld>
  <p:clrMapOvr>
    <a:masterClrMapping/>
  </p:clrMapOvr>
  <p:transition spd="med" advClick="0" advTm="10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4ABC9-83C3-4225-9154-F0302B1E4674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25C2-0715-4C3A-BAB1-A2D85D465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968957"/>
      </p:ext>
    </p:extLst>
  </p:cSld>
  <p:clrMapOvr>
    <a:masterClrMapping/>
  </p:clrMapOvr>
  <p:transition spd="med" advClick="0" advTm="10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57900" y="274638"/>
            <a:ext cx="18669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83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695A8-E6D7-4E19-BE55-C4FFD24A785F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2648D-79A7-4500-8691-19D9F59D2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92941"/>
      </p:ext>
    </p:extLst>
  </p:cSld>
  <p:clrMapOvr>
    <a:masterClrMapping/>
  </p:clrMapOvr>
  <p:transition spd="med" advClick="0" advTm="10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1846B-8BF0-4845-B1E4-FADE011097AB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C3DA6-441B-4010-959B-EE44C840E1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945367"/>
      </p:ext>
    </p:extLst>
  </p:cSld>
  <p:clrMapOvr>
    <a:masterClrMapping/>
  </p:clrMapOvr>
  <p:transition spd="slow"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B3ED-95EA-4490-98CE-3D29A488929A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E0F4E-7AB9-4F59-AFA5-51BD92BDA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81272"/>
      </p:ext>
    </p:extLst>
  </p:cSld>
  <p:clrMapOvr>
    <a:masterClrMapping/>
  </p:clrMapOvr>
  <p:transition spd="slow"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A5EFA-8CC2-4053-A883-97B9EF63E651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DFB5A-FB7B-4CC2-90B5-294522F73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54076"/>
      </p:ext>
    </p:extLst>
  </p:cSld>
  <p:clrMapOvr>
    <a:masterClrMapping/>
  </p:clrMapOvr>
  <p:transition spd="slow"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91548-7BE0-4988-82CE-87348FCFF758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F9E1C-D840-4121-A3F8-E8CD6FD37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26569"/>
      </p:ext>
    </p:extLst>
  </p:cSld>
  <p:clrMapOvr>
    <a:masterClrMapping/>
  </p:clrMapOvr>
  <p:transition spd="slow"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8840-08E9-4E98-9ACF-222C088EE226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11BB8-252B-4078-BE01-5DD8F4232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042542"/>
      </p:ext>
    </p:extLst>
  </p:cSld>
  <p:clrMapOvr>
    <a:masterClrMapping/>
  </p:clrMapOvr>
  <p:transition spd="slow"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E40FF-089F-440C-AE43-3DF59B6E1FB3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4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1661-BE39-4CB2-90B8-44E28546D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56955"/>
      </p:ext>
    </p:extLst>
  </p:cSld>
  <p:clrMapOvr>
    <a:masterClrMapping/>
  </p:clrMapOvr>
  <p:transition spd="slow"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52C5F-74B9-40E9-88EC-4E62E719122C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3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DF8E-502E-4250-9D65-7A029B1DC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69240"/>
      </p:ext>
    </p:extLst>
  </p:cSld>
  <p:clrMapOvr>
    <a:masterClrMapping/>
  </p:clrMapOvr>
  <p:transition spd="slow"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C5F0-C70D-4CF8-9BA0-8706DDF2B086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D84A1-DBA1-40E0-A6C7-94D516DE7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260763"/>
      </p:ext>
    </p:extLst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FA067-1C8C-4DB1-BC56-173E39DE14D0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67283-407E-4A5A-B4B6-60BA86256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344155"/>
      </p:ext>
    </p:extLst>
  </p:cSld>
  <p:clrMapOvr>
    <a:masterClrMapping/>
  </p:clrMapOvr>
  <p:transition spd="med" advClick="0" advTm="1000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BCEB-245C-4F54-BFCA-2D3ED6570184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EC74D-D092-4D20-80DC-8FCE2985E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01729"/>
      </p:ext>
    </p:extLst>
  </p:cSld>
  <p:clrMapOvr>
    <a:masterClrMapping/>
  </p:clrMapOvr>
  <p:transition spd="slow"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A0243-48B4-4B26-8314-5A2C0E71ECB3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B3A8D-1D5B-49FA-9FB3-FC435DFE7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91966"/>
      </p:ext>
    </p:extLst>
  </p:cSld>
  <p:clrMapOvr>
    <a:masterClrMapping/>
  </p:clrMapOvr>
  <p:transition spd="slow" advClick="0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57900" y="274638"/>
            <a:ext cx="18669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83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95805-BFC7-4D97-A596-19D8613962FD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FF126-F8F3-4FEF-A757-CAD91A010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72340"/>
      </p:ext>
    </p:extLst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F08E0-1643-4377-8F07-0636410E9CC2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D6394-FC07-4F49-B5B6-AB28A23F8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32967"/>
      </p:ext>
    </p:extLst>
  </p:cSld>
  <p:clrMapOvr>
    <a:masterClrMapping/>
  </p:clrMapOvr>
  <p:transition spd="med" advClick="0" advTm="10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21BDC-B77A-4076-B11E-17D8EDB0EC5F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C8169-29D0-4A08-9A9E-459A12AFE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792297"/>
      </p:ext>
    </p:extLst>
  </p:cSld>
  <p:clrMapOvr>
    <a:masterClrMapping/>
  </p:clrMapOvr>
  <p:transition spd="med" advClick="0" advTm="10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37FB-1661-449D-AAAD-61BA13B5CE1F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198A8-5D33-4FB7-A62D-B5C0D4C67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335031"/>
      </p:ext>
    </p:extLst>
  </p:cSld>
  <p:clrMapOvr>
    <a:masterClrMapping/>
  </p:clrMapOvr>
  <p:transition spd="med" advClick="0" advTm="10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51429-4BBA-46FB-B581-A3A7F152530D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1EB1-2C82-4535-9640-1456A2F54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27825"/>
      </p:ext>
    </p:extLst>
  </p:cSld>
  <p:clrMapOvr>
    <a:masterClrMapping/>
  </p:clrMapOvr>
  <p:transition spd="med" advClick="0" advTm="10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22CA-EB5D-4EC3-BEE4-5E4BE6E67A94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48BCD-EEA8-4C27-BCA1-49ACB6A6E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95090"/>
      </p:ext>
    </p:extLst>
  </p:cSld>
  <p:clrMapOvr>
    <a:masterClrMapping/>
  </p:clrMapOvr>
  <p:transition spd="med" advClick="0" advTm="10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94CCF-D08F-443E-B53F-414B4F224740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9CEDA-B4C7-4E9D-ABAF-5F0C9F0AD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0925"/>
      </p:ext>
    </p:extLst>
  </p:cSld>
  <p:clrMapOvr>
    <a:masterClrMapping/>
  </p:clrMapOvr>
  <p:transition spd="med" advClick="0" advTm="10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690A0-E38C-4B94-A8AF-576C0BE30F54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69BA2-D8D4-464C-A622-E1FA58B91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42222"/>
      </p:ext>
    </p:extLst>
  </p:cSld>
  <p:clrMapOvr>
    <a:masterClrMapping/>
  </p:clrMapOvr>
  <p:transition spd="med" advClick="0" advTm="10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AAF285-F63C-4239-9973-3CD51CC3B41F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  <a:latin typeface="+mn-lt"/>
              </a:defRPr>
            </a:lvl1pPr>
          </a:lstStyle>
          <a:p>
            <a:pPr>
              <a:defRPr/>
            </a:pPr>
            <a:fld id="{90F27FB4-A1E4-43E1-B7A4-ECE877D83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med" advClick="0" advTm="10000">
    <p:comb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2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96D618-B98C-4453-B366-E5AE91C6D722}" type="datetimeFigureOut">
              <a:rPr lang="ru-RU"/>
              <a:pPr>
                <a:defRPr/>
              </a:pPr>
              <a:t>22.04.2016</a:t>
            </a:fld>
            <a:endParaRPr lang="ru-RU"/>
          </a:p>
        </p:txBody>
      </p:sp>
      <p:sp>
        <p:nvSpPr>
          <p:cNvPr id="15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9B9A98"/>
                </a:solidFill>
                <a:latin typeface="+mn-lt"/>
              </a:defRPr>
            </a:lvl1pPr>
          </a:lstStyle>
          <a:p>
            <a:pPr>
              <a:defRPr/>
            </a:pPr>
            <a:fld id="{BF02ADB3-3551-476D-802D-B3634940B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 advClick="0"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entury Schoolbook" pitchFamily="18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001_&#1041;&#1045;&#1058;&#1061;&#1054;&#1042;&#1045;&#1053;%20-%20&#1051;&#1091;&#1085;&#1085;&#1072;&#1103;%20&#1089;&#1086;&#1085;&#1072;&#1090;&#1072;.MP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5"/>
          <a:stretch>
            <a:fillRect/>
          </a:stretch>
        </p:blipFill>
        <p:spPr bwMode="auto">
          <a:xfrm>
            <a:off x="1691680" y="404664"/>
            <a:ext cx="5498331" cy="578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9688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38804" y="2574935"/>
            <a:ext cx="2896947" cy="52322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Знаешь ли ты?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62040" y="5311791"/>
            <a:ext cx="6962354" cy="954107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Траффикером</a:t>
            </a:r>
            <a:r>
              <a:rPr lang="ru-RU" sz="28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может быть очень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хороший друг или знакомый</a:t>
            </a:r>
          </a:p>
        </p:txBody>
      </p:sp>
    </p:spTree>
  </p:cSld>
  <p:clrMapOvr>
    <a:masterClrMapping/>
  </p:clrMapOvr>
  <p:transition spd="med" advClick="0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 descr="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0"/>
          <a:stretch>
            <a:fillRect/>
          </a:stretch>
        </p:blipFill>
        <p:spPr bwMode="auto">
          <a:xfrm>
            <a:off x="0" y="0"/>
            <a:ext cx="4567238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3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638" y="3284538"/>
            <a:ext cx="4608512" cy="30591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За фальшивыми обещаниями настоящая боль! </a:t>
            </a:r>
          </a:p>
        </p:txBody>
      </p:sp>
    </p:spTree>
  </p:cSld>
  <p:clrMapOvr>
    <a:masterClrMapping/>
  </p:clrMapOvr>
  <p:transition spd="med" advClick="0" advTm="10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30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30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5444" y="468293"/>
            <a:ext cx="8123020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prstMaterial="translucentPowder">
              <a:bevelT w="57150" h="38100" prst="artDeco"/>
              <a:bevelB h="25400" prst="softRound"/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В 1995 году была создана международная программа </a:t>
            </a:r>
            <a:r>
              <a:rPr lang="ru-RU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«Ла </a:t>
            </a:r>
            <a:r>
              <a:rPr lang="ru-RU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Страда», занимающаяся вопросами предотвращения торговли женщинами в странах Центральной Европы</a:t>
            </a:r>
            <a:r>
              <a:rPr lang="ru-RU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.</a:t>
            </a:r>
          </a:p>
        </p:txBody>
      </p:sp>
      <p:pic>
        <p:nvPicPr>
          <p:cNvPr id="5" name="Рисунок 4" descr="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20938"/>
            <a:ext cx="4075112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2"/>
          <a:stretch>
            <a:fillRect/>
          </a:stretch>
        </p:blipFill>
        <p:spPr>
          <a:xfrm>
            <a:off x="251520" y="332656"/>
            <a:ext cx="4270953" cy="5832475"/>
          </a:xfrm>
        </p:spPr>
      </p:pic>
      <p:pic>
        <p:nvPicPr>
          <p:cNvPr id="2" name="Содержимое 3" descr="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2"/>
          <a:stretch>
            <a:fillRect/>
          </a:stretch>
        </p:blipFill>
        <p:spPr bwMode="auto">
          <a:xfrm>
            <a:off x="4644008" y="332656"/>
            <a:ext cx="406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9"/>
          <a:stretch>
            <a:fillRect/>
          </a:stretch>
        </p:blipFill>
        <p:spPr>
          <a:xfrm>
            <a:off x="1115616" y="385717"/>
            <a:ext cx="3076575" cy="3716338"/>
          </a:xfrm>
        </p:spPr>
      </p:pic>
      <p:pic>
        <p:nvPicPr>
          <p:cNvPr id="2" name="Содержимое 4" descr="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5"/>
          <a:stretch>
            <a:fillRect/>
          </a:stretch>
        </p:blipFill>
        <p:spPr bwMode="auto">
          <a:xfrm>
            <a:off x="4932040" y="396478"/>
            <a:ext cx="3128962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293095"/>
            <a:ext cx="79928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/>
            <a:r>
              <a:rPr lang="ru-RU" sz="2800" dirty="0"/>
              <a:t>Вы можете </a:t>
            </a:r>
            <a:r>
              <a:rPr lang="ru-RU" sz="2800" dirty="0" smtClean="0"/>
              <a:t>позвонить</a:t>
            </a:r>
            <a:r>
              <a:rPr lang="en-US" sz="2800" dirty="0" smtClean="0"/>
              <a:t> </a:t>
            </a:r>
            <a:r>
              <a:rPr lang="ru-RU" sz="2800" dirty="0" smtClean="0"/>
              <a:t>на </a:t>
            </a:r>
            <a:r>
              <a:rPr lang="ru-RU" sz="2800" dirty="0"/>
              <a:t>инфолинию по безопасному выезду и пребыванию за границей – короткий номер </a:t>
            </a:r>
            <a:r>
              <a:rPr lang="ru-RU" sz="4000" dirty="0">
                <a:solidFill>
                  <a:srgbClr val="FFFF00"/>
                </a:solidFill>
              </a:rPr>
              <a:t>113</a:t>
            </a:r>
            <a:r>
              <a:rPr lang="ru-RU" sz="2800" dirty="0"/>
              <a:t> </a:t>
            </a:r>
            <a:endParaRPr lang="en-US" sz="2800" dirty="0" smtClean="0"/>
          </a:p>
          <a:p>
            <a:pPr algn="just"/>
            <a:r>
              <a:rPr lang="en-US" sz="2800" dirty="0" smtClean="0"/>
              <a:t>    </a:t>
            </a:r>
            <a:r>
              <a:rPr lang="ru-RU" sz="2800" dirty="0" smtClean="0"/>
              <a:t>(</a:t>
            </a:r>
            <a:r>
              <a:rPr lang="ru-RU" sz="2800" dirty="0"/>
              <a:t>с территории Беларуси звонок бесплатный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</p:cSld>
  <p:clrMapOvr>
    <a:masterClrMapping/>
  </p:clrMapOvr>
  <p:transition spd="med" advClick="0" advTm="14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5038" y="1267207"/>
            <a:ext cx="6440231" cy="4250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/>
        </p:spPr>
        <p:txBody>
          <a:bodyPr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9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Чтобы обезопасить себя</a:t>
            </a:r>
            <a:r>
              <a:rPr lang="ru-RU" sz="9600" dirty="0" smtClean="0">
                <a:solidFill>
                  <a:srgbClr val="FF0000"/>
                </a:solidFill>
                <a:latin typeface="Century Schoolbook" pitchFamily="18" charset="0"/>
              </a:rPr>
              <a:t>!</a:t>
            </a: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0" y="10525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2800">
              <a:solidFill>
                <a:srgbClr val="FF6600"/>
              </a:solidFill>
            </a:endParaRPr>
          </a:p>
        </p:txBody>
      </p:sp>
      <p:pic>
        <p:nvPicPr>
          <p:cNvPr id="28678" name="001_БЕТХОВЕН - Лунная сонат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3348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00050" y="-571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07950" y="0"/>
            <a:ext cx="5545138" cy="65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sz="2500" dirty="0">
                <a:latin typeface="Century Schoolbook" pitchFamily="18" charset="0"/>
                <a:cs typeface="Times New Roman" panose="02020603050405020304" pitchFamily="18" charset="0"/>
              </a:rPr>
              <a:t>В наши дни </a:t>
            </a:r>
            <a:r>
              <a:rPr lang="ru-RU" sz="2500" dirty="0">
                <a:latin typeface="Century Schoolbook" pitchFamily="18" charset="0"/>
              </a:rPr>
              <a:t>возможность стать жертвой торговли людьми достаточно велика. Ежегодно тысячи белорусов подвергаются различным видам эксплуатации:</a:t>
            </a: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ru-RU" sz="2500" dirty="0">
                <a:solidFill>
                  <a:srgbClr val="FF9933"/>
                </a:solidFill>
                <a:latin typeface="Century Schoolbook" pitchFamily="18" charset="0"/>
              </a:rPr>
              <a:t>сексуальная эксплуатация;</a:t>
            </a: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ru-RU" sz="2500" dirty="0">
                <a:solidFill>
                  <a:srgbClr val="FF9933"/>
                </a:solidFill>
                <a:latin typeface="Century Schoolbook" pitchFamily="18" charset="0"/>
              </a:rPr>
              <a:t>принудительный труд, в том числе на вредных, опасных производствах, в качестве домашней прислуги;</a:t>
            </a: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ru-RU" sz="2500" dirty="0">
                <a:solidFill>
                  <a:srgbClr val="FF9933"/>
                </a:solidFill>
                <a:latin typeface="Century Schoolbook" pitchFamily="18" charset="0"/>
              </a:rPr>
              <a:t>изъятие органов и тканей и т.д.</a:t>
            </a:r>
          </a:p>
          <a:p>
            <a:pPr algn="just" eaLnBrk="1" hangingPunct="1"/>
            <a:r>
              <a:rPr lang="ru-RU" sz="2500" dirty="0">
                <a:latin typeface="Century Schoolbook" pitchFamily="18" charset="0"/>
              </a:rPr>
              <a:t>К сожалению, число потерпевших не уменьшается, так как преступники действуют все более изощренными методами вербовки, и полностью  обезопасить себя очень сложно.</a:t>
            </a:r>
          </a:p>
        </p:txBody>
      </p:sp>
    </p:spTree>
  </p:cSld>
  <p:clrMapOvr>
    <a:masterClrMapping/>
  </p:clrMapOvr>
  <p:transition spd="med" advClick="0" advTm="2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body" idx="1"/>
          </p:nvPr>
        </p:nvSpPr>
        <p:spPr>
          <a:xfrm>
            <a:off x="827088" y="260350"/>
            <a:ext cx="7467600" cy="452596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mtClean="0">
                <a:solidFill>
                  <a:srgbClr val="FF6600"/>
                </a:solidFill>
              </a:rPr>
              <a:t>Прежде чем уехать за границу, будь уверен в том, что:</a:t>
            </a:r>
          </a:p>
          <a:p>
            <a:pPr eaLnBrk="1" hangingPunct="1"/>
            <a:endParaRPr lang="ru-RU" smtClean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23850" y="1341438"/>
            <a:ext cx="5688013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sz="2000" dirty="0"/>
              <a:t>1.Фирма, которая предлагает тебе работу, имеет лицензию на трудоустройство белорусских граждан за границей. В нашей стране такие лицензии выдает только Департамент по гражданству и миграции Министерства внутренних дел.</a:t>
            </a:r>
          </a:p>
          <a:p>
            <a:pPr algn="just" eaLnBrk="1" hangingPunct="1"/>
            <a:r>
              <a:rPr lang="ru-RU" sz="2000" dirty="0"/>
              <a:t>2.Работа, которую тебе предложили, легальна.</a:t>
            </a:r>
          </a:p>
          <a:p>
            <a:pPr algn="just" eaLnBrk="1" hangingPunct="1"/>
            <a:r>
              <a:rPr lang="ru-RU" sz="2000" dirty="0"/>
              <a:t>3.В контракте, который ты подписываешь, описаны все условия работы, оплаты, проживания, страхования. Документ составлен на русском языке, и ты понимаешь в нем каждое слово.</a:t>
            </a:r>
          </a:p>
        </p:txBody>
      </p:sp>
      <p:pic>
        <p:nvPicPr>
          <p:cNvPr id="29700" name="Picture 4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16113"/>
            <a:ext cx="20510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0000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40"/>
          <a:stretch>
            <a:fillRect/>
          </a:stretch>
        </p:blipFill>
        <p:spPr>
          <a:xfrm>
            <a:off x="5508625" y="908050"/>
            <a:ext cx="3462338" cy="460851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1000125"/>
            <a:ext cx="496284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dirty="0"/>
              <a:t>1.В  твоем паспорте стоит рабочая виза, а не туристическая, студенческая или какая-либо другая. Разобраться в этом тебе поможет сотрудник посольства той страны, куда ты уедешь.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24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dirty="0"/>
              <a:t>2. Изменить статус визы за границей невозможно. Рабочая виза должна стоять в твоем паспорте до выезда с Беларуси. </a:t>
            </a:r>
          </a:p>
        </p:txBody>
      </p:sp>
    </p:spTree>
  </p:cSld>
  <p:clrMapOvr>
    <a:masterClrMapping/>
  </p:clrMapOvr>
  <p:transition spd="med" advClick="0" advTm="2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6"/>
          <a:stretch>
            <a:fillRect/>
          </a:stretch>
        </p:blipFill>
        <p:spPr>
          <a:xfrm>
            <a:off x="5436096" y="908720"/>
            <a:ext cx="3327400" cy="482441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44" y="1916113"/>
            <a:ext cx="475252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dirty="0"/>
              <a:t>1.У тебя есть точный адрес будущего рабочего места. Твои родные также должны его знать.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24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dirty="0"/>
              <a:t>2.Договорись со своими близкими о том, как ты с ними будешь поддерживать связь. </a:t>
            </a:r>
          </a:p>
        </p:txBody>
      </p:sp>
    </p:spTree>
  </p:cSld>
  <p:clrMapOvr>
    <a:masterClrMapping/>
  </p:clrMapOvr>
  <p:transition spd="med" advClick="0" advTm="1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7"/>
          <a:stretch>
            <a:fillRect/>
          </a:stretch>
        </p:blipFill>
        <p:spPr>
          <a:xfrm>
            <a:off x="5219700" y="476250"/>
            <a:ext cx="3614738" cy="4967288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1" y="1428750"/>
            <a:ext cx="475252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 dirty="0">
                <a:latin typeface="Arno Pro"/>
              </a:rPr>
              <a:t>Возьми определенную сумму денежных средств на транспортные расходы для возможного возвращения домой  </a:t>
            </a:r>
          </a:p>
        </p:txBody>
      </p:sp>
    </p:spTree>
  </p:cSld>
  <p:clrMapOvr>
    <a:masterClrMapping/>
  </p:clrMapOvr>
  <p:transition spd="med" advClick="0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1"/>
          <a:stretch>
            <a:fillRect/>
          </a:stretch>
        </p:blipFill>
        <p:spPr>
          <a:xfrm>
            <a:off x="4787900" y="836613"/>
            <a:ext cx="4011613" cy="467995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750" y="1484313"/>
            <a:ext cx="41433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>
                <a:latin typeface="Arno Pro"/>
              </a:rPr>
              <a:t>Узнай адрес и телефон посольства Республики Беларусь в стране назначения</a:t>
            </a:r>
          </a:p>
        </p:txBody>
      </p:sp>
    </p:spTree>
  </p:cSld>
  <p:clrMapOvr>
    <a:masterClrMapping/>
  </p:clrMapOvr>
  <p:transition spd="med" advClick="0" advTm="7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214290"/>
            <a:ext cx="880401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Во время пребывания за границей</a:t>
            </a:r>
          </a:p>
        </p:txBody>
      </p:sp>
      <p:pic>
        <p:nvPicPr>
          <p:cNvPr id="6" name="Рисунок 5" descr="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60"/>
          <a:stretch>
            <a:fillRect/>
          </a:stretch>
        </p:blipFill>
        <p:spPr bwMode="auto">
          <a:xfrm>
            <a:off x="240470" y="1412875"/>
            <a:ext cx="2813492" cy="374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94"/>
          <a:stretch>
            <a:fillRect/>
          </a:stretch>
        </p:blipFill>
        <p:spPr bwMode="auto">
          <a:xfrm>
            <a:off x="6097024" y="1412875"/>
            <a:ext cx="2836287" cy="367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0"/>
          <a:stretch>
            <a:fillRect/>
          </a:stretch>
        </p:blipFill>
        <p:spPr bwMode="auto">
          <a:xfrm>
            <a:off x="3159739" y="1412875"/>
            <a:ext cx="2831508" cy="374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4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620688"/>
            <a:ext cx="7683624" cy="5361459"/>
          </a:xfrm>
        </p:spPr>
        <p:txBody>
          <a:bodyPr/>
          <a:lstStyle/>
          <a:p>
            <a:pPr marL="34925" indent="417513" algn="just">
              <a:buNone/>
            </a:pPr>
            <a:r>
              <a:rPr lang="ru-RU" sz="2800" dirty="0"/>
              <a:t>В Уголовный кодекс Республики Беларусь в 2005, 2008 и 2015 годах внесены изменения и дополнения. Теперь в Беларуси действуют 6 составов преступлений, криминализирующих торговлю людьми и связанные с ней деяния, которые охватывают все виды и формы «современного рабства». Максимальное наказание – лишение свободы сроком до 15-ти лет с конфискацией имущества. </a:t>
            </a:r>
            <a:endParaRPr lang="ru-RU" sz="2800" dirty="0" smtClean="0"/>
          </a:p>
          <a:p>
            <a:pPr marL="34925" indent="417513">
              <a:buNone/>
            </a:pPr>
            <a:r>
              <a:rPr lang="ru-RU" sz="2800" dirty="0" smtClean="0"/>
              <a:t>Вот эти статьи</a:t>
            </a:r>
            <a:r>
              <a:rPr lang="ru-RU" sz="2800" dirty="0"/>
              <a:t>: 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86587594"/>
      </p:ext>
    </p:extLst>
  </p:cSld>
  <p:clrMapOvr>
    <a:masterClrMapping/>
  </p:clrMapOvr>
  <p:transition spd="med" advClick="0" advTm="10000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075240" cy="5505475"/>
          </a:xfrm>
        </p:spPr>
        <p:txBody>
          <a:bodyPr/>
          <a:lstStyle/>
          <a:p>
            <a:pPr marL="36512" indent="0">
              <a:buNone/>
            </a:pPr>
            <a:r>
              <a:rPr lang="ru-RU" sz="2800" dirty="0"/>
              <a:t>1) Статья </a:t>
            </a:r>
            <a:r>
              <a:rPr lang="ru-RU" sz="2800" dirty="0" smtClean="0"/>
              <a:t>171. </a:t>
            </a:r>
            <a:r>
              <a:rPr lang="ru-RU" sz="2800" dirty="0"/>
              <a:t>«Организация и/или использование занятия проституцией либо создание условий для занятия проституцией», </a:t>
            </a:r>
            <a:br>
              <a:rPr lang="ru-RU" sz="2800" dirty="0"/>
            </a:br>
            <a:r>
              <a:rPr lang="ru-RU" sz="2800" dirty="0"/>
              <a:t>2) Статья </a:t>
            </a:r>
            <a:r>
              <a:rPr lang="ru-RU" sz="2800" dirty="0" smtClean="0"/>
              <a:t>171</a:t>
            </a:r>
            <a:r>
              <a:rPr lang="en-US" sz="2800" dirty="0" smtClean="0"/>
              <a:t>-</a:t>
            </a:r>
            <a:r>
              <a:rPr lang="ru-RU" sz="2800" dirty="0" smtClean="0"/>
              <a:t>1. </a:t>
            </a:r>
            <a:r>
              <a:rPr lang="ru-RU" sz="2800" dirty="0"/>
              <a:t>«Вовлечение в занятие проституцией либо принуждение к продолжению занятия проституцией», </a:t>
            </a:r>
            <a:br>
              <a:rPr lang="ru-RU" sz="2800" dirty="0"/>
            </a:br>
            <a:r>
              <a:rPr lang="ru-RU" sz="2800" dirty="0"/>
              <a:t>3) Статья </a:t>
            </a:r>
            <a:r>
              <a:rPr lang="ru-RU" sz="2800" dirty="0" smtClean="0"/>
              <a:t>181. </a:t>
            </a:r>
            <a:r>
              <a:rPr lang="ru-RU" sz="2800" dirty="0"/>
              <a:t>«Торговля людьми», </a:t>
            </a:r>
            <a:br>
              <a:rPr lang="ru-RU" sz="2800" dirty="0"/>
            </a:br>
            <a:r>
              <a:rPr lang="ru-RU" sz="2800" dirty="0" smtClean="0"/>
              <a:t>4) Статья 181</a:t>
            </a:r>
            <a:r>
              <a:rPr lang="en-US" sz="2800" dirty="0" smtClean="0"/>
              <a:t>-</a:t>
            </a:r>
            <a:r>
              <a:rPr lang="ru-RU" sz="2800" dirty="0" smtClean="0"/>
              <a:t>1. «Использование рабского труда», </a:t>
            </a:r>
            <a:br>
              <a:rPr lang="ru-RU" sz="2800" dirty="0" smtClean="0"/>
            </a:br>
            <a:r>
              <a:rPr lang="ru-RU" sz="2800" dirty="0" smtClean="0"/>
              <a:t>5) Статья 182. «Похищение человека» (если действия совершаются в целях эксплуатации людей), </a:t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53456277"/>
      </p:ext>
    </p:extLst>
  </p:cSld>
  <p:clrMapOvr>
    <a:masterClrMapping/>
  </p:clrMapOvr>
  <p:transition spd="med" advClick="0" advTm="10000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147248" cy="5289451"/>
          </a:xfrm>
        </p:spPr>
        <p:txBody>
          <a:bodyPr/>
          <a:lstStyle/>
          <a:p>
            <a:pPr marL="36512" indent="0">
              <a:buNone/>
            </a:pPr>
            <a:r>
              <a:rPr lang="ru-RU" sz="2800" dirty="0" smtClean="0"/>
              <a:t>6) Статья 187. «Незаконные действия, направленные на трудоустройство граждан за границей». </a:t>
            </a:r>
          </a:p>
          <a:p>
            <a:pPr marL="36512" indent="0">
              <a:buNone/>
            </a:pPr>
            <a:r>
              <a:rPr lang="ru-RU" sz="2800" dirty="0"/>
              <a:t>Преступления, предусмотренные статьями Уголовного кодекса: </a:t>
            </a:r>
            <a:br>
              <a:rPr lang="ru-RU" sz="2800" dirty="0"/>
            </a:br>
            <a:r>
              <a:rPr lang="ru-RU" sz="2800" dirty="0"/>
              <a:t>171, 1711 – влекут исключительно сексуальную эксплуатацию; </a:t>
            </a:r>
            <a:br>
              <a:rPr lang="ru-RU" sz="2800" dirty="0"/>
            </a:br>
            <a:r>
              <a:rPr lang="ru-RU" sz="2800" dirty="0"/>
              <a:t>1811 – влекут исключительно трудовую эксплуатацию; </a:t>
            </a:r>
            <a:br>
              <a:rPr lang="ru-RU" sz="2800" dirty="0"/>
            </a:br>
            <a:r>
              <a:rPr lang="ru-RU" sz="2800" dirty="0"/>
              <a:t>181, 182, 187 – влекут как сексуальную, так и трудовую эксплуатацию. 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31095632"/>
      </p:ext>
    </p:extLst>
  </p:cSld>
  <p:clrMapOvr>
    <a:masterClrMapping/>
  </p:clrMapOvr>
  <p:transition spd="med" advClick="0" advTm="10000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-133350" y="0"/>
            <a:ext cx="9277350" cy="7677150"/>
            <a:chOff x="-84" y="0"/>
            <a:chExt cx="5844" cy="4836"/>
          </a:xfrm>
        </p:grpSpPr>
        <p:pic>
          <p:nvPicPr>
            <p:cNvPr id="37895" name="Рисунок 3" descr="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168"/>
            <a:stretch>
              <a:fillRect/>
            </a:stretch>
          </p:blipFill>
          <p:spPr bwMode="auto">
            <a:xfrm>
              <a:off x="-84" y="0"/>
              <a:ext cx="5844" cy="2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Рисунок 3" descr="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8" b="49817"/>
            <a:stretch>
              <a:fillRect/>
            </a:stretch>
          </p:blipFill>
          <p:spPr bwMode="auto">
            <a:xfrm>
              <a:off x="-84" y="2205"/>
              <a:ext cx="5844" cy="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1257300" y="-3844925"/>
            <a:ext cx="5286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000">
                <a:solidFill>
                  <a:srgbClr val="FF0000"/>
                </a:solidFill>
              </a:rPr>
              <a:t>Помни!</a:t>
            </a:r>
          </a:p>
        </p:txBody>
      </p:sp>
      <p:grpSp>
        <p:nvGrpSpPr>
          <p:cNvPr id="37894" name="Group 6"/>
          <p:cNvGrpSpPr>
            <a:grpSpLocks/>
          </p:cNvGrpSpPr>
          <p:nvPr/>
        </p:nvGrpSpPr>
        <p:grpSpPr bwMode="auto">
          <a:xfrm>
            <a:off x="3060849" y="476672"/>
            <a:ext cx="2592388" cy="4508376"/>
            <a:chOff x="2336" y="210"/>
            <a:chExt cx="1633" cy="2976"/>
          </a:xfrm>
        </p:grpSpPr>
        <p:pic>
          <p:nvPicPr>
            <p:cNvPr id="37893" name="Рисунок 3" descr="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39"/>
            <a:stretch>
              <a:fillRect/>
            </a:stretch>
          </p:blipFill>
          <p:spPr bwMode="auto">
            <a:xfrm>
              <a:off x="2378" y="901"/>
              <a:ext cx="1591" cy="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8"/>
            <p:cNvSpPr txBox="1">
              <a:spLocks noChangeArrowheads="1"/>
            </p:cNvSpPr>
            <p:nvPr/>
          </p:nvSpPr>
          <p:spPr bwMode="auto">
            <a:xfrm>
              <a:off x="2336" y="210"/>
              <a:ext cx="163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3600" i="1" dirty="0" smtClean="0">
                  <a:solidFill>
                    <a:srgbClr val="A50021"/>
                  </a:solidFill>
                </a:rPr>
                <a:t>  </a:t>
              </a:r>
              <a:r>
                <a:rPr lang="ru-RU" sz="3600" i="1" dirty="0" smtClean="0">
                  <a:solidFill>
                    <a:srgbClr val="A50021"/>
                  </a:solidFill>
                </a:rPr>
                <a:t>ПОМНИ</a:t>
              </a:r>
              <a:r>
                <a:rPr lang="ru-RU" sz="4000" b="1" i="1" dirty="0">
                  <a:solidFill>
                    <a:srgbClr val="A50021"/>
                  </a:solidFill>
                </a:rPr>
                <a:t>!</a:t>
              </a:r>
            </a:p>
          </p:txBody>
        </p:sp>
      </p:grpSp>
    </p:spTree>
  </p:cSld>
  <p:clrMapOvr>
    <a:masterClrMapping/>
  </p:clrMapOvr>
  <p:transition spd="med" advClick="0" advTm="1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71813" y="1643063"/>
            <a:ext cx="2643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88" y="0"/>
            <a:ext cx="6429375" cy="2308225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</a:rPr>
              <a:t>Траффикинг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– англоязычный термин «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trafficking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», который означает торговлю рабами, наркотиками и незаконную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торговлю 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вообще.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Людей, которые занимаются этим, называют </a:t>
            </a:r>
            <a:r>
              <a:rPr lang="ru-RU" sz="2400" dirty="0">
                <a:solidFill>
                  <a:srgbClr val="FF0000"/>
                </a:solidFill>
              </a:rPr>
              <a:t>траффикерами.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4500563"/>
            <a:ext cx="7056784" cy="193899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</a:rPr>
              <a:t>Знаешь ли ты?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По данным ООН более 4 миллионов людей во всем мире попадают в рабство за рубежом. Большинство из них – это женщины и несовершеннолетние </a:t>
            </a:r>
            <a:r>
              <a:rPr lang="ru-RU" sz="2400" dirty="0" smtClean="0"/>
              <a:t>девушки</a:t>
            </a:r>
            <a:r>
              <a:rPr lang="ru-RU" b="1" dirty="0"/>
              <a:t>.</a:t>
            </a:r>
          </a:p>
        </p:txBody>
      </p:sp>
      <p:pic>
        <p:nvPicPr>
          <p:cNvPr id="5" name="Рисунок 4" descr="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357438"/>
            <a:ext cx="535781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85875" y="857250"/>
            <a:ext cx="7000875" cy="5238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>
                <a:solidFill>
                  <a:schemeClr val="bg1"/>
                </a:solidFill>
                <a:latin typeface="Century" panose="02040604050505020304" pitchFamily="18" charset="0"/>
              </a:rPr>
              <a:t>Зачем люди едут за границу?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142875" y="1643063"/>
            <a:ext cx="8810625" cy="2071687"/>
            <a:chOff x="90" y="1035"/>
            <a:chExt cx="5550" cy="1305"/>
          </a:xfrm>
        </p:grpSpPr>
        <p:pic>
          <p:nvPicPr>
            <p:cNvPr id="12296" name="Рисунок 4" descr="2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" y="1035"/>
              <a:ext cx="1740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Рисунок 8" descr="2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" y="1080"/>
              <a:ext cx="168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1143000" y="2786063"/>
            <a:ext cx="6572250" cy="3786187"/>
            <a:chOff x="720" y="1755"/>
            <a:chExt cx="4140" cy="2385"/>
          </a:xfrm>
        </p:grpSpPr>
        <p:pic>
          <p:nvPicPr>
            <p:cNvPr id="12293" name="Рисунок 5" descr="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55"/>
              <a:ext cx="1740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Рисунок 6" descr="23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" y="2475"/>
              <a:ext cx="2220" cy="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Рисунок 7" descr="24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" y="1755"/>
              <a:ext cx="1800" cy="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med" advClick="0" advTm="1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49847"/>
          <a:stretch>
            <a:fillRect/>
          </a:stretch>
        </p:blipFill>
        <p:spPr bwMode="auto">
          <a:xfrm>
            <a:off x="323850" y="188913"/>
            <a:ext cx="414813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86"/>
          <a:stretch>
            <a:fillRect/>
          </a:stretch>
        </p:blipFill>
        <p:spPr bwMode="auto">
          <a:xfrm>
            <a:off x="5219700" y="0"/>
            <a:ext cx="3579813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44"/>
          <a:stretch>
            <a:fillRect/>
          </a:stretch>
        </p:blipFill>
        <p:spPr bwMode="auto">
          <a:xfrm>
            <a:off x="2124075" y="3068638"/>
            <a:ext cx="3354388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7"/>
          <a:stretch>
            <a:fillRect/>
          </a:stretch>
        </p:blipFill>
        <p:spPr bwMode="auto">
          <a:xfrm>
            <a:off x="366214" y="692696"/>
            <a:ext cx="4175678" cy="585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28750" y="214313"/>
            <a:ext cx="6286500" cy="3667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chemeClr val="bg1"/>
                </a:solidFill>
              </a:rPr>
              <a:t>Как люди попадают в рабство за рубежом?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8575" y="2205038"/>
            <a:ext cx="403542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>
                <a:latin typeface="Candara" panose="020E0502030303020204" pitchFamily="34" charset="0"/>
              </a:rPr>
              <a:t>Они находят информацию</a:t>
            </a:r>
            <a:r>
              <a:rPr lang="ru-RU" sz="240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>
                <a:latin typeface="Arial" panose="020B0604020202020204" pitchFamily="34" charset="0"/>
              </a:rPr>
              <a:t>в Интернете о</a:t>
            </a:r>
            <a:r>
              <a:rPr lang="ru-RU" sz="2400">
                <a:latin typeface="Candara" panose="020E0502030303020204" pitchFamily="34" charset="0"/>
              </a:rPr>
              <a:t> работе, </a:t>
            </a:r>
            <a:endParaRPr lang="ru-RU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>
                <a:latin typeface="Candara" panose="020E0502030303020204" pitchFamily="34" charset="0"/>
              </a:rPr>
              <a:t>замужестве и учебе </a:t>
            </a:r>
            <a:endParaRPr lang="ru-RU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>
                <a:latin typeface="Candara" panose="020E0502030303020204" pitchFamily="34" charset="0"/>
              </a:rPr>
              <a:t>за рубежом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latin typeface="Candara" panose="020E0502030303020204" pitchFamily="34" charset="0"/>
              </a:rPr>
              <a:t> </a:t>
            </a:r>
          </a:p>
        </p:txBody>
      </p:sp>
    </p:spTree>
  </p:cSld>
  <p:clrMapOvr>
    <a:masterClrMapping/>
  </p:clrMapOvr>
  <p:transition spd="med" advClick="0" advTm="8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404664"/>
            <a:ext cx="4120073" cy="30773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Они получают предложения о выезде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за границу от своих знакомых, друзей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и от своих родственников. </a:t>
            </a:r>
          </a:p>
        </p:txBody>
      </p:sp>
      <p:pic>
        <p:nvPicPr>
          <p:cNvPr id="16387" name="Picture 3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3419475" cy="38465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8000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21"/>
          <a:stretch>
            <a:fillRect/>
          </a:stretch>
        </p:blipFill>
        <p:spPr bwMode="auto">
          <a:xfrm>
            <a:off x="250825" y="692150"/>
            <a:ext cx="41767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0" y="1844675"/>
            <a:ext cx="421481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800">
                <a:latin typeface="Tahoma" panose="020B0604030504040204" pitchFamily="34" charset="0"/>
                <a:cs typeface="Tahoma" panose="020B0604030504040204" pitchFamily="34" charset="0"/>
              </a:rPr>
              <a:t>Много заманчивых предложений о работе за границей размещено в газетах, журналах, объявлениях в метро.</a:t>
            </a:r>
          </a:p>
        </p:txBody>
      </p:sp>
    </p:spTree>
  </p:cSld>
  <p:clrMapOvr>
    <a:masterClrMapping/>
  </p:clrMapOvr>
  <p:transition spd="med" advClick="0" advTm="8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Русский">
  <a:themeElements>
    <a:clrScheme name="Русский 1">
      <a:dk1>
        <a:srgbClr val="3B3B3B"/>
      </a:dk1>
      <a:lt1>
        <a:srgbClr val="FFFFFF"/>
      </a:lt1>
      <a:dk2>
        <a:srgbClr val="000000"/>
      </a:dk2>
      <a:lt2>
        <a:srgbClr val="D4D2D0"/>
      </a:lt2>
      <a:accent1>
        <a:srgbClr val="6EA0B0"/>
      </a:accent1>
      <a:accent2>
        <a:srgbClr val="CCAF0A"/>
      </a:accent2>
      <a:accent3>
        <a:srgbClr val="AAAAAA"/>
      </a:accent3>
      <a:accent4>
        <a:srgbClr val="DADADA"/>
      </a:accent4>
      <a:accent5>
        <a:srgbClr val="BACDD4"/>
      </a:accent5>
      <a:accent6>
        <a:srgbClr val="B99E08"/>
      </a:accent6>
      <a:hlink>
        <a:srgbClr val="00C8C3"/>
      </a:hlink>
      <a:folHlink>
        <a:srgbClr val="A116E0"/>
      </a:folHlink>
    </a:clrScheme>
    <a:fontScheme name="Русский">
      <a:majorFont>
        <a:latin typeface="Century Schoolbook"/>
        <a:ea typeface=""/>
        <a:cs typeface=""/>
      </a:majorFont>
      <a:minorFont>
        <a:latin typeface="Century School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Русский 1">
        <a:dk1>
          <a:srgbClr val="3B3B3B"/>
        </a:dk1>
        <a:lt1>
          <a:srgbClr val="FFFFFF"/>
        </a:lt1>
        <a:dk2>
          <a:srgbClr val="000000"/>
        </a:dk2>
        <a:lt2>
          <a:srgbClr val="D4D2D0"/>
        </a:lt2>
        <a:accent1>
          <a:srgbClr val="6EA0B0"/>
        </a:accent1>
        <a:accent2>
          <a:srgbClr val="CCAF0A"/>
        </a:accent2>
        <a:accent3>
          <a:srgbClr val="AAAAAA"/>
        </a:accent3>
        <a:accent4>
          <a:srgbClr val="DADADA"/>
        </a:accent4>
        <a:accent5>
          <a:srgbClr val="BACDD4"/>
        </a:accent5>
        <a:accent6>
          <a:srgbClr val="B99E08"/>
        </a:accent6>
        <a:hlink>
          <a:srgbClr val="00C8C3"/>
        </a:hlink>
        <a:folHlink>
          <a:srgbClr val="A116E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хническая">
  <a:themeElements>
    <a:clrScheme name="1_Техническая 1">
      <a:dk1>
        <a:srgbClr val="3B3B3B"/>
      </a:dk1>
      <a:lt1>
        <a:srgbClr val="FFFFFF"/>
      </a:lt1>
      <a:dk2>
        <a:srgbClr val="000000"/>
      </a:dk2>
      <a:lt2>
        <a:srgbClr val="D4D2D0"/>
      </a:lt2>
      <a:accent1>
        <a:srgbClr val="6EA0B0"/>
      </a:accent1>
      <a:accent2>
        <a:srgbClr val="CCAF0A"/>
      </a:accent2>
      <a:accent3>
        <a:srgbClr val="AAAAAA"/>
      </a:accent3>
      <a:accent4>
        <a:srgbClr val="DADADA"/>
      </a:accent4>
      <a:accent5>
        <a:srgbClr val="BACDD4"/>
      </a:accent5>
      <a:accent6>
        <a:srgbClr val="B99E08"/>
      </a:accent6>
      <a:hlink>
        <a:srgbClr val="00C8C3"/>
      </a:hlink>
      <a:folHlink>
        <a:srgbClr val="A116E0"/>
      </a:folHlink>
    </a:clrScheme>
    <a:fontScheme name="1_Техническая">
      <a:majorFont>
        <a:latin typeface="Century Schoolbook"/>
        <a:ea typeface=""/>
        <a:cs typeface=""/>
      </a:majorFont>
      <a:minorFont>
        <a:latin typeface="Century School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Техническая 1">
        <a:dk1>
          <a:srgbClr val="3B3B3B"/>
        </a:dk1>
        <a:lt1>
          <a:srgbClr val="FFFFFF"/>
        </a:lt1>
        <a:dk2>
          <a:srgbClr val="000000"/>
        </a:dk2>
        <a:lt2>
          <a:srgbClr val="D4D2D0"/>
        </a:lt2>
        <a:accent1>
          <a:srgbClr val="6EA0B0"/>
        </a:accent1>
        <a:accent2>
          <a:srgbClr val="CCAF0A"/>
        </a:accent2>
        <a:accent3>
          <a:srgbClr val="AAAAAA"/>
        </a:accent3>
        <a:accent4>
          <a:srgbClr val="DADADA"/>
        </a:accent4>
        <a:accent5>
          <a:srgbClr val="BACDD4"/>
        </a:accent5>
        <a:accent6>
          <a:srgbClr val="B99E08"/>
        </a:accent6>
        <a:hlink>
          <a:srgbClr val="00C8C3"/>
        </a:hlink>
        <a:folHlink>
          <a:srgbClr val="A116E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Русский</Template>
  <TotalTime>755</TotalTime>
  <Words>554</Words>
  <Application>Microsoft Office PowerPoint</Application>
  <PresentationFormat>Экран (4:3)</PresentationFormat>
  <Paragraphs>51</Paragraphs>
  <Slides>29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2" baseType="lpstr">
      <vt:lpstr>Arial</vt:lpstr>
      <vt:lpstr>Arial Narrow</vt:lpstr>
      <vt:lpstr>Arno Pro</vt:lpstr>
      <vt:lpstr>Calibri</vt:lpstr>
      <vt:lpstr>Candara</vt:lpstr>
      <vt:lpstr>Century</vt:lpstr>
      <vt:lpstr>Century Schoolbook</vt:lpstr>
      <vt:lpstr>Tahoma</vt:lpstr>
      <vt:lpstr>Times New Roman</vt:lpstr>
      <vt:lpstr>Wingdings</vt:lpstr>
      <vt:lpstr>Wingdings 2</vt:lpstr>
      <vt:lpstr>Русский</vt:lpstr>
      <vt:lpstr>1_Техническая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Metodist</cp:lastModifiedBy>
  <cp:revision>60</cp:revision>
  <dcterms:created xsi:type="dcterms:W3CDTF">2008-01-17T11:37:25Z</dcterms:created>
  <dcterms:modified xsi:type="dcterms:W3CDTF">2016-04-22T08:04:40Z</dcterms:modified>
</cp:coreProperties>
</file>