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71" r:id="rId6"/>
    <p:sldId id="261" r:id="rId7"/>
    <p:sldId id="292" r:id="rId8"/>
    <p:sldId id="262" r:id="rId9"/>
    <p:sldId id="272" r:id="rId10"/>
    <p:sldId id="263" r:id="rId11"/>
    <p:sldId id="264" r:id="rId12"/>
    <p:sldId id="266" r:id="rId13"/>
    <p:sldId id="267" r:id="rId14"/>
    <p:sldId id="285" r:id="rId15"/>
    <p:sldId id="286" r:id="rId16"/>
    <p:sldId id="276" r:id="rId17"/>
    <p:sldId id="287" r:id="rId18"/>
    <p:sldId id="277" r:id="rId19"/>
    <p:sldId id="288" r:id="rId20"/>
    <p:sldId id="279" r:id="rId21"/>
    <p:sldId id="289" r:id="rId22"/>
    <p:sldId id="280" r:id="rId23"/>
    <p:sldId id="290" r:id="rId24"/>
    <p:sldId id="275" r:id="rId25"/>
    <p:sldId id="291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60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3A5-AD90-481E-A74D-34007486B7F9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053B-0831-4DA5-AA29-0F14CD82B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34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3A5-AD90-481E-A74D-34007486B7F9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053B-0831-4DA5-AA29-0F14CD82B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1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3A5-AD90-481E-A74D-34007486B7F9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053B-0831-4DA5-AA29-0F14CD82B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74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3A5-AD90-481E-A74D-34007486B7F9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053B-0831-4DA5-AA29-0F14CD82B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44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3A5-AD90-481E-A74D-34007486B7F9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053B-0831-4DA5-AA29-0F14CD82B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47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3A5-AD90-481E-A74D-34007486B7F9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053B-0831-4DA5-AA29-0F14CD82B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8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3A5-AD90-481E-A74D-34007486B7F9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053B-0831-4DA5-AA29-0F14CD82B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806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3A5-AD90-481E-A74D-34007486B7F9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053B-0831-4DA5-AA29-0F14CD82B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10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3A5-AD90-481E-A74D-34007486B7F9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053B-0831-4DA5-AA29-0F14CD82B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7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3A5-AD90-481E-A74D-34007486B7F9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053B-0831-4DA5-AA29-0F14CD82B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66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3A5-AD90-481E-A74D-34007486B7F9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053B-0831-4DA5-AA29-0F14CD82B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38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E53A5-AD90-481E-A74D-34007486B7F9}" type="datetimeFigureOut">
              <a:rPr lang="ru-RU" smtClean="0"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E053B-0831-4DA5-AA29-0F14CD82B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43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7680" y="1328928"/>
            <a:ext cx="11180064" cy="1767840"/>
          </a:xfrm>
        </p:spPr>
        <p:txBody>
          <a:bodyPr>
            <a:normAutofit fontScale="90000"/>
          </a:bodyPr>
          <a:lstStyle/>
          <a:p>
            <a:r>
              <a:rPr lang="ru-RU" sz="6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Мемориальный комплекс "Брестская крепость-герой"</a:t>
            </a:r>
            <a:br>
              <a:rPr lang="ru-RU" sz="6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54" y="2884932"/>
            <a:ext cx="6986107" cy="2985516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22186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80288"/>
            <a:ext cx="7083552" cy="5376672"/>
          </a:xfrm>
        </p:spPr>
        <p:txBody>
          <a:bodyPr>
            <a:noAutofit/>
          </a:bodyPr>
          <a:lstStyle/>
          <a:p>
            <a:pPr indent="450850" algn="just"/>
            <a:r>
              <a:rPr lang="ru-RU" sz="3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июня 1941 года</a:t>
            </a:r>
            <a:r>
              <a:rPr lang="ru-RU" sz="3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гарнизон крепости принял первые удары немецко-фашистских захватчиков и более месяца держал оборону в полном окружении. В послевоенное время за мужество и героизм, проявленные защитниками крепости во время ее обороны, цитадель получила почетное 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звание</a:t>
            </a:r>
            <a:r>
              <a:rPr lang="en-US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Крепость-герой"</a:t>
            </a:r>
            <a:r>
              <a:rPr lang="ru-RU" sz="3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882" y="1741094"/>
            <a:ext cx="3817729" cy="2672410"/>
          </a:xfrm>
          <a:prstGeom prst="rect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00961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947" y="505327"/>
            <a:ext cx="11321716" cy="2695074"/>
          </a:xfrm>
        </p:spPr>
        <p:txBody>
          <a:bodyPr>
            <a:normAutofit/>
          </a:bodyPr>
          <a:lstStyle/>
          <a:p>
            <a:pPr indent="444500" algn="ctr"/>
            <a:r>
              <a:rPr lang="ru-RU" sz="6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Брестская крепость сегодня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824" y="2478505"/>
            <a:ext cx="4537619" cy="3176334"/>
          </a:xfrm>
          <a:ln w="28575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10982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6907"/>
          </a:xfrm>
        </p:spPr>
        <p:txBody>
          <a:bodyPr>
            <a:normAutofit fontScale="90000"/>
          </a:bodyPr>
          <a:lstStyle/>
          <a:p>
            <a:pPr indent="450850"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Брестская крепость является одним из тех мест, которые следует посетить в Беларуси, и самой крупной туристической достопримечательностью в городе Бресте.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войны крепость не была полностью восстановлена. На ее территории для увековечения подвига защитников в 1969–71 годах создан 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мемориальный комплекс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20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1578" y="1022683"/>
            <a:ext cx="10756233" cy="5045995"/>
          </a:xfrm>
        </p:spPr>
        <p:txBody>
          <a:bodyPr>
            <a:normAutofit/>
          </a:bodyPr>
          <a:lstStyle/>
          <a:p>
            <a:pPr marL="0" indent="450850" algn="just">
              <a:buNone/>
            </a:pP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Архитектурно-скульптурный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ансамбль 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мемориала включает в себя 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монумент  "Мужество", штык-обелиск, скульптурную композицию "Жажда", 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Церемониалов, 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ряда мемориальных плит с захоронениями погибших, руины и уцелевшие сооружения крепости, музей.</a:t>
            </a:r>
          </a:p>
        </p:txBody>
      </p:sp>
    </p:spTree>
    <p:extLst>
      <p:ext uri="{BB962C8B-B14F-4D97-AF65-F5344CB8AC3E}">
        <p14:creationId xmlns:p14="http://schemas.microsoft.com/office/powerpoint/2010/main" val="1752424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2526"/>
            <a:ext cx="10515600" cy="5214437"/>
          </a:xfrm>
        </p:spPr>
        <p:txBody>
          <a:bodyPr>
            <a:noAutofit/>
          </a:bodyPr>
          <a:lstStyle/>
          <a:p>
            <a:pPr marL="0" lvl="0" indent="4508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Мемориал начинается с монументального главного входа в виде </a:t>
            </a:r>
            <a:r>
              <a:rPr lang="ru-RU" sz="4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огромной звезды</a:t>
            </a:r>
            <a:r>
              <a:rPr lang="ru-RU" sz="40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прорезанной в бетонном блоке. Здесь звучит песня </a:t>
            </a:r>
            <a:r>
              <a:rPr lang="ru-RU" sz="4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Александрова «Священная война» </a:t>
            </a:r>
            <a:r>
              <a:rPr lang="ru-RU" sz="40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правительственное сообщение о нападении на Советский Союз войск немецко-фашистской Германии.</a:t>
            </a:r>
            <a:endParaRPr lang="ru-RU" sz="4000" b="1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4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69122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047" y="1127792"/>
            <a:ext cx="9002768" cy="4351338"/>
          </a:xfrm>
          <a:ln w="38100"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2774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838200" y="1203158"/>
            <a:ext cx="10515600" cy="4973805"/>
          </a:xfrm>
        </p:spPr>
        <p:txBody>
          <a:bodyPr/>
          <a:lstStyle/>
          <a:p>
            <a:pPr marL="0" lvl="0" indent="450850" algn="just">
              <a:buNone/>
            </a:pPr>
            <a:r>
              <a:rPr lang="ru-RU" sz="44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Композиционный центр ансамбля –</a:t>
            </a:r>
            <a:r>
              <a:rPr lang="ru-RU" sz="44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монумент "Мужество"</a:t>
            </a:r>
            <a:r>
              <a:rPr lang="ru-RU" sz="44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погрудная скульптура воина высотой </a:t>
            </a:r>
            <a:r>
              <a:rPr lang="ru-RU" sz="44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33,5 м</a:t>
            </a:r>
            <a:r>
              <a:rPr lang="ru-RU" sz="44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обратной стороне которой расположены рельефные композиции, рассказывающие об отдельных эпизодах героической обороны крепости.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000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3525" y="794084"/>
            <a:ext cx="8931442" cy="1576931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Монумент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"Мужество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sz="5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545" y="2273479"/>
            <a:ext cx="5840329" cy="3270584"/>
          </a:xfrm>
          <a:ln w="38100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498711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65484" y="1142999"/>
            <a:ext cx="10864516" cy="4913647"/>
          </a:xfrm>
        </p:spPr>
        <p:txBody>
          <a:bodyPr/>
          <a:lstStyle/>
          <a:p>
            <a:pPr marL="0" lvl="0" indent="450850" algn="just">
              <a:buNone/>
            </a:pPr>
            <a:r>
              <a:rPr lang="ru-RU" sz="48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8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белиск "Штык"</a:t>
            </a:r>
            <a:r>
              <a:rPr lang="ru-RU" sz="48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виден из любой точки крепости и связан с основным монументом "Мужество" 3 рядами надгробных плит. Известны имена только 216 из 850 захороненных здесь защитников крепости.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392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992" y="4319337"/>
            <a:ext cx="11606303" cy="1973180"/>
          </a:xfrm>
        </p:spPr>
        <p:txBody>
          <a:bodyPr>
            <a:noAutofit/>
          </a:bodyPr>
          <a:lstStyle/>
          <a:p>
            <a:pPr indent="450850"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Четырехгранный штык знаменитой винтовки «трехлинейки» вознесся над Крепостью на высоту 104,5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метра.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860" y="860671"/>
            <a:ext cx="5358600" cy="3145845"/>
          </a:xfrm>
          <a:ln w="38100"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40318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952" y="1475232"/>
            <a:ext cx="11192256" cy="46285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Брестская крепость 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endParaRPr lang="en-US" sz="5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 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 знаковых мест Беларуси, символ советского сопротивления во время Второй мировой войны.</a:t>
            </a:r>
            <a:endParaRPr lang="ru-RU" sz="5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647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38200" y="950495"/>
            <a:ext cx="10515600" cy="5226468"/>
          </a:xfrm>
        </p:spPr>
        <p:txBody>
          <a:bodyPr>
            <a:normAutofit/>
          </a:bodyPr>
          <a:lstStyle/>
          <a:p>
            <a:pPr marL="0" lvl="0" indent="4508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Скульптурная композиция</a:t>
            </a:r>
            <a:r>
              <a:rPr lang="ru-RU" sz="40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"Жажда"</a:t>
            </a:r>
            <a:r>
              <a:rPr lang="en-US" sz="4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изображает советского солдата, который, опираясь на автомат, из последних сил пытается дотянуться до реки и зачерпнуть каской воды. Памятник посвящен мужеству защитников крепости, которые без еды и питья на протяжении многих дней держали оборону.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390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61737"/>
            <a:ext cx="10515600" cy="1383631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Скульптурная композиция 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"Жажда"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622" y="2358189"/>
            <a:ext cx="5514475" cy="3669632"/>
          </a:xfrm>
          <a:ln w="38100"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359608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85800" y="1636295"/>
            <a:ext cx="10668000" cy="4540668"/>
          </a:xfrm>
        </p:spPr>
        <p:txBody>
          <a:bodyPr>
            <a:normAutofit/>
          </a:bodyPr>
          <a:lstStyle/>
          <a:p>
            <a:pPr marL="0" lvl="0" indent="444500" algn="just">
              <a:buNone/>
            </a:pPr>
            <a:r>
              <a:rPr lang="ru-RU" sz="44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частью мемориала является </a:t>
            </a:r>
            <a:r>
              <a:rPr lang="ru-RU" sz="44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Церемониалов</a:t>
            </a:r>
            <a:r>
              <a:rPr lang="ru-RU" sz="44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где проходят </a:t>
            </a:r>
            <a:r>
              <a:rPr lang="ru-RU" sz="4400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массовые  </a:t>
            </a:r>
            <a:r>
              <a:rPr lang="ru-RU" sz="44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торжества.</a:t>
            </a:r>
            <a:br>
              <a:rPr lang="ru-RU" sz="44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руинами бывшего инженерного управления горит Вечный огонь.</a:t>
            </a:r>
            <a:br>
              <a:rPr lang="ru-RU" sz="44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4567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38463"/>
            <a:ext cx="10515600" cy="1287379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Площадь </a:t>
            </a: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Церемониалов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15869"/>
            <a:ext cx="5365216" cy="3579605"/>
          </a:xfrm>
          <a:ln w="38100">
            <a:solidFill>
              <a:schemeClr val="accent1">
                <a:lumMod val="50000"/>
              </a:schemeClr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15869"/>
            <a:ext cx="4772807" cy="3579605"/>
          </a:xfrm>
          <a:prstGeom prst="rect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775214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045" y="2680726"/>
            <a:ext cx="4781454" cy="3335064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5326" y="757990"/>
            <a:ext cx="10972800" cy="2153652"/>
          </a:xfrm>
        </p:spPr>
        <p:txBody>
          <a:bodyPr>
            <a:normAutofit/>
          </a:bodyPr>
          <a:lstStyle/>
          <a:p>
            <a:pPr indent="444500"/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Для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народа Беларуси Брестская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крепость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выдающимся 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символом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сопротивления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во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 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Великой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Отечественной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войны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717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75517"/>
          </a:xfrm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8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456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94816"/>
            <a:ext cx="10241280" cy="35478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9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br>
              <a:rPr lang="ru-RU" sz="9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Брестской крепости</a:t>
            </a:r>
            <a:endParaRPr lang="ru-RU" sz="9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324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865632"/>
            <a:ext cx="7083552" cy="5096256"/>
          </a:xfrm>
        </p:spPr>
        <p:txBody>
          <a:bodyPr>
            <a:normAutofit/>
          </a:bodyPr>
          <a:lstStyle/>
          <a:p>
            <a:pPr lvl="0" indent="450850" algn="just">
              <a:lnSpc>
                <a:spcPct val="100000"/>
              </a:lnSpc>
              <a:spcBef>
                <a:spcPts val="0"/>
              </a:spcBef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Брестская крепость была построена в 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30-е – начале 40-х годов XIX века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у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пересечения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Западный Буг и Мухавец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 месте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старого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Бреста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74" y="1936242"/>
            <a:ext cx="3887288" cy="2721102"/>
          </a:xfrm>
          <a:ln w="28575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28430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07136"/>
            <a:ext cx="10515600" cy="5498592"/>
          </a:xfrm>
        </p:spPr>
        <p:txBody>
          <a:bodyPr>
            <a:normAutofit/>
          </a:bodyPr>
          <a:lstStyle/>
          <a:p>
            <a:pPr indent="450850" algn="just"/>
            <a:r>
              <a:rPr lang="ru-RU" sz="5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строительства весь </a:t>
            </a:r>
            <a:r>
              <a:rPr lang="ru-RU" sz="5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 был перемещен </a:t>
            </a:r>
            <a:r>
              <a:rPr lang="ru-RU" sz="5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новую территорию восточнее цитадели.</a:t>
            </a:r>
            <a:br>
              <a:rPr lang="ru-RU" sz="5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Крепость размещалась на </a:t>
            </a:r>
            <a:r>
              <a:rPr lang="ru-RU" sz="5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островах</a:t>
            </a:r>
            <a:r>
              <a:rPr lang="ru-RU" sz="5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образованных рукавами рек </a:t>
            </a:r>
            <a:r>
              <a:rPr lang="ru-RU" sz="5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Мухавец, </a:t>
            </a:r>
            <a:r>
              <a:rPr lang="ru-RU" sz="5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Западный Буг и системой каналов.</a:t>
            </a:r>
            <a:endParaRPr lang="ru-RU" sz="5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6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137" y="697832"/>
            <a:ext cx="11297652" cy="5434744"/>
          </a:xfrm>
        </p:spPr>
        <p:txBody>
          <a:bodyPr>
            <a:normAutofit/>
          </a:bodyPr>
          <a:lstStyle/>
          <a:p>
            <a:pPr lvl="0" indent="536575" algn="just">
              <a:spcBef>
                <a:spcPts val="1000"/>
              </a:spcBef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центре крепости расположена 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Цитадель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или Центральное укрепление, которое мостами связано с 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искусственными островными укреплениями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Это: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Кобринское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(северо-восточная сторона)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Тереспольское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(западная сторона)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Волынское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(юго-восточный остров)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332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705" y="902368"/>
            <a:ext cx="10704095" cy="5274595"/>
          </a:xfrm>
        </p:spPr>
        <p:txBody>
          <a:bodyPr>
            <a:noAutofit/>
          </a:bodyPr>
          <a:lstStyle/>
          <a:p>
            <a:pPr marL="0" indent="444500" algn="just">
              <a:buNone/>
            </a:pPr>
            <a:r>
              <a:rPr lang="ru-RU" sz="3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Цитаде́ль</a:t>
            </a:r>
            <a:r>
              <a:rPr lang="ru-RU" sz="3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(итал. cittadella </a:t>
            </a:r>
            <a:r>
              <a:rPr lang="ru-RU" sz="3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небольшой городок) </a:t>
            </a:r>
            <a:r>
              <a:rPr lang="ru-RU" sz="3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крепость, защищающая город, либо внутреннее укрепление крепости, имевшее самостоятельную оборону, являвшееся общим редюитом крепости и служившее последним опорным пунктом для гарнизона крепости в случае падения основных её укреплений. Цитадель должна быть достаточно обширной, чтобы весь оставшийся гарнизон мог в ней поместиться, и иметь все необходимые запасы.</a:t>
            </a:r>
          </a:p>
        </p:txBody>
      </p:sp>
    </p:spTree>
    <p:extLst>
      <p:ext uri="{BB962C8B-B14F-4D97-AF65-F5344CB8AC3E}">
        <p14:creationId xmlns:p14="http://schemas.microsoft.com/office/powerpoint/2010/main" val="840441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232" y="986589"/>
            <a:ext cx="7916779" cy="4716379"/>
          </a:xfrm>
        </p:spPr>
        <p:txBody>
          <a:bodyPr>
            <a:noAutofit/>
          </a:bodyPr>
          <a:lstStyle/>
          <a:p>
            <a:pPr indent="450850" algn="just"/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Архитектурный центр Цитадели – гарнизонная 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Николаевская церковь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построенная в 1851–76 гг.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площадь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крепости составляет около 4 квадратных километров.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августа 1915 года и до конца 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мировой войны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Брестская крепость была занята германскими войсками.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673" y="2088482"/>
            <a:ext cx="3238500" cy="2266950"/>
          </a:xfrm>
          <a:prstGeom prst="rect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4175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422" y="1576137"/>
            <a:ext cx="10890504" cy="3789947"/>
          </a:xfrm>
        </p:spPr>
        <p:txBody>
          <a:bodyPr>
            <a:normAutofit fontScale="90000"/>
          </a:bodyPr>
          <a:lstStyle/>
          <a:p>
            <a:pPr indent="450850"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1921 году по условиям 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Рижского мирного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отошла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Польше, в составе которой находилась до 1939 года.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1939 г. Брестская крепость была передана 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Советскому Союзу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521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212</Words>
  <Application>Microsoft Office PowerPoint</Application>
  <PresentationFormat>Широкоэкранный</PresentationFormat>
  <Paragraphs>26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Тема Office</vt:lpstr>
      <vt:lpstr>Мемориальный комплекс "Брестская крепость-герой" </vt:lpstr>
      <vt:lpstr>Презентация PowerPoint</vt:lpstr>
      <vt:lpstr>История  Брестской крепости</vt:lpstr>
      <vt:lpstr>Брестская крепость была построена в 30-е – начале 40-х годов XIX века у пересечения рек Западный Буг и Мухавец на месте старого Бреста.  </vt:lpstr>
      <vt:lpstr>Во время строительства весь город был перемещен на новую территорию восточнее цитадели. Крепость размещалась на 4 островах, образованных рукавами рек Мухавец, Западный Буг и системой каналов.</vt:lpstr>
      <vt:lpstr>В центре крепости расположена Цитадель, или Центральное укрепление, которое мостами связано с 3 искусственными островными укреплениями. Это:  -Кобринское укрепление (северо-восточная сторона) -Тереспольское укрепление (западная сторона) -Волынское укрепление (юго-восточный остров) </vt:lpstr>
      <vt:lpstr>Презентация PowerPoint</vt:lpstr>
      <vt:lpstr>Архитектурный центр Цитадели – гарнизонная Николаевская церковь, построенная в 1851–76 гг. Общая площадь крепости составляет около 4 квадратных километров. С августа 1915 года и до конца Первой мировой войны Брестская крепость была занята германскими войсками.  </vt:lpstr>
      <vt:lpstr>В 1921 году по условиям Рижского мирного договора отошла к Польше, в составе которой находилась до 1939 года.    В 1939 г. Брестская крепость была передана Советскому Союзу.  </vt:lpstr>
      <vt:lpstr>22 июня 1941 года гарнизон крепости принял первые удары немецко-фашистских захватчиков и более месяца держал оборону в полном окружении. В послевоенное время за мужество и героизм, проявленные защитниками крепости во время ее обороны, цитадель получила почетное звание "Крепость-герой". </vt:lpstr>
      <vt:lpstr>Брестская крепость сегодня </vt:lpstr>
      <vt:lpstr>Брестская крепость является одним из тех мест, которые следует посетить в Беларуси, и самой крупной туристической достопримечательностью в городе Бресте. После войны крепость не была полностью восстановлена. На ее территории для увековечения подвига защитников в 1969–71 годах создан мемориальный комплекс. </vt:lpstr>
      <vt:lpstr>Презентация PowerPoint</vt:lpstr>
      <vt:lpstr>Презентация PowerPoint</vt:lpstr>
      <vt:lpstr>Презентация PowerPoint</vt:lpstr>
      <vt:lpstr>Презентация PowerPoint</vt:lpstr>
      <vt:lpstr>Монумент  "Мужество"</vt:lpstr>
      <vt:lpstr>Презентация PowerPoint</vt:lpstr>
      <vt:lpstr>Четырехгранный штык знаменитой винтовки «трехлинейки» вознесся над Крепостью на высоту 104,5 метра. </vt:lpstr>
      <vt:lpstr>Презентация PowerPoint</vt:lpstr>
      <vt:lpstr>Скульптурная композиция "Жажда"</vt:lpstr>
      <vt:lpstr>Презентация PowerPoint</vt:lpstr>
      <vt:lpstr>  Площадь Церемониалов</vt:lpstr>
      <vt:lpstr>           Для народа Беларуси Брестская крепость является выдающимся символом сопротивления              во время Великой Отечественной войны. 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Мемориальный комплекс "Брестская крепость-герой" </dc:title>
  <dc:creator>Metodist</dc:creator>
  <cp:lastModifiedBy>Metodist</cp:lastModifiedBy>
  <cp:revision>39</cp:revision>
  <dcterms:created xsi:type="dcterms:W3CDTF">2016-03-28T12:41:15Z</dcterms:created>
  <dcterms:modified xsi:type="dcterms:W3CDTF">2016-04-08T08:49:22Z</dcterms:modified>
</cp:coreProperties>
</file>