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1" r:id="rId5"/>
    <p:sldId id="296" r:id="rId6"/>
    <p:sldId id="301" r:id="rId7"/>
    <p:sldId id="300" r:id="rId8"/>
    <p:sldId id="302" r:id="rId9"/>
    <p:sldId id="297" r:id="rId10"/>
    <p:sldId id="299" r:id="rId11"/>
    <p:sldId id="298" r:id="rId12"/>
    <p:sldId id="265" r:id="rId13"/>
    <p:sldId id="266" r:id="rId14"/>
    <p:sldId id="267" r:id="rId15"/>
    <p:sldId id="269" r:id="rId16"/>
    <p:sldId id="270" r:id="rId17"/>
    <p:sldId id="272" r:id="rId18"/>
    <p:sldId id="306" r:id="rId19"/>
    <p:sldId id="273" r:id="rId20"/>
    <p:sldId id="304" r:id="rId21"/>
    <p:sldId id="274" r:id="rId22"/>
    <p:sldId id="307" r:id="rId23"/>
    <p:sldId id="276" r:id="rId24"/>
    <p:sldId id="308" r:id="rId25"/>
    <p:sldId id="277" r:id="rId26"/>
    <p:sldId id="278" r:id="rId27"/>
    <p:sldId id="309" r:id="rId28"/>
    <p:sldId id="279" r:id="rId29"/>
    <p:sldId id="280" r:id="rId30"/>
    <p:sldId id="281" r:id="rId31"/>
    <p:sldId id="311" r:id="rId32"/>
    <p:sldId id="282" r:id="rId33"/>
    <p:sldId id="312" r:id="rId34"/>
    <p:sldId id="283" r:id="rId35"/>
    <p:sldId id="284" r:id="rId36"/>
    <p:sldId id="285" r:id="rId37"/>
    <p:sldId id="287" r:id="rId38"/>
    <p:sldId id="314" r:id="rId39"/>
    <p:sldId id="313" r:id="rId40"/>
    <p:sldId id="288" r:id="rId41"/>
    <p:sldId id="289" r:id="rId42"/>
    <p:sldId id="290" r:id="rId43"/>
    <p:sldId id="291" r:id="rId44"/>
    <p:sldId id="292" r:id="rId45"/>
    <p:sldId id="293" r:id="rId46"/>
    <p:sldId id="315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0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54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87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58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28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60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7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9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6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6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2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5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3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3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25B9-0B7F-4BDB-90BD-119DA3020514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39DFD1-B0EF-4A5F-9C78-8A357FE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6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belarus.by/ru/travel/heritag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29389"/>
            <a:ext cx="9144000" cy="181676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Достопримечательности  города Минска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99" y="2711907"/>
            <a:ext cx="7702926" cy="329184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401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579" y="624110"/>
            <a:ext cx="853038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5300" b="1" dirty="0" smtClean="0">
                <a:solidFill>
                  <a:schemeClr val="accent1"/>
                </a:solidFill>
              </a:rPr>
              <a:t>Площадь Победы</a:t>
            </a:r>
            <a:endParaRPr lang="ru-RU" sz="5300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61" y="2119729"/>
            <a:ext cx="7624623" cy="325838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0354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611" y="624110"/>
            <a:ext cx="909587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chemeClr val="accent1"/>
                </a:solidFill>
              </a:rPr>
              <a:t>Площадь </a:t>
            </a:r>
            <a:r>
              <a:rPr lang="ru-RU" sz="5300" b="1" dirty="0">
                <a:solidFill>
                  <a:schemeClr val="accent1"/>
                </a:solidFill>
              </a:rPr>
              <a:t>Якуба Коласа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63" y="1808748"/>
            <a:ext cx="5681245" cy="37782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814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011" y="1419726"/>
            <a:ext cx="9976601" cy="4491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Уже в ХХI веке под площадью Независимости </a:t>
            </a:r>
            <a:r>
              <a:rPr lang="ru-RU" sz="3600" dirty="0" smtClean="0"/>
              <a:t>появился</a:t>
            </a:r>
            <a:r>
              <a:rPr lang="ru-RU" sz="3600" dirty="0"/>
              <a:t> </a:t>
            </a:r>
            <a:r>
              <a:rPr lang="ru-RU" sz="3600" b="1" dirty="0"/>
              <a:t>"подземный город"</a:t>
            </a:r>
            <a:r>
              <a:rPr lang="ru-RU" sz="3600" dirty="0"/>
              <a:t> – крупнейший </a:t>
            </a:r>
            <a:r>
              <a:rPr lang="ru-RU" sz="3600" b="1" dirty="0"/>
              <a:t>общественно-торговый центр</a:t>
            </a:r>
            <a:r>
              <a:rPr lang="ru-RU" sz="3600" dirty="0"/>
              <a:t> </a:t>
            </a:r>
            <a:r>
              <a:rPr lang="ru-RU" sz="3600" b="1" dirty="0"/>
              <a:t>"Столица"</a:t>
            </a:r>
            <a:r>
              <a:rPr lang="ru-RU" sz="3600" dirty="0"/>
              <a:t> с магазинами, кафе и  ресторанами, паркингом.</a:t>
            </a:r>
          </a:p>
        </p:txBody>
      </p:sp>
    </p:spTree>
    <p:extLst>
      <p:ext uri="{BB962C8B-B14F-4D97-AF65-F5344CB8AC3E}">
        <p14:creationId xmlns:p14="http://schemas.microsoft.com/office/powerpoint/2010/main" val="76786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4263" y="842211"/>
            <a:ext cx="9880349" cy="506901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/>
              <a:t>Вдоль </a:t>
            </a:r>
            <a:r>
              <a:rPr lang="ru-RU" sz="2800" b="1" dirty="0"/>
              <a:t>проспекта Независимости</a:t>
            </a:r>
            <a:r>
              <a:rPr lang="ru-RU" sz="2800" dirty="0"/>
              <a:t> расположены:</a:t>
            </a:r>
          </a:p>
          <a:p>
            <a:pPr marL="0" algn="just">
              <a:spcBef>
                <a:spcPts val="0"/>
              </a:spcBef>
            </a:pPr>
            <a:r>
              <a:rPr lang="ru-RU" sz="2800" dirty="0"/>
              <a:t>Кинотеатр "Центральный"</a:t>
            </a:r>
          </a:p>
          <a:p>
            <a:pPr marL="0" algn="just">
              <a:spcBef>
                <a:spcPts val="0"/>
              </a:spcBef>
            </a:pPr>
            <a:r>
              <a:rPr lang="ru-RU" sz="2800" dirty="0"/>
              <a:t>Художественная галерея </a:t>
            </a:r>
            <a:r>
              <a:rPr lang="ru-RU" sz="2800" dirty="0" smtClean="0"/>
              <a:t> «Мастацтва»</a:t>
            </a:r>
            <a:endParaRPr lang="ru-RU" sz="2800" u="sng" dirty="0" smtClean="0"/>
          </a:p>
          <a:p>
            <a:pPr marL="0" algn="just">
              <a:spcBef>
                <a:spcPts val="0"/>
              </a:spcBef>
            </a:pPr>
            <a:r>
              <a:rPr lang="ru-RU" sz="2800" dirty="0" smtClean="0"/>
              <a:t>Национальный банк Беларуси</a:t>
            </a:r>
          </a:p>
          <a:p>
            <a:pPr marL="0" algn="just">
              <a:spcBef>
                <a:spcPts val="0"/>
              </a:spcBef>
            </a:pPr>
            <a:r>
              <a:rPr lang="ru-RU" sz="2800" dirty="0" smtClean="0"/>
              <a:t>ГУМ</a:t>
            </a:r>
          </a:p>
          <a:p>
            <a:pPr marL="0" algn="just">
              <a:spcBef>
                <a:spcPts val="0"/>
              </a:spcBef>
            </a:pPr>
            <a:r>
              <a:rPr lang="ru-RU" sz="2800" dirty="0" smtClean="0"/>
              <a:t>Дворец Республики</a:t>
            </a:r>
          </a:p>
          <a:p>
            <a:pPr marL="0" algn="just">
              <a:spcBef>
                <a:spcPts val="0"/>
              </a:spcBef>
            </a:pPr>
            <a:r>
              <a:rPr lang="ru-RU" sz="2800" dirty="0" smtClean="0"/>
              <a:t>Национальный академический театр имени Янки Купалы</a:t>
            </a:r>
          </a:p>
          <a:p>
            <a:pPr marL="0" algn="just">
              <a:spcBef>
                <a:spcPts val="0"/>
              </a:spcBef>
            </a:pPr>
            <a:r>
              <a:rPr lang="ru-RU" sz="2800" dirty="0" smtClean="0"/>
              <a:t>Белорусский государственный цирк</a:t>
            </a:r>
            <a:endParaRPr lang="ru-RU" sz="2800" dirty="0"/>
          </a:p>
          <a:p>
            <a:pPr marL="0" algn="just">
              <a:spcBef>
                <a:spcPts val="0"/>
              </a:spcBef>
            </a:pPr>
            <a:r>
              <a:rPr lang="ru-RU" sz="2800" dirty="0" smtClean="0"/>
              <a:t>Национальная </a:t>
            </a:r>
            <a:r>
              <a:rPr lang="ru-RU" sz="2800" dirty="0"/>
              <a:t>академия наук </a:t>
            </a:r>
            <a:r>
              <a:rPr lang="ru-RU" sz="2800" dirty="0" smtClean="0"/>
              <a:t>Беларуси</a:t>
            </a:r>
          </a:p>
          <a:p>
            <a:pPr marL="0" algn="just">
              <a:spcBef>
                <a:spcPts val="0"/>
              </a:spcBef>
            </a:pPr>
            <a:r>
              <a:rPr lang="ru-RU" sz="2800" dirty="0" smtClean="0"/>
              <a:t>Национальная библиотека Беларуси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91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295" y="624109"/>
            <a:ext cx="9829800" cy="3550849"/>
          </a:xfrm>
        </p:spPr>
        <p:txBody>
          <a:bodyPr>
            <a:normAutofit fontScale="90000"/>
          </a:bodyPr>
          <a:lstStyle/>
          <a:p>
            <a:r>
              <a:rPr lang="ru-RU" dirty="0"/>
              <a:t>В </a:t>
            </a:r>
            <a:r>
              <a:rPr lang="ru-RU" b="1" dirty="0"/>
              <a:t>историческом центре </a:t>
            </a:r>
            <a:r>
              <a:rPr lang="ru-RU" b="1" dirty="0" smtClean="0"/>
              <a:t>Минска</a:t>
            </a:r>
            <a:r>
              <a:rPr lang="ru-RU" dirty="0"/>
              <a:t> сохранились величественные храмы и памятники истории. Его жемчужина </a:t>
            </a:r>
            <a:r>
              <a:rPr lang="ru-RU" dirty="0" smtClean="0"/>
              <a:t>–Троицкое предместье, </a:t>
            </a:r>
            <a:r>
              <a:rPr lang="ru-RU" dirty="0"/>
              <a:t>где можно увидеть здания XIX века и прогуляться по старинным улочкам, вымощенным клинкерной брусчаткой.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89" y="3828215"/>
            <a:ext cx="5690351" cy="2431774"/>
          </a:xfr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785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453" y="697832"/>
            <a:ext cx="9808159" cy="2057400"/>
          </a:xfrm>
        </p:spPr>
        <p:txBody>
          <a:bodyPr>
            <a:normAutofit fontScale="90000"/>
          </a:bodyPr>
          <a:lstStyle/>
          <a:p>
            <a:r>
              <a:rPr lang="ru-RU" dirty="0"/>
              <a:t>От </a:t>
            </a:r>
            <a:r>
              <a:rPr lang="ru-RU" dirty="0" smtClean="0"/>
              <a:t>старинного Верхнего города</a:t>
            </a:r>
            <a:r>
              <a:rPr lang="ru-RU" dirty="0"/>
              <a:t> </a:t>
            </a:r>
            <a:r>
              <a:rPr lang="ru-RU" dirty="0" smtClean="0"/>
              <a:t>рядом </a:t>
            </a:r>
            <a:r>
              <a:rPr lang="ru-RU" dirty="0"/>
              <a:t>с Троицким предместьем начинается вторая крупнейшая магистраль Минска – </a:t>
            </a:r>
            <a:r>
              <a:rPr lang="ru-RU" b="1" dirty="0"/>
              <a:t>проспект Победителей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52" y="2911642"/>
            <a:ext cx="4893894" cy="326055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743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4263" y="637674"/>
            <a:ext cx="10034337" cy="52735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Вдоль него расположены:</a:t>
            </a:r>
          </a:p>
          <a:p>
            <a:pPr marL="0">
              <a:spcBef>
                <a:spcPts val="0"/>
              </a:spcBef>
            </a:pPr>
            <a:r>
              <a:rPr lang="ru-RU" sz="3100" dirty="0"/>
              <a:t>Дворец спорта и стела "Олимпийское </a:t>
            </a:r>
            <a:r>
              <a:rPr lang="ru-RU" sz="3100" dirty="0" smtClean="0"/>
              <a:t>время"</a:t>
            </a:r>
          </a:p>
          <a:p>
            <a:pPr marL="0">
              <a:spcBef>
                <a:spcPts val="0"/>
              </a:spcBef>
            </a:pPr>
            <a:r>
              <a:rPr lang="ru-RU" sz="3100" dirty="0" smtClean="0"/>
              <a:t>Архитектурно-скульптурный комплекс </a:t>
            </a:r>
            <a:r>
              <a:rPr lang="ru-RU" sz="3100" dirty="0"/>
              <a:t>"</a:t>
            </a:r>
            <a:r>
              <a:rPr lang="ru-RU" sz="3100" dirty="0" smtClean="0"/>
              <a:t>Минск –город-герой"</a:t>
            </a:r>
            <a:endParaRPr lang="ru-RU" sz="31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3100" dirty="0" smtClean="0"/>
              <a:t>Музей истории Великой Отечественной войны</a:t>
            </a:r>
            <a:endParaRPr lang="ru-RU" sz="3100" dirty="0"/>
          </a:p>
          <a:p>
            <a:pPr marL="0">
              <a:spcBef>
                <a:spcPts val="0"/>
              </a:spcBef>
            </a:pPr>
            <a:r>
              <a:rPr lang="ru-RU" sz="3100" dirty="0" smtClean="0"/>
              <a:t>Парк Победы</a:t>
            </a:r>
          </a:p>
          <a:p>
            <a:pPr marL="0">
              <a:spcBef>
                <a:spcPts val="0"/>
              </a:spcBef>
            </a:pPr>
            <a:r>
              <a:rPr lang="ru-RU" sz="3100" dirty="0" smtClean="0"/>
              <a:t>Дворец Независимости</a:t>
            </a:r>
          </a:p>
          <a:p>
            <a:pPr marL="0">
              <a:spcBef>
                <a:spcPts val="0"/>
              </a:spcBef>
            </a:pPr>
            <a:r>
              <a:rPr lang="ru-RU" sz="3100" dirty="0" smtClean="0"/>
              <a:t>Площадь Государственного флага</a:t>
            </a:r>
            <a:endParaRPr lang="ru-RU" sz="3100" dirty="0"/>
          </a:p>
          <a:p>
            <a:pPr marL="0">
              <a:spcBef>
                <a:spcPts val="0"/>
              </a:spcBef>
            </a:pPr>
            <a:r>
              <a:rPr lang="ru-RU" sz="3100" dirty="0" smtClean="0"/>
              <a:t>Футбольный манеж</a:t>
            </a:r>
          </a:p>
          <a:p>
            <a:pPr marL="0">
              <a:spcBef>
                <a:spcPts val="0"/>
              </a:spcBef>
            </a:pPr>
            <a:r>
              <a:rPr lang="ru-RU" sz="3100" dirty="0" smtClean="0"/>
              <a:t>Минск-Арена</a:t>
            </a:r>
            <a:endParaRPr lang="ru-RU" sz="3100" dirty="0"/>
          </a:p>
          <a:p>
            <a:pPr marL="0">
              <a:spcBef>
                <a:spcPts val="0"/>
              </a:spcBef>
            </a:pP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64810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517" y="624110"/>
            <a:ext cx="8891336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Парки и скверы Минска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399" y="1491916"/>
            <a:ext cx="10948737" cy="4419306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/>
              <a:t>Минск славится живописными парками и скверами. Среди них: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1"/>
                </a:solidFill>
              </a:rPr>
              <a:t>Центральный детский парк имени </a:t>
            </a:r>
            <a:r>
              <a:rPr lang="ru-RU" sz="3200" b="1" dirty="0" smtClean="0">
                <a:solidFill>
                  <a:schemeClr val="accent1"/>
                </a:solidFill>
              </a:rPr>
              <a:t>Горького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4D4D4D"/>
                </a:solidFill>
              </a:rPr>
              <a:t>Он расположен рядом с </a:t>
            </a:r>
            <a:r>
              <a:rPr lang="ru-RU" sz="3200" b="1" dirty="0">
                <a:solidFill>
                  <a:srgbClr val="4D4D4D"/>
                </a:solidFill>
              </a:rPr>
              <a:t>Белгосцирком</a:t>
            </a:r>
            <a:r>
              <a:rPr lang="ru-RU" sz="3200" dirty="0">
                <a:solidFill>
                  <a:srgbClr val="4D4D4D"/>
                </a:solidFill>
              </a:rPr>
              <a:t> вдоль набережной реки Свислочь. В теплый сезон здесь работают </a:t>
            </a:r>
            <a:r>
              <a:rPr lang="ru-RU" sz="3200" b="1" dirty="0">
                <a:solidFill>
                  <a:srgbClr val="4D4D4D"/>
                </a:solidFill>
              </a:rPr>
              <a:t>аттракционы</a:t>
            </a:r>
            <a:r>
              <a:rPr lang="ru-RU" sz="3200" dirty="0">
                <a:solidFill>
                  <a:srgbClr val="4D4D4D"/>
                </a:solidFill>
              </a:rPr>
              <a:t>, в том числе </a:t>
            </a:r>
            <a:r>
              <a:rPr lang="ru-RU" sz="3200" b="1" dirty="0">
                <a:solidFill>
                  <a:srgbClr val="4D4D4D"/>
                </a:solidFill>
              </a:rPr>
              <a:t>Колесо обозрения</a:t>
            </a:r>
            <a:r>
              <a:rPr lang="ru-RU" sz="3200" dirty="0">
                <a:solidFill>
                  <a:srgbClr val="4D4D4D"/>
                </a:solidFill>
              </a:rPr>
              <a:t>, с которого открывается панорама города.</a:t>
            </a:r>
            <a:endParaRPr lang="ru-RU" sz="3200" dirty="0"/>
          </a:p>
          <a:p>
            <a:pPr marL="0" indent="0">
              <a:buNone/>
            </a:pP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544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87" y="1518151"/>
            <a:ext cx="8807087" cy="376371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30389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842" y="854242"/>
            <a:ext cx="10421770" cy="50569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/>
                </a:solidFill>
              </a:rPr>
              <a:t>Михайловский сквер</a:t>
            </a:r>
          </a:p>
          <a:p>
            <a:pPr marL="0" indent="0" algn="just">
              <a:buNone/>
            </a:pPr>
            <a:r>
              <a:rPr lang="ru-RU" sz="3200" dirty="0"/>
              <a:t>Уютный сквер недалеко от </a:t>
            </a:r>
            <a:r>
              <a:rPr lang="ru-RU" sz="3200" b="1" dirty="0"/>
              <a:t>Железнодорожного вокзала</a:t>
            </a:r>
            <a:r>
              <a:rPr lang="ru-RU" sz="3200" dirty="0"/>
              <a:t> украшают персонажи известного белорусского скульптура Владимира Жбанова, ставшие визитной карточкой города: "Дама на скамейке", "Девочка под зонтиком", "Прикуривающий</a:t>
            </a:r>
            <a:r>
              <a:rPr lang="ru-RU" sz="3200" dirty="0" smtClean="0"/>
              <a:t>"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49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453" y="517358"/>
            <a:ext cx="11189368" cy="4343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Одна </a:t>
            </a:r>
            <a:r>
              <a:rPr lang="ru-RU" sz="3200" dirty="0"/>
              <a:t>из главных достопримечательностей </a:t>
            </a:r>
            <a:r>
              <a:rPr lang="ru-RU" sz="3200" dirty="0" smtClean="0"/>
              <a:t>Минска</a:t>
            </a:r>
            <a:r>
              <a:rPr lang="ru-RU" sz="3200" dirty="0"/>
              <a:t> </a:t>
            </a:r>
            <a:r>
              <a:rPr lang="ru-RU" sz="3200" dirty="0" smtClean="0"/>
              <a:t>–</a:t>
            </a:r>
            <a:r>
              <a:rPr lang="ru-RU" sz="3200" b="1" dirty="0" smtClean="0"/>
              <a:t>проспект </a:t>
            </a:r>
            <a:r>
              <a:rPr lang="ru-RU" sz="3200" b="1" dirty="0"/>
              <a:t>Независимости</a:t>
            </a:r>
            <a:r>
              <a:rPr lang="ru-RU" sz="3200" dirty="0"/>
              <a:t>, пролегающий от центра к северо-востоку. Его длина – 15 км. Это одна из </a:t>
            </a:r>
            <a:r>
              <a:rPr lang="ru-RU" sz="3200" b="1" dirty="0"/>
              <a:t>самых протяженных </a:t>
            </a:r>
            <a:r>
              <a:rPr lang="ru-RU" sz="3200" dirty="0"/>
              <a:t>городских магистралей в Европе.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79" y="2876633"/>
            <a:ext cx="7194300" cy="307448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330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36" y="1377197"/>
            <a:ext cx="10474708" cy="466265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0168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733475"/>
            <a:ext cx="248786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120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Александровский сквер"/>
          <p:cNvSpPr>
            <a:spLocks noChangeAspect="1" noChangeArrowheads="1"/>
          </p:cNvSpPr>
          <p:nvPr/>
        </p:nvSpPr>
        <p:spPr bwMode="auto">
          <a:xfrm flipV="1">
            <a:off x="-556462" y="228600"/>
            <a:ext cx="10595811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467853" y="312821"/>
            <a:ext cx="10036759" cy="5883441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3200" b="1" dirty="0">
                <a:solidFill>
                  <a:srgbClr val="7EA7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Александровский сквер</a:t>
            </a:r>
          </a:p>
          <a:p>
            <a:pPr marL="0" indent="0" algn="just">
              <a:buNone/>
            </a:pPr>
            <a:r>
              <a:rPr lang="ru-RU" sz="3200" dirty="0" smtClean="0"/>
              <a:t>Одно </a:t>
            </a:r>
            <a:r>
              <a:rPr lang="ru-RU" sz="3200" dirty="0"/>
              <a:t>из самых романтичных мест города находится </a:t>
            </a:r>
            <a:r>
              <a:rPr lang="ru-RU" sz="3200" dirty="0" smtClean="0"/>
              <a:t>рядом с Национальным академическим  театром имени  Янки Купалы. </a:t>
            </a:r>
            <a:r>
              <a:rPr lang="ru-RU" sz="3200" dirty="0"/>
              <a:t>В сквере расположен </a:t>
            </a:r>
            <a:r>
              <a:rPr lang="ru-RU" sz="3200" b="1" dirty="0"/>
              <a:t>самый старый фонтан Минска</a:t>
            </a:r>
            <a:r>
              <a:rPr lang="ru-RU" sz="3200" dirty="0"/>
              <a:t>, установленный в 1874 году в честь открытия водопровода. В его центре – скульптура </a:t>
            </a:r>
            <a:r>
              <a:rPr lang="ru-RU" sz="3200" b="1" dirty="0"/>
              <a:t>"Мальчик с лебедем"</a:t>
            </a:r>
            <a:r>
              <a:rPr lang="ru-RU" sz="3200" dirty="0"/>
              <a:t>, автор которой Теодор Эрнст Калид в 1851 г. получил медаль на Лондонской выставке и заказ на копию от британской короны. Подобных фонтанов в мире около 200.</a:t>
            </a: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26590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675" y="624110"/>
            <a:ext cx="8674767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Александровский сквер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EA7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Александровский сквер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120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Александровский сквер"/>
          <p:cNvSpPr>
            <a:spLocks noChangeAspect="1" noChangeArrowheads="1"/>
          </p:cNvSpPr>
          <p:nvPr/>
        </p:nvSpPr>
        <p:spPr bwMode="auto">
          <a:xfrm>
            <a:off x="123825" y="-1576388"/>
            <a:ext cx="44577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26" y="1447798"/>
            <a:ext cx="3602293" cy="4797243"/>
          </a:xfr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2989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6611" y="770021"/>
            <a:ext cx="9748001" cy="5141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/>
                </a:solidFill>
              </a:rPr>
              <a:t>Сквер "Троицкая гора" (Театральный)</a:t>
            </a:r>
          </a:p>
          <a:p>
            <a:pPr marL="0" indent="0" algn="just">
              <a:buNone/>
            </a:pPr>
            <a:r>
              <a:rPr lang="ru-RU" sz="3200" dirty="0"/>
              <a:t>История сквера связана со </a:t>
            </a:r>
            <a:r>
              <a:rPr lang="ru-RU" sz="3200" dirty="0" smtClean="0"/>
              <a:t>старинной Троицкой площадью. </a:t>
            </a:r>
            <a:r>
              <a:rPr lang="ru-RU" sz="3200" dirty="0"/>
              <a:t>После </a:t>
            </a:r>
            <a:r>
              <a:rPr lang="ru-RU" sz="3200" dirty="0" smtClean="0"/>
              <a:t>реконструкции Большого театра Беларуси </a:t>
            </a:r>
            <a:r>
              <a:rPr lang="ru-RU" sz="3200" dirty="0"/>
              <a:t> в сквере появились центральная аллея </a:t>
            </a:r>
            <a:r>
              <a:rPr lang="ru-RU" sz="3200" dirty="0" smtClean="0"/>
              <a:t>и </a:t>
            </a:r>
            <a:r>
              <a:rPr lang="ru-RU" sz="3200" b="1" dirty="0" smtClean="0"/>
              <a:t>светодинамический </a:t>
            </a:r>
            <a:r>
              <a:rPr lang="ru-RU" sz="3200" b="1" dirty="0"/>
              <a:t>фонтан</a:t>
            </a:r>
            <a:r>
              <a:rPr lang="ru-RU" sz="3200" dirty="0"/>
              <a:t>, а также оперная и балетная аллеи со скульптурными композициями "Опера" и "Балет".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0457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95" y="1500862"/>
            <a:ext cx="4338976" cy="4356332"/>
          </a:xfrm>
          <a:ln w="28575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51" y="1847595"/>
            <a:ext cx="5504305" cy="36628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4673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27" y="624110"/>
            <a:ext cx="9627686" cy="128089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Центральный ботанический сад Национальной академии наук Беларуси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4" y="4221185"/>
            <a:ext cx="5157535" cy="2204075"/>
          </a:xfrm>
          <a:ln w="28575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94084" y="2010689"/>
            <a:ext cx="108308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4D4D4D"/>
                </a:solidFill>
                <a:effectLst/>
              </a:rPr>
              <a:t>Ботанический сад НАН Беларуси</a:t>
            </a:r>
            <a:r>
              <a:rPr lang="ru-RU" sz="3200" b="0" i="0" dirty="0" smtClean="0">
                <a:solidFill>
                  <a:srgbClr val="4D4D4D"/>
                </a:solidFill>
                <a:effectLst/>
              </a:rPr>
              <a:t> – один из крупнейших в Европе по площади (около 100 гектаров в городе) и богатству коллекции, которая насчитывает более 10 000 растений со всего мира.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3151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9569" y="577516"/>
            <a:ext cx="9877926" cy="533370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/>
                </a:solidFill>
              </a:rPr>
              <a:t>Парк культуры и отдыха имени Челюскинцев</a:t>
            </a:r>
          </a:p>
          <a:p>
            <a:pPr marL="0" indent="0" algn="just">
              <a:buNone/>
            </a:pPr>
            <a:r>
              <a:rPr lang="ru-RU" sz="3200" b="1" dirty="0"/>
              <a:t>Парк Челюскинцев</a:t>
            </a:r>
            <a:r>
              <a:rPr lang="ru-RU" sz="3200" dirty="0"/>
              <a:t> ранее назывался Комаровским лесом и входил в имение Большая Слепня, в разное время принадлежавшее знатным </a:t>
            </a:r>
            <a:r>
              <a:rPr lang="ru-RU" sz="3200" dirty="0" smtClean="0"/>
              <a:t>родам Радзивиллов</a:t>
            </a:r>
            <a:r>
              <a:rPr lang="ru-RU" sz="3200" dirty="0"/>
              <a:t> </a:t>
            </a:r>
            <a:r>
              <a:rPr lang="ru-RU" sz="3200" dirty="0" smtClean="0"/>
              <a:t>и</a:t>
            </a:r>
            <a:r>
              <a:rPr lang="ru-RU" sz="3200" dirty="0"/>
              <a:t> </a:t>
            </a:r>
            <a:r>
              <a:rPr lang="ru-RU" sz="3200" dirty="0" smtClean="0"/>
              <a:t>Ваньковичей. </a:t>
            </a:r>
            <a:r>
              <a:rPr lang="ru-RU" sz="3200" dirty="0"/>
              <a:t>Сегодня на территории крупнейшего парка произрастает около 22 000 деревьев.</a:t>
            </a:r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1310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7" y="1664369"/>
            <a:ext cx="5470917" cy="3424989"/>
          </a:xfrm>
          <a:ln w="28575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44" y="1657851"/>
            <a:ext cx="5045242" cy="343150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1684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085" y="624110"/>
            <a:ext cx="7916778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Парк Победы</a:t>
            </a:r>
            <a:br>
              <a:rPr lang="ru-RU" sz="4000" b="1" dirty="0">
                <a:solidFill>
                  <a:schemeClr val="accent1"/>
                </a:solidFill>
              </a:rPr>
            </a:b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43" y="1796716"/>
            <a:ext cx="4673830" cy="3477879"/>
          </a:xfrm>
          <a:ln w="28575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50" y="1796716"/>
            <a:ext cx="4637172" cy="347787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4614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980" y="1130967"/>
            <a:ext cx="9962146" cy="4668253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В парке на </a:t>
            </a:r>
            <a:r>
              <a:rPr lang="ru-RU" b="1" dirty="0"/>
              <a:t>Комсомольском озере</a:t>
            </a:r>
            <a:r>
              <a:rPr lang="ru-RU" dirty="0"/>
              <a:t> можно увидеть естественный </a:t>
            </a:r>
            <a:r>
              <a:rPr lang="ru-RU" dirty="0" smtClean="0"/>
              <a:t>заповедник </a:t>
            </a:r>
            <a:r>
              <a:rPr lang="ru-RU" b="1" dirty="0" smtClean="0"/>
              <a:t>Птичий </a:t>
            </a:r>
            <a:r>
              <a:rPr lang="ru-RU" b="1" dirty="0"/>
              <a:t>остров</a:t>
            </a:r>
            <a:r>
              <a:rPr lang="ru-RU" dirty="0"/>
              <a:t>, полюбоваться фонтанами с подсветкой, прогуляться вдоль берега. Любители активного отдыха </a:t>
            </a:r>
            <a:r>
              <a:rPr lang="ru-RU" dirty="0" smtClean="0"/>
              <a:t>могут прокатиться по велодорожке, </a:t>
            </a:r>
            <a:r>
              <a:rPr lang="ru-RU" dirty="0"/>
              <a:t>на лодке или катамаране.</a:t>
            </a:r>
          </a:p>
        </p:txBody>
      </p:sp>
    </p:spTree>
    <p:extLst>
      <p:ext uri="{BB962C8B-B14F-4D97-AF65-F5344CB8AC3E}">
        <p14:creationId xmlns:p14="http://schemas.microsoft.com/office/powerpoint/2010/main" val="403435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4105" y="661738"/>
            <a:ext cx="9940507" cy="14919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/>
              <a:t>Гордость проспекта, претендующего на включение в </a:t>
            </a:r>
            <a:r>
              <a:rPr lang="ru-RU" sz="3200" b="1" dirty="0"/>
              <a:t>Список </a:t>
            </a:r>
            <a:r>
              <a:rPr lang="ru-RU" sz="3200" b="1" dirty="0" smtClean="0"/>
              <a:t>всемирного</a:t>
            </a:r>
            <a:r>
              <a:rPr lang="en-US" sz="3200" b="1" dirty="0" smtClean="0"/>
              <a:t> </a:t>
            </a:r>
            <a:r>
              <a:rPr lang="ru-RU" sz="3200" b="1" u="sng" dirty="0" smtClean="0">
                <a:hlinkClick r:id="rId2"/>
              </a:rPr>
              <a:t>наследия </a:t>
            </a:r>
            <a:r>
              <a:rPr lang="ru-RU" sz="3200" b="1" u="sng" dirty="0">
                <a:hlinkClick r:id="rId2"/>
              </a:rPr>
              <a:t>ЮНЕСКО</a:t>
            </a:r>
            <a:r>
              <a:rPr lang="ru-RU" sz="3200" dirty="0"/>
              <a:t> – </a:t>
            </a:r>
            <a:r>
              <a:rPr lang="ru-RU" sz="3200" b="1" dirty="0"/>
              <a:t>архитектурный ансамбль 1950-х годов</a:t>
            </a:r>
            <a:r>
              <a:rPr lang="ru-RU" sz="3200" dirty="0"/>
              <a:t>: здания в стиле "сталинский ампир", балюстрады, осветительные мачты, цветники…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73" y="3431171"/>
            <a:ext cx="6498470" cy="277712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98577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168" y="578450"/>
            <a:ext cx="641283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Лошицкий парк</a:t>
            </a:r>
            <a:br>
              <a:rPr lang="ru-RU" sz="4000" b="1" dirty="0">
                <a:solidFill>
                  <a:schemeClr val="accent1"/>
                </a:solidFill>
              </a:rPr>
            </a:b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0969" y="1450266"/>
            <a:ext cx="10527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solidFill>
                  <a:srgbClr val="4D4D4D"/>
                </a:solidFill>
                <a:effectLst/>
              </a:rPr>
              <a:t>Старинное имение </a:t>
            </a:r>
            <a:r>
              <a:rPr lang="ru-RU" sz="2800" b="1" i="0" dirty="0" smtClean="0">
                <a:solidFill>
                  <a:srgbClr val="4D4D4D"/>
                </a:solidFill>
                <a:effectLst/>
              </a:rPr>
              <a:t>Лошица в Минске</a:t>
            </a:r>
            <a:r>
              <a:rPr lang="ru-RU" sz="2800" b="0" i="0" dirty="0" smtClean="0">
                <a:solidFill>
                  <a:srgbClr val="4D4D4D"/>
                </a:solidFill>
                <a:effectLst/>
              </a:rPr>
              <a:t> известно с ХVI столетия: в разное время им владели династии Друцких-Горских, Толочинских, Прушинских, Любанских. Во второй половине XVIII века королевский генерал-адъютант граф </a:t>
            </a:r>
            <a:r>
              <a:rPr lang="ru-RU" sz="2800" i="0" dirty="0" smtClean="0">
                <a:solidFill>
                  <a:srgbClr val="4D4D4D"/>
                </a:solidFill>
                <a:effectLst/>
              </a:rPr>
              <a:t>Станислав Прушинский</a:t>
            </a:r>
            <a:r>
              <a:rPr lang="ru-RU" sz="2800" b="0" i="0" dirty="0" smtClean="0">
                <a:solidFill>
                  <a:srgbClr val="4D4D4D"/>
                </a:solidFill>
                <a:effectLst/>
              </a:rPr>
              <a:t> превратил обветшалую усадьбу в огромную резиденцию, где побывало немало выдающихся личностей: король Речи Посполитой Станислав Август Понятовский, российский император Павел I, писатель Винсент Дунин-Марцинкевич, композитор </a:t>
            </a:r>
            <a:r>
              <a:rPr lang="ru-RU" sz="2800" i="0" dirty="0" smtClean="0">
                <a:solidFill>
                  <a:srgbClr val="4D4D4D"/>
                </a:solidFill>
                <a:effectLst/>
              </a:rPr>
              <a:t>Станислав Монюшко</a:t>
            </a:r>
            <a:r>
              <a:rPr lang="ru-RU" sz="2800" b="0" i="0" dirty="0" smtClean="0">
                <a:solidFill>
                  <a:srgbClr val="4D4D4D"/>
                </a:solidFill>
                <a:effectLst/>
              </a:rPr>
              <a:t>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8025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93" y="425930"/>
            <a:ext cx="4260941" cy="2835462"/>
          </a:xfrm>
          <a:ln w="28575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08" y="3435167"/>
            <a:ext cx="4249526" cy="283102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30" y="1612536"/>
            <a:ext cx="5284249" cy="395808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8804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9884" y="806115"/>
            <a:ext cx="9844254" cy="5462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dirty="0"/>
              <a:t>Еще более прекрасной Лошицу сделали ее последние владельцы – </a:t>
            </a:r>
            <a:r>
              <a:rPr lang="ru-RU" sz="3000" b="1" dirty="0"/>
              <a:t>Евстафий Любанский</a:t>
            </a:r>
            <a:r>
              <a:rPr lang="ru-RU" sz="3000" dirty="0"/>
              <a:t> и его жена </a:t>
            </a:r>
            <a:r>
              <a:rPr lang="ru-RU" sz="3000" b="1" dirty="0"/>
              <a:t>Ядвига</a:t>
            </a:r>
            <a:r>
              <a:rPr lang="ru-RU" sz="3000" dirty="0"/>
              <a:t>. В живописном парке высаживали все новые экзотические растения, дом был перестроен в </a:t>
            </a:r>
            <a:r>
              <a:rPr lang="ru-RU" sz="3000" b="1" dirty="0"/>
              <a:t>изящный особняк</a:t>
            </a:r>
            <a:r>
              <a:rPr lang="ru-RU" sz="3000" dirty="0"/>
              <a:t>, где хозяева устраивали театральные и поэтические вечера, народные праздники. В европейских альбомах </a:t>
            </a:r>
            <a:r>
              <a:rPr lang="ru-RU" sz="3000" b="1" dirty="0"/>
              <a:t>Лошицкая усадьба</a:t>
            </a:r>
            <a:r>
              <a:rPr lang="ru-RU" sz="3000" dirty="0"/>
              <a:t> упоминалась как одна из самых красивых, но после трагической смерти любимой Евстафий Любанский забросил дела и в 1913 году покинул имение.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2841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074" y="1010652"/>
            <a:ext cx="10193169" cy="5149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Cегодня</a:t>
            </a:r>
            <a:r>
              <a:rPr lang="ru-RU" sz="3600" dirty="0"/>
              <a:t> </a:t>
            </a:r>
            <a:r>
              <a:rPr lang="ru-RU" sz="3600" b="1" dirty="0"/>
              <a:t>Лошицкий </a:t>
            </a:r>
            <a:r>
              <a:rPr lang="ru-RU" sz="3600" dirty="0"/>
              <a:t>усадебно-парковый комплекс – один из самых красивых уголков Минска, где можно прогуляться по старинным </a:t>
            </a:r>
            <a:r>
              <a:rPr lang="ru-RU" sz="3600" b="1" dirty="0"/>
              <a:t>аллеям</a:t>
            </a:r>
            <a:r>
              <a:rPr lang="ru-RU" sz="3600" dirty="0"/>
              <a:t> и </a:t>
            </a:r>
            <a:r>
              <a:rPr lang="ru-RU" sz="3600" dirty="0" smtClean="0"/>
              <a:t>посетить резиденцию-музей. </a:t>
            </a:r>
            <a:r>
              <a:rPr lang="ru-RU" sz="3600" dirty="0"/>
              <a:t>После многолетней реставрации здесь </a:t>
            </a:r>
            <a:r>
              <a:rPr lang="ru-RU" sz="3600" dirty="0" smtClean="0"/>
              <a:t>восстановлены </a:t>
            </a:r>
            <a:r>
              <a:rPr lang="ru-RU" sz="3600" b="1" dirty="0" smtClean="0"/>
              <a:t>оригинальные </a:t>
            </a:r>
            <a:r>
              <a:rPr lang="ru-RU" sz="3600" b="1" dirty="0"/>
              <a:t>интерьеры конца XIX века</a:t>
            </a:r>
            <a:r>
              <a:rPr lang="ru-RU" sz="3600" dirty="0"/>
              <a:t> и собраны эксклюзивные </a:t>
            </a:r>
            <a:r>
              <a:rPr lang="ru-RU" sz="3600" dirty="0" smtClean="0"/>
              <a:t>предметы </a:t>
            </a:r>
            <a:r>
              <a:rPr lang="ru-RU" sz="3600" b="1" dirty="0" smtClean="0"/>
              <a:t>быта </a:t>
            </a:r>
            <a:r>
              <a:rPr lang="ru-RU" sz="3600" b="1" dirty="0"/>
              <a:t>аристократов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659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551074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    Музеи </a:t>
            </a:r>
            <a:r>
              <a:rPr lang="ru-RU" sz="4000" b="1" dirty="0">
                <a:solidFill>
                  <a:schemeClr val="accent1"/>
                </a:solidFill>
              </a:rPr>
              <a:t>Минска</a:t>
            </a:r>
            <a:br>
              <a:rPr lang="ru-RU" sz="4000" b="1" dirty="0">
                <a:solidFill>
                  <a:schemeClr val="accent1"/>
                </a:solidFill>
              </a:rPr>
            </a:b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7" y="1711242"/>
            <a:ext cx="5357812" cy="3810000"/>
          </a:xfrm>
          <a:ln w="28575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48" y="1711242"/>
            <a:ext cx="5080000" cy="3810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0278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326" y="782053"/>
            <a:ext cx="9856286" cy="558265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Самые крупные музеи расположены в центре города и находятся в шаговой доступности для туристов</a:t>
            </a:r>
            <a:r>
              <a:rPr lang="ru-RU" sz="3200" dirty="0" smtClean="0"/>
              <a:t>:</a:t>
            </a:r>
          </a:p>
          <a:p>
            <a:pPr marL="0">
              <a:spcBef>
                <a:spcPts val="0"/>
              </a:spcBef>
            </a:pPr>
            <a:r>
              <a:rPr lang="ru-RU" sz="3200" dirty="0"/>
              <a:t>Национальный художественный музей Республики Беларусь</a:t>
            </a:r>
          </a:p>
          <a:p>
            <a:pPr marL="0">
              <a:spcBef>
                <a:spcPts val="0"/>
              </a:spcBef>
            </a:pPr>
            <a:r>
              <a:rPr lang="ru-RU" sz="3200" dirty="0" smtClean="0"/>
              <a:t>Национальный </a:t>
            </a:r>
            <a:r>
              <a:rPr lang="ru-RU" sz="3200" dirty="0"/>
              <a:t>музей истории и культуры </a:t>
            </a:r>
            <a:r>
              <a:rPr lang="ru-RU" sz="3200" dirty="0" smtClean="0"/>
              <a:t>Беларуси</a:t>
            </a:r>
          </a:p>
          <a:p>
            <a:pPr marL="0">
              <a:spcBef>
                <a:spcPts val="0"/>
              </a:spcBef>
            </a:pPr>
            <a:r>
              <a:rPr lang="ru-RU" sz="3200" dirty="0" smtClean="0"/>
              <a:t>Белорусский государственный музей истории Великой Отечественной войны</a:t>
            </a:r>
            <a:endParaRPr lang="ru-RU" sz="3200" dirty="0"/>
          </a:p>
          <a:p>
            <a:pPr marL="0">
              <a:spcBef>
                <a:spcPts val="0"/>
              </a:spcBef>
            </a:pPr>
            <a:r>
              <a:rPr lang="ru-RU" sz="3200" dirty="0" smtClean="0"/>
              <a:t>Музей </a:t>
            </a:r>
            <a:r>
              <a:rPr lang="ru-RU" sz="3200" dirty="0"/>
              <a:t>истории Минска</a:t>
            </a:r>
          </a:p>
          <a:p>
            <a:pPr marL="0">
              <a:spcBef>
                <a:spcPts val="0"/>
              </a:spcBef>
            </a:pPr>
            <a:r>
              <a:rPr lang="ru-RU" sz="3200" dirty="0"/>
              <a:t>Музей истории белорусского </a:t>
            </a:r>
            <a:r>
              <a:rPr lang="ru-RU" sz="3200" dirty="0" smtClean="0"/>
              <a:t>кино</a:t>
            </a:r>
          </a:p>
          <a:p>
            <a:pPr marL="0">
              <a:spcBef>
                <a:spcPts val="0"/>
              </a:spcBef>
            </a:pPr>
            <a:r>
              <a:rPr lang="ru-RU" sz="3200" dirty="0" smtClean="0"/>
              <a:t>Государственный литературный музей Янки Купалы</a:t>
            </a:r>
            <a:endParaRPr lang="ru-RU" sz="3200" dirty="0"/>
          </a:p>
          <a:p>
            <a:pPr marL="0">
              <a:spcBef>
                <a:spcPts val="0"/>
              </a:spcBef>
            </a:pPr>
            <a:r>
              <a:rPr lang="ru-RU" sz="3200" dirty="0" smtClean="0"/>
              <a:t>Государственный </a:t>
            </a:r>
            <a:r>
              <a:rPr lang="ru-RU" sz="3200" dirty="0"/>
              <a:t>литературно-мемориальный музей Якуба Коласа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788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485" y="770020"/>
            <a:ext cx="9796128" cy="5642811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Национальный художественный музей</a:t>
            </a:r>
            <a:r>
              <a:rPr lang="ru-RU" dirty="0"/>
              <a:t> – главная сокровищница страны и один из богатейших музеев Восточной Европы. В его фондах хранится более 30 тысяч произведений национального и мирового искусства. В 2000 году филиалом музея стала усадьба Ваньковичей в Верхнем городе.</a:t>
            </a:r>
          </a:p>
        </p:txBody>
      </p:sp>
    </p:spTree>
    <p:extLst>
      <p:ext uri="{BB962C8B-B14F-4D97-AF65-F5344CB8AC3E}">
        <p14:creationId xmlns:p14="http://schemas.microsoft.com/office/powerpoint/2010/main" val="36933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137" y="673768"/>
            <a:ext cx="9928475" cy="52374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/>
              <a:t>Национальный исторический музей</a:t>
            </a:r>
            <a:r>
              <a:rPr lang="ru-RU" sz="3600" dirty="0"/>
              <a:t> обладает крупнейшим в Беларуси собранием – около 377 тысяч экспонатов: археологические находки, произведения искусства и иконы, рукописи и книги, музыкальные инструменты, монеты и драгоценности, оружие, одежда</a:t>
            </a:r>
            <a:r>
              <a:rPr lang="ru-RU" sz="3600" dirty="0" smtClean="0"/>
              <a:t>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19672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2" y="1409866"/>
            <a:ext cx="9116780" cy="3896060"/>
          </a:xfr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3021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2389" y="914400"/>
            <a:ext cx="9832223" cy="4996822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549E39"/>
              </a:buClr>
              <a:buNone/>
            </a:pPr>
            <a:r>
              <a:rPr lang="ru-RU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 </a:t>
            </a:r>
            <a:r>
              <a:rPr lang="ru-RU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Национального исторического музея два филиала</a:t>
            </a:r>
            <a:r>
              <a:rPr lang="ru-RU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lvl="0" algn="just">
              <a:buClr>
                <a:srgbClr val="549E39"/>
              </a:buClr>
            </a:pPr>
            <a:r>
              <a:rPr lang="ru-RU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Музей современной белорусской государственности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549E39"/>
              </a:buClr>
            </a:pPr>
            <a:r>
              <a:rPr lang="ru-RU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Дом-музей </a:t>
            </a:r>
            <a:r>
              <a:rPr lang="ru-RU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 съезда РСДРП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4847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1010652"/>
            <a:ext cx="9637295" cy="4900569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/>
              <a:t>На проспекте расположены самые крупные площади Минска:</a:t>
            </a:r>
          </a:p>
          <a:p>
            <a:pPr algn="just"/>
            <a:r>
              <a:rPr lang="ru-RU" sz="3600" dirty="0"/>
              <a:t>площадь Независимости</a:t>
            </a:r>
          </a:p>
          <a:p>
            <a:pPr algn="just"/>
            <a:r>
              <a:rPr lang="ru-RU" sz="3600" dirty="0"/>
              <a:t>Октябрьская </a:t>
            </a:r>
            <a:r>
              <a:rPr lang="ru-RU" sz="3600" dirty="0" smtClean="0"/>
              <a:t>площадь</a:t>
            </a:r>
          </a:p>
          <a:p>
            <a:pPr algn="just"/>
            <a:r>
              <a:rPr lang="ru-RU" sz="3600" dirty="0" smtClean="0"/>
              <a:t>Площадь Победы</a:t>
            </a:r>
            <a:endParaRPr lang="ru-RU" sz="3600" dirty="0"/>
          </a:p>
          <a:p>
            <a:pPr algn="just"/>
            <a:r>
              <a:rPr lang="ru-RU" sz="3600" dirty="0" smtClean="0"/>
              <a:t>площадь </a:t>
            </a:r>
            <a:r>
              <a:rPr lang="ru-RU" sz="3600" dirty="0"/>
              <a:t>Якуба Коласа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49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2865048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>Дом-музей I съезда РСДРП</a:t>
            </a:r>
            <a:r>
              <a:rPr lang="ru-RU" dirty="0"/>
              <a:t> – один из самых знаменитых и старых в Минске –  воссоздает атмосферу начала ХХ века. В разные годы здесь бывали Фидель Кастро, Морис Торез, Хо Ши Мин…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13" y="3356810"/>
            <a:ext cx="6447241" cy="2755231"/>
          </a:xfr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2215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07" y="624110"/>
            <a:ext cx="9663780" cy="5319490"/>
          </a:xfrm>
        </p:spPr>
        <p:txBody>
          <a:bodyPr>
            <a:normAutofit/>
          </a:bodyPr>
          <a:lstStyle/>
          <a:p>
            <a:r>
              <a:rPr lang="ru-RU" dirty="0"/>
              <a:t>Среди других интересных музеев Минска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Музей </a:t>
            </a:r>
            <a:r>
              <a:rPr lang="ru-RU" dirty="0"/>
              <a:t>олимпийской славы</a:t>
            </a:r>
            <a:br>
              <a:rPr lang="ru-RU" dirty="0"/>
            </a:br>
            <a:r>
              <a:rPr lang="ru-RU" dirty="0" smtClean="0"/>
              <a:t>- Центр </a:t>
            </a:r>
            <a:r>
              <a:rPr lang="ru-RU" dirty="0"/>
              <a:t>океанографии "Открытый океан"</a:t>
            </a:r>
            <a:br>
              <a:rPr lang="ru-RU" dirty="0"/>
            </a:br>
            <a:r>
              <a:rPr lang="ru-RU" dirty="0" smtClean="0"/>
              <a:t>- Музей </a:t>
            </a:r>
            <a:r>
              <a:rPr lang="ru-RU" dirty="0"/>
              <a:t>землеведения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167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033" y="709862"/>
            <a:ext cx="10349580" cy="569093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 </a:t>
            </a:r>
            <a:r>
              <a:rPr lang="ru-RU" b="1" dirty="0"/>
              <a:t>музее олимпийской славы</a:t>
            </a:r>
            <a:r>
              <a:rPr lang="ru-RU" dirty="0"/>
              <a:t> представлено более 23 тысяч экспонатов: национальный флаг, побывавший на Эвересте, Олимпийские факелы 1980 и 2006 годов, портреты, фотографии и награды белорусских олимпийцев: серебряный орден </a:t>
            </a:r>
            <a:r>
              <a:rPr lang="ru-RU" dirty="0" smtClean="0"/>
              <a:t>МОК Александра Медведя</a:t>
            </a:r>
            <a:r>
              <a:rPr lang="ru-RU" dirty="0"/>
              <a:t> </a:t>
            </a:r>
            <a:r>
              <a:rPr lang="ru-RU" dirty="0" smtClean="0"/>
              <a:t>, </a:t>
            </a:r>
            <a:r>
              <a:rPr lang="ru-RU" dirty="0"/>
              <a:t>призы олимпийских </a:t>
            </a:r>
            <a:r>
              <a:rPr lang="ru-RU" dirty="0" smtClean="0"/>
              <a:t>чемпионов Виталия Щербо,</a:t>
            </a:r>
            <a:r>
              <a:rPr lang="ru-RU" dirty="0"/>
              <a:t> </a:t>
            </a:r>
            <a:r>
              <a:rPr lang="ru-RU" dirty="0" smtClean="0"/>
              <a:t>Виктории Азаренко, Дарьи Домрачевой, Людмилы Волчек...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739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8484" y="625642"/>
            <a:ext cx="9796128" cy="1756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музее </a:t>
            </a:r>
            <a:r>
              <a:rPr lang="ru-RU" sz="3200" b="1" dirty="0"/>
              <a:t>"Открытый океан"</a:t>
            </a:r>
            <a:r>
              <a:rPr lang="ru-RU" sz="3200" dirty="0"/>
              <a:t> живет </a:t>
            </a:r>
            <a:r>
              <a:rPr lang="ru-RU" sz="3200" dirty="0" smtClean="0"/>
              <a:t>гигантский краб Петрович, </a:t>
            </a:r>
            <a:r>
              <a:rPr lang="ru-RU" sz="3200" dirty="0"/>
              <a:t>который предсказывал итоги </a:t>
            </a:r>
            <a:r>
              <a:rPr lang="ru-RU" sz="3200" dirty="0" smtClean="0"/>
              <a:t>матчей ЧМ по хоккею-2014.</a:t>
            </a:r>
            <a:r>
              <a:rPr lang="ru-RU" sz="3200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35" y="2382253"/>
            <a:ext cx="6060887" cy="352521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9189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854242"/>
            <a:ext cx="6682838" cy="105075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Экскурсии в Минске</a:t>
            </a:r>
            <a:br>
              <a:rPr lang="ru-RU" sz="4000" b="1" dirty="0">
                <a:solidFill>
                  <a:schemeClr val="accent1"/>
                </a:solidFill>
              </a:rPr>
            </a:b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85" y="1905000"/>
            <a:ext cx="7254320" cy="3100137"/>
          </a:xfr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9724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137" y="685800"/>
            <a:ext cx="9928475" cy="52254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/>
              <a:t>В Минске разработано около 40 программ для </a:t>
            </a:r>
            <a:r>
              <a:rPr lang="ru-RU" sz="3600" b="1" dirty="0"/>
              <a:t>пешеходных и автобусных экскурсий</a:t>
            </a:r>
            <a:r>
              <a:rPr lang="ru-RU" sz="3600" dirty="0"/>
              <a:t>, которые предлагают туроператоры. Экскурсоводы расскажут о самых интересных местах Минска.</a:t>
            </a:r>
          </a:p>
          <a:p>
            <a:pPr marL="0" indent="0" algn="just">
              <a:buNone/>
            </a:pPr>
            <a:r>
              <a:rPr lang="ru-RU" sz="3600" dirty="0"/>
              <a:t>Также для прогулки можно воспользоваться </a:t>
            </a:r>
            <a:r>
              <a:rPr lang="ru-RU" sz="3600" b="1" dirty="0"/>
              <a:t>аудиогидами</a:t>
            </a:r>
            <a:r>
              <a:rPr lang="ru-RU" sz="3600" dirty="0"/>
              <a:t> на иностранных языках, которые предлагают турфирмы Минска.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934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338" y="2370220"/>
            <a:ext cx="10686464" cy="2093495"/>
          </a:xfrm>
        </p:spPr>
        <p:txBody>
          <a:bodyPr>
            <a:noAutofit/>
          </a:bodyPr>
          <a:lstStyle/>
          <a:p>
            <a:pPr algn="just"/>
            <a:r>
              <a:rPr lang="ru-RU" sz="7000" b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7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053" y="745958"/>
            <a:ext cx="8819147" cy="115904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Площадь </a:t>
            </a:r>
            <a:r>
              <a:rPr lang="ru-RU" sz="4800" b="1" dirty="0">
                <a:solidFill>
                  <a:schemeClr val="accent1"/>
                </a:solidFill>
              </a:rPr>
              <a:t>Независимости</a:t>
            </a:r>
            <a:r>
              <a:rPr lang="ru-RU" sz="4800" dirty="0">
                <a:solidFill>
                  <a:schemeClr val="accent1"/>
                </a:solidFill>
              </a:rPr>
              <a:t/>
            </a:r>
            <a:br>
              <a:rPr lang="ru-RU" sz="4800" dirty="0">
                <a:solidFill>
                  <a:schemeClr val="accent1"/>
                </a:solidFill>
              </a:rPr>
            </a:br>
            <a:endParaRPr lang="ru-RU" sz="48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25" y="1905000"/>
            <a:ext cx="5950712" cy="394234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023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7063" y="1034716"/>
            <a:ext cx="10299032" cy="4876505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3600" b="1" dirty="0"/>
              <a:t>Площадь Независимости</a:t>
            </a:r>
            <a:r>
              <a:rPr lang="ru-RU" sz="3600" dirty="0"/>
              <a:t> занимает более 7 гектаров и входит в число </a:t>
            </a:r>
            <a:r>
              <a:rPr lang="ru-RU" sz="3600" b="1" dirty="0"/>
              <a:t>самых больших в Европе</a:t>
            </a:r>
            <a:r>
              <a:rPr lang="ru-RU" sz="3600" dirty="0"/>
              <a:t>. Она была спроектирована Иосифом </a:t>
            </a:r>
            <a:r>
              <a:rPr lang="ru-RU" sz="3600" dirty="0" smtClean="0"/>
              <a:t>Лангобардам </a:t>
            </a:r>
            <a:r>
              <a:rPr lang="ru-RU" sz="3600" dirty="0"/>
              <a:t>для проведения праздничных демонстраций и военных парадов.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26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211" y="601579"/>
            <a:ext cx="10662401" cy="567890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/>
              <a:t>Сегодня </a:t>
            </a:r>
            <a:r>
              <a:rPr lang="ru-RU" sz="3200" dirty="0"/>
              <a:t>здесь расположены:</a:t>
            </a:r>
          </a:p>
          <a:p>
            <a:pPr marL="0" algn="just">
              <a:spcBef>
                <a:spcPts val="0"/>
              </a:spcBef>
            </a:pPr>
            <a:r>
              <a:rPr lang="ru-RU" sz="3200" dirty="0"/>
              <a:t>Дом правительства</a:t>
            </a:r>
          </a:p>
          <a:p>
            <a:pPr marL="0" algn="just">
              <a:spcBef>
                <a:spcPts val="0"/>
              </a:spcBef>
            </a:pPr>
            <a:r>
              <a:rPr lang="ru-RU" sz="3200" dirty="0"/>
              <a:t>Белорусский государственный университет</a:t>
            </a:r>
          </a:p>
          <a:p>
            <a:pPr marL="0" algn="just">
              <a:spcBef>
                <a:spcPts val="0"/>
              </a:spcBef>
            </a:pPr>
            <a:r>
              <a:rPr lang="ru-RU" sz="3200" dirty="0"/>
              <a:t>Белорусский государственный педагогический университет имени Максима Танка</a:t>
            </a:r>
          </a:p>
          <a:p>
            <a:pPr marL="0" algn="just">
              <a:spcBef>
                <a:spcPts val="0"/>
              </a:spcBef>
            </a:pPr>
            <a:r>
              <a:rPr lang="ru-RU" sz="3200" dirty="0"/>
              <a:t>Управление Минского метрополитена</a:t>
            </a:r>
          </a:p>
          <a:p>
            <a:pPr marL="0" algn="just">
              <a:spcBef>
                <a:spcPts val="0"/>
              </a:spcBef>
            </a:pPr>
            <a:r>
              <a:rPr lang="ru-RU" sz="3200" dirty="0"/>
              <a:t>Минская мэрия</a:t>
            </a:r>
          </a:p>
          <a:p>
            <a:pPr marL="0" algn="just">
              <a:spcBef>
                <a:spcPts val="0"/>
              </a:spcBef>
            </a:pPr>
            <a:r>
              <a:rPr lang="ru-RU" sz="3200" dirty="0" smtClean="0"/>
              <a:t>Здания </a:t>
            </a:r>
            <a:r>
              <a:rPr lang="ru-RU" sz="3200" dirty="0"/>
              <a:t>бывших доходных домов начала ХХ века, скульптура "Зодчий"</a:t>
            </a:r>
          </a:p>
          <a:p>
            <a:pPr marL="0" algn="just">
              <a:spcBef>
                <a:spcPts val="0"/>
              </a:spcBef>
            </a:pPr>
            <a:r>
              <a:rPr lang="ru-RU" sz="3200" dirty="0"/>
              <a:t>Костел Святого Симона и Святой Елены (Красный костел)</a:t>
            </a:r>
          </a:p>
          <a:p>
            <a:pPr marL="0" algn="just">
              <a:spcBef>
                <a:spcPts val="0"/>
              </a:spcBef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0882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663" y="624110"/>
            <a:ext cx="10108949" cy="1280890"/>
          </a:xfrm>
        </p:spPr>
        <p:txBody>
          <a:bodyPr>
            <a:normAutofit fontScale="90000"/>
          </a:bodyPr>
          <a:lstStyle/>
          <a:p>
            <a:pPr indent="444500" algn="just"/>
            <a:r>
              <a:rPr lang="ru-RU" dirty="0"/>
              <a:t>Неоготический </a:t>
            </a:r>
            <a:r>
              <a:rPr lang="ru-RU" b="1" dirty="0"/>
              <a:t>Красный костел</a:t>
            </a:r>
            <a:r>
              <a:rPr lang="ru-RU" dirty="0"/>
              <a:t> построен в 1910 году в честь небесных покровителей рано ушедших детей аристократа </a:t>
            </a:r>
            <a:r>
              <a:rPr lang="ru-RU" b="1" dirty="0"/>
              <a:t>Эдварда Войниловича</a:t>
            </a:r>
            <a:r>
              <a:rPr lang="ru-RU" dirty="0"/>
              <a:t>. Дочь Елена увидела во сне будущее здание костела и сделала его эскиз.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38" y="3371014"/>
            <a:ext cx="6723698" cy="2873375"/>
          </a:xfr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749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043" y="782052"/>
            <a:ext cx="9468852" cy="112294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/>
                </a:solidFill>
              </a:rPr>
              <a:t>Октябрьская площадь</a:t>
            </a:r>
            <a:r>
              <a:rPr lang="ru-RU" sz="4800" dirty="0">
                <a:solidFill>
                  <a:schemeClr val="accent1"/>
                </a:solidFill>
              </a:rPr>
              <a:t/>
            </a:r>
            <a:br>
              <a:rPr lang="ru-RU" sz="4800" dirty="0">
                <a:solidFill>
                  <a:schemeClr val="accent1"/>
                </a:solidFill>
              </a:rPr>
            </a:br>
            <a:endParaRPr lang="ru-RU" sz="48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80" y="2001252"/>
            <a:ext cx="5840578" cy="37782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50445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390</TotalTime>
  <Words>334</Words>
  <Application>Microsoft Office PowerPoint</Application>
  <PresentationFormat>Широкоэкранный</PresentationFormat>
  <Paragraphs>92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Century Gothic</vt:lpstr>
      <vt:lpstr>Wingdings 3</vt:lpstr>
      <vt:lpstr>Легкий дым</vt:lpstr>
      <vt:lpstr>Достопримечательности  города Минска</vt:lpstr>
      <vt:lpstr>Презентация PowerPoint</vt:lpstr>
      <vt:lpstr>Презентация PowerPoint</vt:lpstr>
      <vt:lpstr>Презентация PowerPoint</vt:lpstr>
      <vt:lpstr>Площадь Независимости </vt:lpstr>
      <vt:lpstr>Презентация PowerPoint</vt:lpstr>
      <vt:lpstr>Презентация PowerPoint</vt:lpstr>
      <vt:lpstr>Неоготический Красный костел построен в 1910 году в честь небесных покровителей рано ушедших детей аристократа Эдварда Войниловича. Дочь Елена увидела во сне будущее здание костела и сделала его эскиз.</vt:lpstr>
      <vt:lpstr>Октябрьская площадь </vt:lpstr>
      <vt:lpstr> Площадь Победы</vt:lpstr>
      <vt:lpstr>Площадь Якуба Коласа </vt:lpstr>
      <vt:lpstr>Презентация PowerPoint</vt:lpstr>
      <vt:lpstr>Презентация PowerPoint</vt:lpstr>
      <vt:lpstr>В историческом центре Минска сохранились величественные храмы и памятники истории. Его жемчужина –Троицкое предместье, где можно увидеть здания XIX века и прогуляться по старинным улочкам, вымощенным клинкерной брусчаткой. </vt:lpstr>
      <vt:lpstr>От старинного Верхнего города рядом с Троицким предместьем начинается вторая крупнейшая магистраль Минска – проспект Победителей. </vt:lpstr>
      <vt:lpstr>Презентация PowerPoint</vt:lpstr>
      <vt:lpstr>Парки и скверы Минска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Александровский сквер  </vt:lpstr>
      <vt:lpstr>Презентация PowerPoint</vt:lpstr>
      <vt:lpstr>Презентация PowerPoint</vt:lpstr>
      <vt:lpstr>Центральный ботанический сад Национальной академии наук Беларуси </vt:lpstr>
      <vt:lpstr>Презентация PowerPoint</vt:lpstr>
      <vt:lpstr>Презентация PowerPoint</vt:lpstr>
      <vt:lpstr>Парк Победы </vt:lpstr>
      <vt:lpstr>В парке на Комсомольском озере можно увидеть естественный заповедник Птичий остров, полюбоваться фонтанами с подсветкой, прогуляться вдоль берега. Любители активного отдыха могут прокатиться по велодорожке, на лодке или катамаране.</vt:lpstr>
      <vt:lpstr>Лошицкий парк </vt:lpstr>
      <vt:lpstr>Презентация PowerPoint</vt:lpstr>
      <vt:lpstr>Презентация PowerPoint</vt:lpstr>
      <vt:lpstr>Презентация PowerPoint</vt:lpstr>
      <vt:lpstr>    Музеи Минска </vt:lpstr>
      <vt:lpstr>Презентация PowerPoint</vt:lpstr>
      <vt:lpstr>Национальный художественный музей – главная сокровищница страны и один из богатейших музеев Восточной Европы. В его фондах хранится более 30 тысяч произведений национального и мирового искусства. В 2000 году филиалом музея стала усадьба Ваньковичей в Верхнем городе.</vt:lpstr>
      <vt:lpstr>Презентация PowerPoint</vt:lpstr>
      <vt:lpstr>Презентация PowerPoint</vt:lpstr>
      <vt:lpstr>Презентация PowerPoint</vt:lpstr>
      <vt:lpstr>Дом-музей I съезда РСДРП – один из самых знаменитых и старых в Минске –  воссоздает атмосферу начала ХХ века. В разные годы здесь бывали Фидель Кастро, Морис Торез, Хо Ши Мин…</vt:lpstr>
      <vt:lpstr>Среди других интересных музеев Минска:  - Музей олимпийской славы - Центр океанографии "Открытый океан" - Музей землеведения </vt:lpstr>
      <vt:lpstr>В музее олимпийской славы представлено более 23 тысяч экспонатов: национальный флаг, побывавший на Эвересте, Олимпийские факелы 1980 и 2006 годов, портреты, фотографии и награды белорусских олимпийцев: серебряный орден МОК Александра Медведя , призы олимпийских чемпионов Виталия Щербо, Виктории Азаренко, Дарьи Домрачевой, Людмилы Волчек...</vt:lpstr>
      <vt:lpstr>Презентация PowerPoint</vt:lpstr>
      <vt:lpstr>Экскурсии в Минске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 города Минска</dc:title>
  <dc:creator>Metodist</dc:creator>
  <cp:lastModifiedBy>Metodist</cp:lastModifiedBy>
  <cp:revision>48</cp:revision>
  <dcterms:created xsi:type="dcterms:W3CDTF">2016-04-08T08:52:09Z</dcterms:created>
  <dcterms:modified xsi:type="dcterms:W3CDTF">2016-04-21T14:15:07Z</dcterms:modified>
</cp:coreProperties>
</file>