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65" r:id="rId2"/>
    <p:sldId id="266" r:id="rId3"/>
    <p:sldId id="267" r:id="rId4"/>
    <p:sldId id="270" r:id="rId5"/>
    <p:sldId id="268" r:id="rId6"/>
    <p:sldId id="269" r:id="rId7"/>
    <p:sldId id="271" r:id="rId8"/>
    <p:sldId id="272" r:id="rId9"/>
    <p:sldId id="273" r:id="rId10"/>
    <p:sldId id="274" r:id="rId11"/>
    <p:sldId id="275" r:id="rId12"/>
    <p:sldId id="276" r:id="rId13"/>
    <p:sldId id="277"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2" d="100"/>
          <a:sy n="32" d="100"/>
        </p:scale>
        <p:origin x="-16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4309B40-6F15-487A-8EFA-0BDA80C255B6}" type="datetimeFigureOut">
              <a:rPr lang="ru-RU" smtClean="0"/>
              <a:t>06.04.2016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33EB2E-5F0A-4F83-A918-246A7F5EAE94}"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4309B40-6F15-487A-8EFA-0BDA80C255B6}" type="datetimeFigureOut">
              <a:rPr lang="ru-RU" smtClean="0"/>
              <a:t>06.04.2016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33EB2E-5F0A-4F83-A918-246A7F5EAE9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4309B40-6F15-487A-8EFA-0BDA80C255B6}" type="datetimeFigureOut">
              <a:rPr lang="ru-RU" smtClean="0"/>
              <a:t>06.04.2016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33EB2E-5F0A-4F83-A918-246A7F5EAE9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4309B40-6F15-487A-8EFA-0BDA80C255B6}" type="datetimeFigureOut">
              <a:rPr lang="ru-RU" smtClean="0"/>
              <a:t>06.04.2016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33EB2E-5F0A-4F83-A918-246A7F5EAE94}"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309B40-6F15-487A-8EFA-0BDA80C255B6}" type="datetimeFigureOut">
              <a:rPr lang="ru-RU" smtClean="0"/>
              <a:t>06.04.2016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E33EB2E-5F0A-4F83-A918-246A7F5EAE94}"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4309B40-6F15-487A-8EFA-0BDA80C255B6}" type="datetimeFigureOut">
              <a:rPr lang="ru-RU" smtClean="0"/>
              <a:t>06.04.2016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E33EB2E-5F0A-4F83-A918-246A7F5EAE94}"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64309B40-6F15-487A-8EFA-0BDA80C255B6}" type="datetimeFigureOut">
              <a:rPr lang="ru-RU" smtClean="0"/>
              <a:t>06.04.2016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E33EB2E-5F0A-4F83-A918-246A7F5EAE94}"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64309B40-6F15-487A-8EFA-0BDA80C255B6}" type="datetimeFigureOut">
              <a:rPr lang="ru-RU" smtClean="0"/>
              <a:t>06.04.2016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E33EB2E-5F0A-4F83-A918-246A7F5EAE94}"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09B40-6F15-487A-8EFA-0BDA80C255B6}" type="datetimeFigureOut">
              <a:rPr lang="ru-RU" smtClean="0"/>
              <a:t>06.04.2016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E33EB2E-5F0A-4F83-A918-246A7F5EAE94}"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4309B40-6F15-487A-8EFA-0BDA80C255B6}" type="datetimeFigureOut">
              <a:rPr lang="ru-RU" smtClean="0"/>
              <a:t>06.04.2016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E33EB2E-5F0A-4F83-A918-246A7F5EAE94}" type="slidenum">
              <a:rPr lang="ru-RU" smtClean="0"/>
              <a:t>‹#›</a:t>
            </a:fld>
            <a:endParaRPr lang="ru-RU"/>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64309B40-6F15-487A-8EFA-0BDA80C255B6}" type="datetimeFigureOut">
              <a:rPr lang="ru-RU" smtClean="0"/>
              <a:t>06.04.2016</a:t>
            </a:fld>
            <a:endParaRPr lang="ru-RU"/>
          </a:p>
        </p:txBody>
      </p:sp>
      <p:sp>
        <p:nvSpPr>
          <p:cNvPr id="9" name="Slide Number Placeholder 8"/>
          <p:cNvSpPr>
            <a:spLocks noGrp="1"/>
          </p:cNvSpPr>
          <p:nvPr>
            <p:ph type="sldNum" sz="quarter" idx="11"/>
          </p:nvPr>
        </p:nvSpPr>
        <p:spPr/>
        <p:txBody>
          <a:bodyPr/>
          <a:lstStyle/>
          <a:p>
            <a:fld id="{FE33EB2E-5F0A-4F83-A918-246A7F5EAE94}"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E33EB2E-5F0A-4F83-A918-246A7F5EAE94}" type="slidenum">
              <a:rPr lang="ru-RU" smtClean="0"/>
              <a:t>‹#›</a:t>
            </a:fld>
            <a:endParaRPr lang="ru-R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4309B40-6F15-487A-8EFA-0BDA80C255B6}" type="datetimeFigureOut">
              <a:rPr lang="ru-RU" smtClean="0"/>
              <a:t>06.04.2016</a:t>
            </a:fld>
            <a:endParaRPr lang="ru-RU"/>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microsoft.com/office/2007/relationships/hdphoto" Target="../media/hdphoto14.wdp"/><Relationship Id="rId7" Type="http://schemas.microsoft.com/office/2007/relationships/hdphoto" Target="../media/hdphoto16.wdp"/><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18.png"/><Relationship Id="rId5" Type="http://schemas.microsoft.com/office/2007/relationships/hdphoto" Target="../media/hdphoto15.wdp"/><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23.png"/><Relationship Id="rId3" Type="http://schemas.microsoft.com/office/2007/relationships/hdphoto" Target="../media/hdphoto17.wdp"/><Relationship Id="rId7" Type="http://schemas.microsoft.com/office/2007/relationships/hdphoto" Target="../media/hdphoto19.wdp"/><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2.png"/><Relationship Id="rId5" Type="http://schemas.microsoft.com/office/2007/relationships/hdphoto" Target="../media/hdphoto18.wdp"/><Relationship Id="rId4" Type="http://schemas.openxmlformats.org/officeDocument/2006/relationships/image" Target="../media/image21.png"/><Relationship Id="rId9" Type="http://schemas.microsoft.com/office/2007/relationships/hdphoto" Target="../media/hdphoto20.wdp"/></Relationships>
</file>

<file path=ppt/slides/_rels/slide13.xml.rels><?xml version="1.0" encoding="UTF-8" standalone="yes"?>
<Relationships xmlns="http://schemas.openxmlformats.org/package/2006/relationships"><Relationship Id="rId3" Type="http://schemas.microsoft.com/office/2007/relationships/hdphoto" Target="../media/hdphoto21.wdp"/><Relationship Id="rId7" Type="http://schemas.microsoft.com/office/2007/relationships/hdphoto" Target="../media/hdphoto23.wdp"/><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26.png"/><Relationship Id="rId5" Type="http://schemas.microsoft.com/office/2007/relationships/hdphoto" Target="../media/hdphoto22.wdp"/><Relationship Id="rId4" Type="http://schemas.openxmlformats.org/officeDocument/2006/relationships/image" Target="../media/image2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 Id="rId9" Type="http://schemas.microsoft.com/office/2007/relationships/hdphoto" Target="../media/hdphoto4.wdp"/></Relationships>
</file>

<file path=ppt/slides/_rels/slide4.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6.png"/><Relationship Id="rId1" Type="http://schemas.openxmlformats.org/officeDocument/2006/relationships/slideLayout" Target="../slideLayouts/slideLayout2.xml"/><Relationship Id="rId5" Type="http://schemas.microsoft.com/office/2007/relationships/hdphoto" Target="../media/hdphoto6.wdp"/><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7.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8.wdp"/><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9.wdp"/><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5.png"/><Relationship Id="rId3" Type="http://schemas.microsoft.com/office/2007/relationships/hdphoto" Target="../media/hdphoto10.wdp"/><Relationship Id="rId7" Type="http://schemas.microsoft.com/office/2007/relationships/hdphoto" Target="../media/hdphoto12.wdp"/><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4.png"/><Relationship Id="rId5" Type="http://schemas.microsoft.com/office/2007/relationships/hdphoto" Target="../media/hdphoto11.wdp"/><Relationship Id="rId4" Type="http://schemas.openxmlformats.org/officeDocument/2006/relationships/image" Target="../media/image13.png"/><Relationship Id="rId9" Type="http://schemas.microsoft.com/office/2007/relationships/hdphoto" Target="../media/hdphoto13.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7620000" cy="4176464"/>
          </a:xfrm>
        </p:spPr>
        <p:txBody>
          <a:bodyPr/>
          <a:lstStyle/>
          <a:p>
            <a:pPr marL="114300" lvl="0" indent="0">
              <a:buNone/>
            </a:pPr>
            <a:r>
              <a:rPr lang="ru-RU" sz="6600" dirty="0" smtClean="0">
                <a:solidFill>
                  <a:schemeClr val="accent6"/>
                </a:solidFill>
              </a:rPr>
              <a:t>Нормальный </a:t>
            </a:r>
            <a:r>
              <a:rPr lang="ru-RU" sz="6600" dirty="0">
                <a:solidFill>
                  <a:schemeClr val="accent6"/>
                </a:solidFill>
              </a:rPr>
              <a:t>закон распределения и его числовые </a:t>
            </a:r>
            <a:r>
              <a:rPr lang="ru-RU" sz="6600" dirty="0" smtClean="0">
                <a:solidFill>
                  <a:schemeClr val="accent6"/>
                </a:solidFill>
              </a:rPr>
              <a:t>характеристики</a:t>
            </a:r>
            <a:endParaRPr lang="ru-RU" sz="6600" dirty="0">
              <a:solidFill>
                <a:schemeClr val="accent6"/>
              </a:solidFill>
            </a:endParaRPr>
          </a:p>
          <a:p>
            <a:pPr marL="114300" lvl="0" indent="0">
              <a:buNone/>
            </a:pPr>
            <a:endParaRPr lang="ru-RU" sz="3200" dirty="0">
              <a:solidFill>
                <a:schemeClr val="accent6"/>
              </a:solidFill>
            </a:endParaRPr>
          </a:p>
          <a:p>
            <a:endParaRPr lang="ru-RU" dirty="0"/>
          </a:p>
        </p:txBody>
      </p:sp>
      <p:sp>
        <p:nvSpPr>
          <p:cNvPr id="4" name="Подзаголовок 2"/>
          <p:cNvSpPr txBox="1">
            <a:spLocks/>
          </p:cNvSpPr>
          <p:nvPr/>
        </p:nvSpPr>
        <p:spPr>
          <a:xfrm>
            <a:off x="827584" y="4572008"/>
            <a:ext cx="7406640" cy="1752600"/>
          </a:xfrm>
          <a:prstGeom prst="rect">
            <a:avLst/>
          </a:prstGeom>
        </p:spPr>
        <p:txBody>
          <a:bodyPr tIns="0">
            <a:normAutofit/>
          </a:bodyPr>
          <a:lstStyle/>
          <a:p>
            <a:pPr marL="27432" marR="0" lvl="0" indent="0" algn="r"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ru-RU" sz="2600" b="0" i="1" u="none" strike="noStrike" kern="1200" cap="none" spc="0" normalizeH="0" baseline="0" noProof="0" dirty="0">
              <a:ln>
                <a:noFill/>
              </a:ln>
              <a:solidFill>
                <a:schemeClr val="tx2">
                  <a:shade val="30000"/>
                  <a:satMod val="150000"/>
                </a:schemeClr>
              </a:solidFill>
              <a:effectLst/>
              <a:uLnTx/>
              <a:uFillTx/>
              <a:latin typeface="+mn-lt"/>
              <a:ea typeface="+mn-ea"/>
              <a:cs typeface="+mn-cs"/>
            </a:endParaRPr>
          </a:p>
        </p:txBody>
      </p:sp>
    </p:spTree>
    <p:extLst>
      <p:ext uri="{BB962C8B-B14F-4D97-AF65-F5344CB8AC3E}">
        <p14:creationId xmlns:p14="http://schemas.microsoft.com/office/powerpoint/2010/main" val="19343113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a:t>Вычисление вероятности заданного отклонения</a:t>
            </a:r>
          </a:p>
        </p:txBody>
      </p:sp>
      <p:sp>
        <p:nvSpPr>
          <p:cNvPr id="3" name="Объект 2"/>
          <p:cNvSpPr>
            <a:spLocks noGrp="1"/>
          </p:cNvSpPr>
          <p:nvPr>
            <p:ph idx="1"/>
          </p:nvPr>
        </p:nvSpPr>
        <p:spPr>
          <a:xfrm>
            <a:off x="467544" y="1196752"/>
            <a:ext cx="7620000" cy="5400600"/>
          </a:xfrm>
        </p:spPr>
        <p:txBody>
          <a:bodyPr>
            <a:normAutofit/>
          </a:bodyPr>
          <a:lstStyle/>
          <a:p>
            <a:r>
              <a:rPr lang="ru-RU" sz="1800" dirty="0"/>
              <a:t>Часто требуется вычислить вероятность того, что отклонение нормально распределенной случайной величины Х по абсолютной величине меньше заданного положительного числа </a:t>
            </a:r>
            <a:r>
              <a:rPr lang="ru-RU" sz="1800" dirty="0" smtClean="0"/>
              <a:t>  </a:t>
            </a:r>
            <a:r>
              <a:rPr lang="el-GR" sz="1800" dirty="0" smtClean="0"/>
              <a:t>δ</a:t>
            </a:r>
            <a:r>
              <a:rPr lang="ru-RU" sz="1800" dirty="0" smtClean="0"/>
              <a:t> , </a:t>
            </a:r>
            <a:r>
              <a:rPr lang="ru-RU" sz="1800" dirty="0"/>
              <a:t>т. е. требуется найти вероятность осуществления неравенства  |x </a:t>
            </a:r>
            <a:r>
              <a:rPr lang="ru-RU" sz="1800" dirty="0" smtClean="0"/>
              <a:t>—а| &lt; </a:t>
            </a:r>
            <a:r>
              <a:rPr lang="el-GR" sz="1800" dirty="0" smtClean="0"/>
              <a:t>δ</a:t>
            </a:r>
            <a:r>
              <a:rPr lang="ru-RU" sz="1800" dirty="0" smtClean="0"/>
              <a:t>.</a:t>
            </a:r>
            <a:endParaRPr lang="ru-RU" sz="1600" dirty="0" smtClean="0"/>
          </a:p>
          <a:p>
            <a:endParaRPr lang="ru-RU" sz="1800" dirty="0" smtClean="0"/>
          </a:p>
          <a:p>
            <a:r>
              <a:rPr lang="ru-RU" sz="1800" dirty="0" smtClean="0"/>
              <a:t>Заменим </a:t>
            </a:r>
            <a:r>
              <a:rPr lang="ru-RU" sz="1800" dirty="0"/>
              <a:t>это неравенство равносильным ему двойным </a:t>
            </a:r>
            <a:r>
              <a:rPr lang="ru-RU" sz="1800" dirty="0" smtClean="0"/>
              <a:t>неравенством:</a:t>
            </a:r>
          </a:p>
          <a:p>
            <a:endParaRPr lang="ru-RU" sz="1600" dirty="0"/>
          </a:p>
          <a:p>
            <a:endParaRPr lang="ru-RU" sz="1800" dirty="0" smtClean="0"/>
          </a:p>
          <a:p>
            <a:endParaRPr lang="ru-RU" sz="1800" dirty="0" smtClean="0"/>
          </a:p>
          <a:p>
            <a:r>
              <a:rPr lang="ru-RU" sz="1800" dirty="0" smtClean="0"/>
              <a:t>Тогда </a:t>
            </a:r>
            <a:r>
              <a:rPr lang="ru-RU" sz="1800" dirty="0"/>
              <a:t>получим</a:t>
            </a:r>
            <a:r>
              <a:rPr lang="ru-RU" sz="1800" dirty="0" smtClean="0"/>
              <a:t>:</a:t>
            </a:r>
          </a:p>
          <a:p>
            <a:endParaRPr lang="ru-RU" sz="1600" dirty="0"/>
          </a:p>
          <a:p>
            <a:endParaRPr lang="ru-RU" sz="1800" dirty="0" smtClean="0"/>
          </a:p>
          <a:p>
            <a:endParaRPr lang="ru-RU" sz="1800" dirty="0" smtClean="0"/>
          </a:p>
          <a:p>
            <a:r>
              <a:rPr lang="ru-RU" sz="1800" dirty="0" smtClean="0"/>
              <a:t>Следовательно вероятность </a:t>
            </a:r>
            <a:r>
              <a:rPr lang="ru-RU" sz="1800" dirty="0"/>
              <a:t>заданного отклонения </a:t>
            </a:r>
            <a:r>
              <a:rPr lang="ru-RU" sz="1800" dirty="0" smtClean="0"/>
              <a:t>равна:</a:t>
            </a:r>
          </a:p>
          <a:p>
            <a:endParaRPr lang="ru-RU" sz="1600" dirty="0" smtClean="0"/>
          </a:p>
          <a:p>
            <a:endParaRPr lang="ru-RU" sz="1600" dirty="0"/>
          </a:p>
        </p:txBody>
      </p:sp>
      <p:pic>
        <p:nvPicPr>
          <p:cNvPr id="3075" name="Picture 3"/>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1198626" y="3140968"/>
            <a:ext cx="4159352" cy="469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540003" y="4005064"/>
            <a:ext cx="5635950" cy="978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6">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641995" y="5783833"/>
            <a:ext cx="3069031"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67712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715200" cy="2218258"/>
          </a:xfrm>
        </p:spPr>
        <p:txBody>
          <a:bodyPr/>
          <a:lstStyle/>
          <a:p>
            <a:r>
              <a:rPr lang="ru-RU" sz="2400" dirty="0"/>
              <a:t>На рисунке наглядно показано, что если две случайные величины нормально распределены и а = 0, то вероятность принять значение, принадлежащее интервалу </a:t>
            </a:r>
            <a:r>
              <a:rPr lang="ru-RU" sz="2400" dirty="0" smtClean="0"/>
              <a:t>(-</a:t>
            </a:r>
            <a:r>
              <a:rPr lang="el-GR" sz="2400" dirty="0"/>
              <a:t> δ </a:t>
            </a:r>
            <a:r>
              <a:rPr lang="ru-RU" sz="2400" dirty="0" smtClean="0"/>
              <a:t>,</a:t>
            </a:r>
            <a:r>
              <a:rPr lang="el-GR" sz="2400" dirty="0"/>
              <a:t> δ</a:t>
            </a:r>
            <a:r>
              <a:rPr lang="ru-RU" sz="2400" dirty="0" smtClean="0"/>
              <a:t>),</a:t>
            </a:r>
            <a:r>
              <a:rPr lang="ru-RU" sz="2400" dirty="0"/>
              <a:t>больше у той величины, которая имеет меньшее значение </a:t>
            </a:r>
            <a:r>
              <a:rPr lang="el-GR" sz="2400" dirty="0"/>
              <a:t>δ</a:t>
            </a:r>
            <a:r>
              <a:rPr lang="ru-RU" sz="2400" dirty="0" smtClean="0"/>
              <a:t>. </a:t>
            </a:r>
            <a:r>
              <a:rPr lang="ru-RU" sz="2400" dirty="0"/>
              <a:t>Этот факт полностью соответствует вероятностному смыслу параметра </a:t>
            </a:r>
            <a:r>
              <a:rPr lang="el-GR" sz="2400" dirty="0"/>
              <a:t>σ</a:t>
            </a:r>
            <a:r>
              <a:rPr lang="ru-RU" sz="2400" dirty="0" smtClean="0"/>
              <a:t>.</a:t>
            </a:r>
            <a:endParaRPr lang="ru-RU" sz="24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5631" y="2780927"/>
            <a:ext cx="3888432" cy="2904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9643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smtClean="0"/>
              <a:t>Правило трех сигм</a:t>
            </a:r>
            <a:endParaRPr lang="ru-RU" sz="3600" dirty="0"/>
          </a:p>
        </p:txBody>
      </p:sp>
      <p:sp>
        <p:nvSpPr>
          <p:cNvPr id="3" name="Объект 2"/>
          <p:cNvSpPr>
            <a:spLocks noGrp="1"/>
          </p:cNvSpPr>
          <p:nvPr>
            <p:ph idx="1"/>
          </p:nvPr>
        </p:nvSpPr>
        <p:spPr>
          <a:xfrm>
            <a:off x="457200" y="1268760"/>
            <a:ext cx="7620000" cy="5328592"/>
          </a:xfrm>
        </p:spPr>
        <p:txBody>
          <a:bodyPr>
            <a:normAutofit/>
          </a:bodyPr>
          <a:lstStyle/>
          <a:p>
            <a:r>
              <a:rPr lang="ru-RU" sz="2000" dirty="0"/>
              <a:t>Преобразуем </a:t>
            </a:r>
            <a:r>
              <a:rPr lang="ru-RU" sz="2000" dirty="0" smtClean="0"/>
              <a:t>формулу:</a:t>
            </a:r>
          </a:p>
          <a:p>
            <a:endParaRPr lang="ru-RU" sz="2000" dirty="0" smtClean="0"/>
          </a:p>
          <a:p>
            <a:r>
              <a:rPr lang="ru-RU" sz="2000" dirty="0" smtClean="0"/>
              <a:t>Введем обозначение: </a:t>
            </a:r>
          </a:p>
          <a:p>
            <a:endParaRPr lang="ru-RU" sz="2000" dirty="0"/>
          </a:p>
          <a:p>
            <a:r>
              <a:rPr lang="ru-RU" sz="2000" dirty="0" smtClean="0"/>
              <a:t>Получим: </a:t>
            </a:r>
          </a:p>
          <a:p>
            <a:endParaRPr lang="ru-RU" sz="2000" dirty="0"/>
          </a:p>
          <a:p>
            <a:r>
              <a:rPr lang="ru-RU" sz="2000" dirty="0"/>
              <a:t>Если </a:t>
            </a:r>
            <a:r>
              <a:rPr lang="en-US" sz="2000" dirty="0"/>
              <a:t>t=3, </a:t>
            </a:r>
            <a:r>
              <a:rPr lang="ru-RU" sz="2000" dirty="0" smtClean="0"/>
              <a:t>то</a:t>
            </a:r>
          </a:p>
          <a:p>
            <a:endParaRPr lang="ru-RU" sz="2000" dirty="0"/>
          </a:p>
          <a:p>
            <a:pPr marL="114300" indent="0">
              <a:buNone/>
            </a:pPr>
            <a:r>
              <a:rPr lang="ru-RU" sz="2000" dirty="0" smtClean="0"/>
              <a:t>Вероятность </a:t>
            </a:r>
            <a:r>
              <a:rPr lang="ru-RU" sz="2000" dirty="0"/>
              <a:t>того, что абсолютная величина отклонения превысит утроенное среднее </a:t>
            </a:r>
            <a:r>
              <a:rPr lang="ru-RU" sz="2000" dirty="0" err="1"/>
              <a:t>квадратическое</a:t>
            </a:r>
            <a:r>
              <a:rPr lang="ru-RU" sz="2000" dirty="0"/>
              <a:t> отклонение, очень мала, а именно равна  0,0027=1-0,9973. В этом и состоит сущность правила трех сигм</a:t>
            </a:r>
            <a:r>
              <a:rPr lang="ru-RU" sz="2000" dirty="0" smtClean="0"/>
              <a:t>:</a:t>
            </a:r>
          </a:p>
          <a:p>
            <a:r>
              <a:rPr lang="ru-RU" sz="1700" dirty="0">
                <a:solidFill>
                  <a:schemeClr val="accent5">
                    <a:lumMod val="50000"/>
                  </a:schemeClr>
                </a:solidFill>
              </a:rPr>
              <a:t>Если случайная величина распределена нормально, то абсолютная величина ее отклонения от математического ожидания не превосходит утроенного среднего </a:t>
            </a:r>
            <a:r>
              <a:rPr lang="ru-RU" sz="1700" dirty="0" err="1">
                <a:solidFill>
                  <a:schemeClr val="accent5">
                    <a:lumMod val="50000"/>
                  </a:schemeClr>
                </a:solidFill>
              </a:rPr>
              <a:t>квадратического</a:t>
            </a:r>
            <a:r>
              <a:rPr lang="ru-RU" sz="1700" dirty="0">
                <a:solidFill>
                  <a:schemeClr val="accent5">
                    <a:lumMod val="50000"/>
                  </a:schemeClr>
                </a:solidFill>
              </a:rPr>
              <a:t> отклонения.</a:t>
            </a:r>
            <a:endParaRPr lang="ru-RU" sz="1700" dirty="0" smtClean="0">
              <a:solidFill>
                <a:schemeClr val="accent5">
                  <a:lumMod val="50000"/>
                </a:schemeClr>
              </a:solidFill>
            </a:endParaRPr>
          </a:p>
          <a:p>
            <a:endParaRPr lang="ru-RU" sz="2000" dirty="0"/>
          </a:p>
        </p:txBody>
      </p:sp>
      <p:pic>
        <p:nvPicPr>
          <p:cNvPr id="5122" name="Picture 2"/>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3923928" y="1196752"/>
            <a:ext cx="2091363"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3923928" y="1955956"/>
            <a:ext cx="1258813" cy="590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6">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460135" y="2780928"/>
            <a:ext cx="2093199" cy="34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8">
            <a:extLst>
              <a:ext uri="{BEBA8EAE-BF5A-486C-A8C5-ECC9F3942E4B}">
                <a14:imgProps xmlns:a14="http://schemas.microsoft.com/office/drawing/2010/main">
                  <a14:imgLayer r:embed="rId9">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460135" y="3501008"/>
            <a:ext cx="4283116"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4763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7620000" cy="5132039"/>
          </a:xfrm>
        </p:spPr>
        <p:txBody>
          <a:bodyPr>
            <a:normAutofit/>
          </a:bodyPr>
          <a:lstStyle/>
          <a:p>
            <a:endParaRPr lang="ru-RU" sz="2000" b="1" i="1" dirty="0" smtClean="0"/>
          </a:p>
          <a:p>
            <a:r>
              <a:rPr lang="ru-RU" sz="2000" b="1" i="1" dirty="0" smtClean="0"/>
              <a:t>Математическим ожиданием </a:t>
            </a:r>
            <a:r>
              <a:rPr lang="ru-RU" sz="2000" dirty="0" smtClean="0"/>
              <a:t>непрерывной случайной величины Х, возможные значения которой принадлежат отрезку </a:t>
            </a:r>
            <a:r>
              <a:rPr lang="en-US" sz="2000" dirty="0" smtClean="0"/>
              <a:t>[</a:t>
            </a:r>
            <a:r>
              <a:rPr lang="en-US" sz="2000" dirty="0" err="1" smtClean="0"/>
              <a:t>a,b</a:t>
            </a:r>
            <a:r>
              <a:rPr lang="en-US" sz="2000" dirty="0" smtClean="0"/>
              <a:t>], </a:t>
            </a:r>
            <a:r>
              <a:rPr lang="ru-RU" sz="2000" dirty="0" smtClean="0"/>
              <a:t>называют интеграл:</a:t>
            </a:r>
          </a:p>
          <a:p>
            <a:endParaRPr lang="ru-RU" dirty="0" smtClean="0"/>
          </a:p>
          <a:p>
            <a:endParaRPr lang="ru-RU" sz="2000" b="1" i="1" dirty="0" smtClean="0"/>
          </a:p>
          <a:p>
            <a:r>
              <a:rPr lang="ru-RU" sz="2000" b="1" i="1" dirty="0" smtClean="0"/>
              <a:t>Дисперсией</a:t>
            </a:r>
            <a:r>
              <a:rPr lang="ru-RU" sz="2000" dirty="0" smtClean="0"/>
              <a:t> непрерывной случайной величины называют математическое ожидание квадрата ее отклонения:</a:t>
            </a:r>
          </a:p>
          <a:p>
            <a:endParaRPr lang="ru-RU" dirty="0"/>
          </a:p>
          <a:p>
            <a:endParaRPr lang="ru-RU" sz="2000" b="1" i="1" dirty="0" smtClean="0"/>
          </a:p>
          <a:p>
            <a:endParaRPr lang="ru-RU" sz="2000" b="1" i="1" dirty="0" smtClean="0"/>
          </a:p>
          <a:p>
            <a:r>
              <a:rPr lang="ru-RU" sz="2000" b="1" i="1" dirty="0" smtClean="0"/>
              <a:t>Среднее </a:t>
            </a:r>
            <a:r>
              <a:rPr lang="ru-RU" sz="2000" b="1" i="1" dirty="0" err="1"/>
              <a:t>квадратическое</a:t>
            </a:r>
            <a:r>
              <a:rPr lang="ru-RU" sz="2000" b="1" i="1" dirty="0"/>
              <a:t> </a:t>
            </a:r>
            <a:r>
              <a:rPr lang="ru-RU" sz="2000" b="1" i="1" dirty="0" smtClean="0"/>
              <a:t>отклонение</a:t>
            </a:r>
            <a:r>
              <a:rPr lang="ru-RU" sz="2000" dirty="0" smtClean="0"/>
              <a:t> непрерывной случайной величины определяется:</a:t>
            </a:r>
            <a:endParaRPr lang="ru-RU" sz="2000" dirty="0"/>
          </a:p>
        </p:txBody>
      </p:sp>
      <p:pic>
        <p:nvPicPr>
          <p:cNvPr id="6146" name="Picture 2"/>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3828015" y="2276872"/>
            <a:ext cx="2248413"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899592" y="4149080"/>
            <a:ext cx="3096344" cy="67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6">
            <a:extLst>
              <a:ext uri="{BEBA8EAE-BF5A-486C-A8C5-ECC9F3942E4B}">
                <a14:imgProps xmlns:a14="http://schemas.microsoft.com/office/drawing/2010/main">
                  <a14:imgLayer r:embed="rId7">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3707904" y="5611572"/>
            <a:ext cx="1592648" cy="288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Заголовок 1"/>
          <p:cNvSpPr>
            <a:spLocks noGrp="1"/>
          </p:cNvSpPr>
          <p:nvPr>
            <p:ph type="title"/>
          </p:nvPr>
        </p:nvSpPr>
        <p:spPr>
          <a:xfrm>
            <a:off x="457200" y="274638"/>
            <a:ext cx="7620000" cy="1143000"/>
          </a:xfrm>
        </p:spPr>
        <p:txBody>
          <a:bodyPr/>
          <a:lstStyle/>
          <a:p>
            <a:r>
              <a:rPr lang="ru-RU" sz="3600" dirty="0" smtClean="0"/>
              <a:t>Числовые характеристики</a:t>
            </a:r>
            <a:endParaRPr lang="ru-RU" sz="3600" dirty="0"/>
          </a:p>
        </p:txBody>
      </p:sp>
    </p:spTree>
    <p:extLst>
      <p:ext uri="{BB962C8B-B14F-4D97-AF65-F5344CB8AC3E}">
        <p14:creationId xmlns:p14="http://schemas.microsoft.com/office/powerpoint/2010/main" val="2469026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7620000" cy="6140152"/>
          </a:xfrm>
        </p:spPr>
        <p:txBody>
          <a:bodyPr>
            <a:normAutofit fontScale="92500" lnSpcReduction="20000"/>
          </a:bodyPr>
          <a:lstStyle/>
          <a:p>
            <a:endParaRPr lang="ru-RU" sz="2400" dirty="0" smtClean="0"/>
          </a:p>
          <a:p>
            <a:r>
              <a:rPr lang="ru-RU" sz="2400" dirty="0" smtClean="0"/>
              <a:t>Одним </a:t>
            </a:r>
            <a:r>
              <a:rPr lang="ru-RU" sz="2400" dirty="0"/>
              <a:t>из наиболее часто встречающихся распределений является нормальное распределение. Оно играет большую роль в теории вероятностей и занимает среди других распределений особое положение. Нормальный закон распределения является предельным законом, к которому приближаются другие законы распределения при часто встречающихся аналогичных условиях. </a:t>
            </a:r>
            <a:br>
              <a:rPr lang="ru-RU" sz="2400" dirty="0"/>
            </a:br>
            <a:endParaRPr lang="ru-RU" sz="2400" dirty="0"/>
          </a:p>
          <a:p>
            <a:r>
              <a:rPr lang="ru-RU" sz="2400" dirty="0" smtClean="0"/>
              <a:t>Если </a:t>
            </a:r>
            <a:r>
              <a:rPr lang="ru-RU" sz="2400" dirty="0"/>
              <a:t>предоставляется возможность рассматривать некоторую случайную величину как сумму достаточно большого числа других случайных величин, то данная случайная величина обычно подчиняется нормальному закону распределения. Суммируемые случайные величины могут подчиняться каким угодно распределениям, но при этом должно выполняться условие их независимости (или слабой зависимости). При соблюдении некоторых не очень жестких условий указанная сумма случайных величин подчиняется приближенно нормальному закону распределения и тем точнее, чем большее количество величин суммируется.</a:t>
            </a:r>
            <a:endParaRPr lang="ru-RU" dirty="0"/>
          </a:p>
        </p:txBody>
      </p:sp>
    </p:spTree>
    <p:extLst>
      <p:ext uri="{BB962C8B-B14F-4D97-AF65-F5344CB8AC3E}">
        <p14:creationId xmlns:p14="http://schemas.microsoft.com/office/powerpoint/2010/main" val="2887615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620000" cy="994122"/>
          </a:xfrm>
        </p:spPr>
        <p:txBody>
          <a:bodyPr/>
          <a:lstStyle/>
          <a:p>
            <a:r>
              <a:rPr lang="ru-RU" sz="2800" dirty="0" smtClean="0"/>
              <a:t>Функции </a:t>
            </a:r>
            <a:r>
              <a:rPr lang="ru-RU" sz="2800" dirty="0"/>
              <a:t>распределения. Вероятность попадания в заданный интервал.</a:t>
            </a:r>
          </a:p>
        </p:txBody>
      </p:sp>
      <p:sp>
        <p:nvSpPr>
          <p:cNvPr id="3" name="Объект 2"/>
          <p:cNvSpPr>
            <a:spLocks noGrp="1"/>
          </p:cNvSpPr>
          <p:nvPr>
            <p:ph idx="1"/>
          </p:nvPr>
        </p:nvSpPr>
        <p:spPr>
          <a:xfrm>
            <a:off x="457200" y="1340768"/>
            <a:ext cx="7620000" cy="5256584"/>
          </a:xfrm>
        </p:spPr>
        <p:txBody>
          <a:bodyPr>
            <a:normAutofit/>
          </a:bodyPr>
          <a:lstStyle/>
          <a:p>
            <a:r>
              <a:rPr lang="ru-RU" dirty="0"/>
              <a:t>Нормальным называют распределение вероятностей непрерывной случайной величины </a:t>
            </a:r>
            <a:r>
              <a:rPr lang="ru-RU" i="1" dirty="0"/>
              <a:t>X </a:t>
            </a:r>
            <a:r>
              <a:rPr lang="ru-RU" dirty="0"/>
              <a:t>, </a:t>
            </a:r>
            <a:r>
              <a:rPr lang="ru-RU" dirty="0" smtClean="0"/>
              <a:t>плотность которого </a:t>
            </a:r>
            <a:r>
              <a:rPr lang="ru-RU" dirty="0"/>
              <a:t>имеет </a:t>
            </a:r>
            <a:r>
              <a:rPr lang="ru-RU" dirty="0" smtClean="0"/>
              <a:t>вид :</a:t>
            </a:r>
          </a:p>
          <a:p>
            <a:endParaRPr lang="ru-RU" dirty="0"/>
          </a:p>
          <a:p>
            <a:endParaRPr lang="ru-RU" dirty="0" smtClean="0"/>
          </a:p>
          <a:p>
            <a:endParaRPr lang="ru-RU" dirty="0"/>
          </a:p>
          <a:p>
            <a:endParaRPr lang="ru-RU" dirty="0" smtClean="0"/>
          </a:p>
          <a:p>
            <a:endParaRPr lang="ru-RU" dirty="0"/>
          </a:p>
          <a:p>
            <a:endParaRPr lang="ru-RU" dirty="0" smtClean="0"/>
          </a:p>
          <a:p>
            <a:r>
              <a:rPr lang="ru-RU" dirty="0"/>
              <a:t>Нормальное распределение с </a:t>
            </a:r>
            <a:r>
              <a:rPr lang="ru-RU" dirty="0" smtClean="0"/>
              <a:t>параметрами             </a:t>
            </a:r>
            <a:r>
              <a:rPr lang="ru-RU" dirty="0"/>
              <a:t>кратко записывают </a:t>
            </a:r>
            <a:r>
              <a:rPr lang="ru-RU" dirty="0" smtClean="0"/>
              <a:t>как                 . </a:t>
            </a:r>
            <a:r>
              <a:rPr lang="ru-RU" dirty="0"/>
              <a:t>Нормальный закон </a:t>
            </a:r>
            <a:r>
              <a:rPr lang="ru-RU" dirty="0" err="1" smtClean="0"/>
              <a:t>распределе</a:t>
            </a:r>
            <a:r>
              <a:rPr lang="ru-RU" dirty="0" smtClean="0"/>
              <a:t>- </a:t>
            </a:r>
            <a:r>
              <a:rPr lang="ru-RU" dirty="0" err="1" smtClean="0"/>
              <a:t>ния</a:t>
            </a:r>
            <a:r>
              <a:rPr lang="ru-RU" dirty="0" smtClean="0"/>
              <a:t> называют </a:t>
            </a:r>
            <a:r>
              <a:rPr lang="ru-RU" dirty="0"/>
              <a:t>также законом Гаусса.</a:t>
            </a:r>
            <a:endParaRPr lang="ru-RU" dirty="0" smtClean="0"/>
          </a:p>
          <a:p>
            <a:endParaRPr lang="ru-RU" dirty="0"/>
          </a:p>
          <a:p>
            <a:endParaRPr lang="ru-RU" dirty="0" smtClean="0"/>
          </a:p>
          <a:p>
            <a:endParaRPr lang="ru-RU" dirty="0"/>
          </a:p>
          <a:p>
            <a:endParaRPr lang="ru-RU" dirty="0" smtClean="0"/>
          </a:p>
          <a:p>
            <a:endParaRPr lang="ru-RU" dirty="0"/>
          </a:p>
        </p:txBody>
      </p:sp>
      <p:pic>
        <p:nvPicPr>
          <p:cNvPr id="1026" name="Picture 2"/>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3203848" y="2132856"/>
            <a:ext cx="3672408" cy="1266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683568" y="3716471"/>
            <a:ext cx="7379593" cy="687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a:extLst>
              <a:ext uri="{BEBA8EAE-BF5A-486C-A8C5-ECC9F3942E4B}">
                <a14:imgProps xmlns:a14="http://schemas.microsoft.com/office/drawing/2010/main">
                  <a14:imgLayer r:embed="rId7">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6266931" y="4869160"/>
            <a:ext cx="6286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8">
            <a:extLst>
              <a:ext uri="{BEBA8EAE-BF5A-486C-A8C5-ECC9F3942E4B}">
                <a14:imgProps xmlns:a14="http://schemas.microsoft.com/office/drawing/2010/main">
                  <a14:imgLayer r:embed="rId9">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2915816" y="5145360"/>
            <a:ext cx="8858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3711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620000" cy="850106"/>
          </a:xfrm>
        </p:spPr>
        <p:txBody>
          <a:bodyPr/>
          <a:lstStyle/>
          <a:p>
            <a:r>
              <a:rPr lang="ru-RU" dirty="0"/>
              <a:t> </a:t>
            </a:r>
            <a:r>
              <a:rPr lang="ru-RU" sz="2800" dirty="0" smtClean="0"/>
              <a:t>Свойства </a:t>
            </a:r>
            <a:r>
              <a:rPr lang="ru-RU" sz="2800" dirty="0"/>
              <a:t>функции </a:t>
            </a:r>
            <a:r>
              <a:rPr lang="en-US" sz="2800" dirty="0"/>
              <a:t>f(x):</a:t>
            </a:r>
            <a:endParaRPr lang="ru-RU" sz="2800" dirty="0"/>
          </a:p>
        </p:txBody>
      </p:sp>
      <p:sp>
        <p:nvSpPr>
          <p:cNvPr id="3" name="Объект 2"/>
          <p:cNvSpPr>
            <a:spLocks noGrp="1"/>
          </p:cNvSpPr>
          <p:nvPr>
            <p:ph idx="1"/>
          </p:nvPr>
        </p:nvSpPr>
        <p:spPr>
          <a:xfrm>
            <a:off x="457200" y="1124744"/>
            <a:ext cx="7620000" cy="5472608"/>
          </a:xfrm>
        </p:spPr>
        <p:txBody>
          <a:bodyPr/>
          <a:lstStyle/>
          <a:p>
            <a:r>
              <a:rPr lang="ru-RU" dirty="0"/>
              <a:t>Областью определения функции f(x) является вся числовая ось</a:t>
            </a:r>
            <a:r>
              <a:rPr lang="ru-RU" dirty="0" smtClean="0"/>
              <a:t>.</a:t>
            </a:r>
          </a:p>
          <a:p>
            <a:r>
              <a:rPr lang="ru-RU" dirty="0"/>
              <a:t>Функция f{x) может принимать только положительные значения, т. е. f(x}&gt;0</a:t>
            </a:r>
            <a:r>
              <a:rPr lang="ru-RU" dirty="0" smtClean="0"/>
              <a:t>.</a:t>
            </a:r>
          </a:p>
          <a:p>
            <a:r>
              <a:rPr lang="ru-RU" dirty="0"/>
              <a:t>Предел функции f(x) при неограниченном возрастании |х| равен нулю, т. е. ось ОХ является горизонтальной асимптотой графика функции</a:t>
            </a:r>
            <a:r>
              <a:rPr lang="ru-RU" dirty="0" smtClean="0"/>
              <a:t>.</a:t>
            </a:r>
          </a:p>
          <a:p>
            <a:r>
              <a:rPr lang="ru-RU" dirty="0"/>
              <a:t>Функция f{x) имеет в точке х = a  максимум, </a:t>
            </a:r>
            <a:r>
              <a:rPr lang="ru-RU" dirty="0" smtClean="0"/>
              <a:t>равный</a:t>
            </a:r>
            <a:endParaRPr lang="ru-RU" dirty="0"/>
          </a:p>
          <a:p>
            <a:endParaRPr lang="ru-RU" dirty="0" smtClean="0"/>
          </a:p>
          <a:p>
            <a:r>
              <a:rPr lang="ru-RU" dirty="0" smtClean="0"/>
              <a:t> </a:t>
            </a:r>
            <a:r>
              <a:rPr lang="ru-RU" dirty="0"/>
              <a:t>График функции f(x) симметричен относительно прямой х = а</a:t>
            </a:r>
            <a:r>
              <a:rPr lang="ru-RU" dirty="0" smtClean="0"/>
              <a:t>.</a:t>
            </a:r>
          </a:p>
          <a:p>
            <a:r>
              <a:rPr lang="ru-RU" dirty="0"/>
              <a:t>Нормальная кривая в точках х = а </a:t>
            </a:r>
            <a:r>
              <a:rPr lang="ru-RU" dirty="0" smtClean="0"/>
              <a:t>+(-) </a:t>
            </a:r>
            <a:r>
              <a:rPr lang="el-GR" dirty="0" smtClean="0"/>
              <a:t>σ</a:t>
            </a:r>
            <a:r>
              <a:rPr lang="ru-RU" dirty="0" smtClean="0"/>
              <a:t> имеет перегиб</a:t>
            </a:r>
          </a:p>
          <a:p>
            <a:endParaRPr lang="ru-RU" dirty="0"/>
          </a:p>
          <a:p>
            <a:endParaRPr lang="ru-RU" dirty="0"/>
          </a:p>
        </p:txBody>
      </p:sp>
      <p:pic>
        <p:nvPicPr>
          <p:cNvPr id="3074" name="Picture 2"/>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7164288" y="3602334"/>
            <a:ext cx="869406" cy="690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899592" y="5733256"/>
            <a:ext cx="1712590" cy="744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09552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859216" cy="1346344"/>
          </a:xfrm>
        </p:spPr>
        <p:txBody>
          <a:bodyPr/>
          <a:lstStyle/>
          <a:p>
            <a:r>
              <a:rPr lang="ru-RU" sz="2800" dirty="0"/>
              <a:t>График плотности распределения вероятности нормального закона </a:t>
            </a:r>
            <a:r>
              <a:rPr lang="ru-RU" sz="2800" dirty="0" smtClean="0"/>
              <a:t>(нормальная кривая или кривая Гаусса) :</a:t>
            </a:r>
            <a:endParaRPr lang="ru-RU" sz="2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272680"/>
            <a:ext cx="7448249" cy="3459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8583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003232" cy="1872208"/>
          </a:xfrm>
        </p:spPr>
        <p:txBody>
          <a:bodyPr/>
          <a:lstStyle/>
          <a:p>
            <a:r>
              <a:rPr lang="ru-RU" sz="2400" dirty="0" smtClean="0"/>
              <a:t>При </a:t>
            </a:r>
            <a:r>
              <a:rPr lang="ru-RU" sz="2400" dirty="0"/>
              <a:t>изменении параметра </a:t>
            </a:r>
            <a:r>
              <a:rPr lang="ru-RU" sz="2400" dirty="0" smtClean="0">
                <a:solidFill>
                  <a:srgbClr val="0070C0"/>
                </a:solidFill>
              </a:rPr>
              <a:t>а</a:t>
            </a:r>
            <a:r>
              <a:rPr lang="ru-RU" sz="2400" dirty="0" smtClean="0"/>
              <a:t> </a:t>
            </a:r>
            <a:r>
              <a:rPr lang="ru-RU" sz="2400" dirty="0"/>
              <a:t>фор</a:t>
            </a:r>
            <a:r>
              <a:rPr lang="ru-RU" sz="2400" dirty="0">
                <a:solidFill>
                  <a:schemeClr val="accent5">
                    <a:lumMod val="50000"/>
                  </a:schemeClr>
                </a:solidFill>
              </a:rPr>
              <a:t>ма</a:t>
            </a:r>
            <a:r>
              <a:rPr lang="ru-RU" sz="2400" dirty="0"/>
              <a:t> нормальной кривой не изменяется. В этом случае, если математическое ожидание (параметр </a:t>
            </a:r>
            <a:r>
              <a:rPr lang="ru-RU" sz="2400" dirty="0">
                <a:solidFill>
                  <a:srgbClr val="0070C0"/>
                </a:solidFill>
              </a:rPr>
              <a:t>а</a:t>
            </a:r>
            <a:r>
              <a:rPr lang="ru-RU" sz="2400" dirty="0"/>
              <a:t>) уменьшилось или увеличилось, график нормальной кривой сдвигается влево или вправо </a:t>
            </a:r>
            <a:r>
              <a:rPr lang="en-US" sz="2400" dirty="0" smtClean="0"/>
              <a:t>:</a:t>
            </a:r>
            <a:endParaRPr lang="ru-RU" sz="2400" dirty="0"/>
          </a:p>
        </p:txBody>
      </p:sp>
      <p:pic>
        <p:nvPicPr>
          <p:cNvPr id="4098" name="Picture 2"/>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1212598" y="2564904"/>
            <a:ext cx="5972427"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9835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620000" cy="1786210"/>
          </a:xfrm>
        </p:spPr>
        <p:txBody>
          <a:bodyPr/>
          <a:lstStyle/>
          <a:p>
            <a:r>
              <a:rPr lang="ru-RU" sz="2400" dirty="0"/>
              <a:t>При изменении параметра </a:t>
            </a:r>
            <a:r>
              <a:rPr lang="el-GR" sz="2400" dirty="0" smtClean="0"/>
              <a:t>σ</a:t>
            </a:r>
            <a:r>
              <a:rPr lang="en-US" sz="2400" dirty="0" smtClean="0"/>
              <a:t>  </a:t>
            </a:r>
            <a:r>
              <a:rPr lang="ru-RU" sz="2400" dirty="0" smtClean="0"/>
              <a:t>изменяется </a:t>
            </a:r>
            <a:r>
              <a:rPr lang="ru-RU" sz="2400" dirty="0"/>
              <a:t>форма нормальной кривой. Если этот параметр увеличивается, то максимальное значение  функции f(x) убывает, и наоборот</a:t>
            </a:r>
            <a:r>
              <a:rPr lang="ru-RU" sz="2400" dirty="0" smtClean="0"/>
              <a:t>.</a:t>
            </a:r>
            <a:endParaRPr lang="ru-RU" sz="2400" dirty="0"/>
          </a:p>
        </p:txBody>
      </p:sp>
      <p:pic>
        <p:nvPicPr>
          <p:cNvPr id="5124" name="Picture 4"/>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1444137" y="2204864"/>
            <a:ext cx="5535646" cy="3539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75534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7620000" cy="6068144"/>
          </a:xfrm>
        </p:spPr>
        <p:txBody>
          <a:bodyPr>
            <a:normAutofit/>
          </a:bodyPr>
          <a:lstStyle/>
          <a:p>
            <a:r>
              <a:rPr lang="ru-RU" sz="2000" dirty="0"/>
              <a:t>Решение задач можно упростить, если от нормального распределения с произвольными параметрами а и </a:t>
            </a:r>
            <a:r>
              <a:rPr lang="el-GR" sz="2000" dirty="0" smtClean="0"/>
              <a:t>σ</a:t>
            </a:r>
            <a:r>
              <a:rPr lang="ru-RU" sz="2000" dirty="0" smtClean="0"/>
              <a:t> </a:t>
            </a:r>
            <a:r>
              <a:rPr lang="ru-RU" sz="2000" dirty="0"/>
              <a:t>перейти  к нормальному распределению с параметрами а=0, </a:t>
            </a:r>
            <a:r>
              <a:rPr lang="el-GR" sz="2000" dirty="0"/>
              <a:t>σ</a:t>
            </a:r>
            <a:r>
              <a:rPr lang="ru-RU" sz="2000" dirty="0" smtClean="0"/>
              <a:t> = 1.</a:t>
            </a:r>
          </a:p>
          <a:p>
            <a:r>
              <a:rPr lang="ru-RU" sz="2000" dirty="0" smtClean="0"/>
              <a:t>Функция </a:t>
            </a:r>
            <a:r>
              <a:rPr lang="ru-RU" sz="2000" dirty="0"/>
              <a:t>плотности нормального распределения f(x) с параметрами а=0, </a:t>
            </a:r>
            <a:r>
              <a:rPr lang="el-GR" sz="2000" dirty="0"/>
              <a:t>σ</a:t>
            </a:r>
            <a:r>
              <a:rPr lang="ru-RU" sz="2000" dirty="0" smtClean="0"/>
              <a:t> =</a:t>
            </a:r>
            <a:r>
              <a:rPr lang="ru-RU" sz="2000" dirty="0"/>
              <a:t>1 называется плотностью стандартной нормальной случайной величины и ее график имеет вид:</a:t>
            </a:r>
          </a:p>
        </p:txBody>
      </p:sp>
      <p:pic>
        <p:nvPicPr>
          <p:cNvPr id="1030" name="Picture 6"/>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345579" y="2348880"/>
            <a:ext cx="3614438" cy="2991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2029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dirty="0"/>
              <a:t>Функция плотности и интегральная функция стандартной нормальной СВ будут иметь вид:</a:t>
            </a:r>
          </a:p>
        </p:txBody>
      </p:sp>
      <p:pic>
        <p:nvPicPr>
          <p:cNvPr id="2050" name="Picture 2"/>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339752" y="811172"/>
            <a:ext cx="4104456" cy="1106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Заголовок 1"/>
          <p:cNvSpPr txBox="1">
            <a:spLocks/>
          </p:cNvSpPr>
          <p:nvPr/>
        </p:nvSpPr>
        <p:spPr>
          <a:xfrm>
            <a:off x="477543" y="3892177"/>
            <a:ext cx="821668" cy="502139"/>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ru-RU" sz="2000" dirty="0" smtClean="0"/>
              <a:t>Тогда</a:t>
            </a:r>
            <a:endParaRPr lang="ru-RU" sz="2000" dirty="0"/>
          </a:p>
        </p:txBody>
      </p:sp>
      <p:pic>
        <p:nvPicPr>
          <p:cNvPr id="2051" name="Picture 3"/>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860098" y="2316549"/>
            <a:ext cx="2246163" cy="921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Заголовок 1"/>
          <p:cNvSpPr txBox="1">
            <a:spLocks/>
          </p:cNvSpPr>
          <p:nvPr/>
        </p:nvSpPr>
        <p:spPr>
          <a:xfrm>
            <a:off x="477543" y="1917992"/>
            <a:ext cx="7620000" cy="1004278"/>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ru-RU" sz="2000" dirty="0"/>
              <a:t>Для вычисления вероятности попадания СВ в интервал (a, b) воспользуемся функцией    Лапласа:</a:t>
            </a:r>
          </a:p>
        </p:txBody>
      </p:sp>
      <p:pic>
        <p:nvPicPr>
          <p:cNvPr id="2052" name="Picture 4"/>
          <p:cNvPicPr>
            <a:picLocks noChangeAspect="1" noChangeArrowheads="1"/>
          </p:cNvPicPr>
          <p:nvPr/>
        </p:nvPicPr>
        <p:blipFill>
          <a:blip r:embed="rId6">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6516216" y="3283638"/>
            <a:ext cx="1134418" cy="743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Заголовок 1"/>
          <p:cNvSpPr txBox="1">
            <a:spLocks/>
          </p:cNvSpPr>
          <p:nvPr/>
        </p:nvSpPr>
        <p:spPr>
          <a:xfrm>
            <a:off x="477543" y="3390037"/>
            <a:ext cx="7620000" cy="502139"/>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ru-RU" sz="2000" dirty="0"/>
              <a:t>Перейдем к стандартной нормальной случайной </a:t>
            </a:r>
            <a:r>
              <a:rPr lang="ru-RU" sz="2000" dirty="0" smtClean="0"/>
              <a:t>величине :</a:t>
            </a:r>
            <a:endParaRPr lang="ru-RU" sz="2000" dirty="0"/>
          </a:p>
        </p:txBody>
      </p:sp>
      <p:pic>
        <p:nvPicPr>
          <p:cNvPr id="2053" name="Picture 5"/>
          <p:cNvPicPr>
            <a:picLocks noChangeAspect="1" noChangeArrowheads="1"/>
          </p:cNvPicPr>
          <p:nvPr/>
        </p:nvPicPr>
        <p:blipFill>
          <a:blip r:embed="rId8">
            <a:extLst>
              <a:ext uri="{BEBA8EAE-BF5A-486C-A8C5-ECC9F3942E4B}">
                <a14:imgProps xmlns:a14="http://schemas.microsoft.com/office/drawing/2010/main">
                  <a14:imgLayer r:embed="rId9">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1069915" y="4462507"/>
            <a:ext cx="7024858" cy="718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Заголовок 1"/>
          <p:cNvSpPr txBox="1">
            <a:spLocks/>
          </p:cNvSpPr>
          <p:nvPr/>
        </p:nvSpPr>
        <p:spPr>
          <a:xfrm>
            <a:off x="477543" y="5296125"/>
            <a:ext cx="7620000" cy="755251"/>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ru-RU" sz="2000" dirty="0"/>
              <a:t>Значения функции Ф(u) необходимо взять из таблицы приложений "Таблица значений функции Ф(х)" .</a:t>
            </a:r>
          </a:p>
        </p:txBody>
      </p:sp>
    </p:spTree>
    <p:extLst>
      <p:ext uri="{BB962C8B-B14F-4D97-AF65-F5344CB8AC3E}">
        <p14:creationId xmlns:p14="http://schemas.microsoft.com/office/powerpoint/2010/main" val="5194793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оседство">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276</TotalTime>
  <Words>573</Words>
  <Application>Microsoft Office PowerPoint</Application>
  <PresentationFormat>Экран (4:3)</PresentationFormat>
  <Paragraphs>68</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Соседство</vt:lpstr>
      <vt:lpstr>Презентация PowerPoint</vt:lpstr>
      <vt:lpstr>Презентация PowerPoint</vt:lpstr>
      <vt:lpstr>Функции распределения. Вероятность попадания в заданный интервал.</vt:lpstr>
      <vt:lpstr> Свойства функции f(x):</vt:lpstr>
      <vt:lpstr>График плотности распределения вероятности нормального закона (нормальная кривая или кривая Гаусса) :</vt:lpstr>
      <vt:lpstr>При изменении параметра а форма нормальной кривой не изменяется. В этом случае, если математическое ожидание (параметр а) уменьшилось или увеличилось, график нормальной кривой сдвигается влево или вправо :</vt:lpstr>
      <vt:lpstr>При изменении параметра σ  изменяется форма нормальной кривой. Если этот параметр увеличивается, то максимальное значение  функции f(x) убывает, и наоборот.</vt:lpstr>
      <vt:lpstr>Презентация PowerPoint</vt:lpstr>
      <vt:lpstr>Функция плотности и интегральная функция стандартной нормальной СВ будут иметь вид:</vt:lpstr>
      <vt:lpstr>Вычисление вероятности заданного отклонения</vt:lpstr>
      <vt:lpstr>На рисунке наглядно показано, что если две случайные величины нормально распределены и а = 0, то вероятность принять значение, принадлежащее интервалу (- δ , δ),больше у той величины, которая имеет меньшее значение δ. Этот факт полностью соответствует вероятностному смыслу параметра σ.</vt:lpstr>
      <vt:lpstr>Правило трех сигм</vt:lpstr>
      <vt:lpstr>Числовые характеристики</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по дисциплине “ТВИМС”  на тему:</dc:title>
  <dc:creator>Dell</dc:creator>
  <cp:lastModifiedBy>user</cp:lastModifiedBy>
  <cp:revision>26</cp:revision>
  <dcterms:created xsi:type="dcterms:W3CDTF">2014-06-20T06:20:15Z</dcterms:created>
  <dcterms:modified xsi:type="dcterms:W3CDTF">2016-04-06T09:20:31Z</dcterms:modified>
</cp:coreProperties>
</file>