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56" r:id="rId1"/>
  </p:sldMasterIdLst>
  <p:sldIdLst>
    <p:sldId id="256" r:id="rId2"/>
    <p:sldId id="257" r:id="rId3"/>
    <p:sldId id="263" r:id="rId4"/>
    <p:sldId id="258" r:id="rId5"/>
    <p:sldId id="260" r:id="rId6"/>
    <p:sldId id="261" r:id="rId7"/>
    <p:sldId id="262" r:id="rId8"/>
    <p:sldId id="264" r:id="rId9"/>
    <p:sldId id="265" r:id="rId10"/>
    <p:sldId id="266"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2724" y="-9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2" name="Picture 11" descr="9_02.jpg"/>
          <p:cNvPicPr preferRelativeResize="0">
            <a:picLocks/>
          </p:cNvPicPr>
          <p:nvPr/>
        </p:nvPicPr>
        <p:blipFill>
          <a:blip r:embed="rId2">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nvPicPr>
        <p:blipFill>
          <a:blip r:embed="rId3"/>
          <a:stretch>
            <a:fillRect/>
          </a:stretch>
        </p:blipFill>
        <p:spPr>
          <a:xfrm>
            <a:off x="7810500" y="0"/>
            <a:ext cx="1333500" cy="6858000"/>
          </a:xfrm>
          <a:prstGeom prst="rect">
            <a:avLst/>
          </a:prstGeom>
        </p:spPr>
      </p:pic>
      <p:grpSp>
        <p:nvGrpSpPr>
          <p:cNvPr id="4" name="Group 17"/>
          <p:cNvGrpSpPr/>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457200" y="1371600"/>
            <a:ext cx="6781800" cy="1069975"/>
          </a:xfrm>
        </p:spPr>
        <p:txBody>
          <a:bodyPr bIns="0" anchor="b" anchorCtr="0">
            <a:noAutofit/>
          </a:bodyPr>
          <a:lstStyle>
            <a:lvl1pPr>
              <a:defRPr sz="4200" baseline="0"/>
            </a:lvl1pPr>
          </a:lstStyle>
          <a:p>
            <a:r>
              <a:rPr lang="ru-RU" smtClean="0"/>
              <a:t>Образец заголовка</a:t>
            </a:r>
            <a:endParaRPr lang="en-US" dirty="0"/>
          </a:p>
        </p:txBody>
      </p:sp>
      <p:sp>
        <p:nvSpPr>
          <p:cNvPr id="3" name="Subtitle 2"/>
          <p:cNvSpPr>
            <a:spLocks noGrp="1"/>
          </p:cNvSpPr>
          <p:nvPr>
            <p:ph type="subTitle" idx="1"/>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9" name="Date Placeholder 18"/>
          <p:cNvSpPr>
            <a:spLocks noGrp="1"/>
          </p:cNvSpPr>
          <p:nvPr>
            <p:ph type="dt" sz="half" idx="10"/>
          </p:nvPr>
        </p:nvSpPr>
        <p:spPr>
          <a:xfrm>
            <a:off x="6210300" y="6610350"/>
            <a:ext cx="1524000" cy="228600"/>
          </a:xfrm>
        </p:spPr>
        <p:txBody>
          <a:bodyPr/>
          <a:lstStyle/>
          <a:p>
            <a:fld id="{321B2E06-5D44-4224-A696-7A511DFC2F36}" type="datetimeFigureOut">
              <a:rPr lang="ru-RU" smtClean="0"/>
              <a:t>10.09.2014</a:t>
            </a:fld>
            <a:endParaRPr lang="ru-RU"/>
          </a:p>
        </p:txBody>
      </p:sp>
      <p:sp>
        <p:nvSpPr>
          <p:cNvPr id="20" name="Slide Number Placeholder 19"/>
          <p:cNvSpPr>
            <a:spLocks noGrp="1"/>
          </p:cNvSpPr>
          <p:nvPr>
            <p:ph type="sldNum" sz="quarter" idx="11"/>
          </p:nvPr>
        </p:nvSpPr>
        <p:spPr>
          <a:xfrm>
            <a:off x="7924800" y="6610350"/>
            <a:ext cx="1198880" cy="228600"/>
          </a:xfrm>
        </p:spPr>
        <p:txBody>
          <a:bodyPr/>
          <a:lstStyle/>
          <a:p>
            <a:fld id="{7D22C0FE-5B5B-4A29-A0F1-3A9BC95F94F7}" type="slidenum">
              <a:rPr lang="ru-RU" smtClean="0"/>
              <a:t>‹#›</a:t>
            </a:fld>
            <a:endParaRPr lang="ru-RU"/>
          </a:p>
        </p:txBody>
      </p:sp>
      <p:sp>
        <p:nvSpPr>
          <p:cNvPr id="21" name="Footer Placeholder 20"/>
          <p:cNvSpPr>
            <a:spLocks noGrp="1"/>
          </p:cNvSpPr>
          <p:nvPr>
            <p:ph type="ftr" sz="quarter" idx="12"/>
          </p:nvPr>
        </p:nvSpPr>
        <p:spPr>
          <a:xfrm>
            <a:off x="457200" y="6611112"/>
            <a:ext cx="5600700" cy="228600"/>
          </a:xfrm>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321B2E06-5D44-4224-A696-7A511DFC2F36}" type="datetimeFigureOut">
              <a:rPr lang="ru-RU" smtClean="0"/>
              <a:t>10.09.2014</a:t>
            </a:fld>
            <a:endParaRPr lang="ru-RU"/>
          </a:p>
        </p:txBody>
      </p:sp>
      <p:sp>
        <p:nvSpPr>
          <p:cNvPr id="23" name="Slide Number Placeholder 22"/>
          <p:cNvSpPr>
            <a:spLocks noGrp="1"/>
          </p:cNvSpPr>
          <p:nvPr>
            <p:ph type="sldNum" sz="quarter" idx="11"/>
          </p:nvPr>
        </p:nvSpPr>
        <p:spPr/>
        <p:txBody>
          <a:bodyPr/>
          <a:lstStyle/>
          <a:p>
            <a:fld id="{7D22C0FE-5B5B-4A29-A0F1-3A9BC95F94F7}" type="slidenum">
              <a:rPr lang="ru-RU" smtClean="0"/>
              <a:t>‹#›</a:t>
            </a:fld>
            <a:endParaRPr lang="ru-RU"/>
          </a:p>
        </p:txBody>
      </p:sp>
      <p:sp>
        <p:nvSpPr>
          <p:cNvPr id="24" name="Footer Placeholder 23"/>
          <p:cNvSpPr>
            <a:spLocks noGrp="1"/>
          </p:cNvSpPr>
          <p:nvPr>
            <p:ph type="ftr" sz="quarter" idx="12"/>
          </p:nvPr>
        </p:nvSpPr>
        <p:spPr/>
        <p:txBody>
          <a:bodyPr/>
          <a:lstStyle/>
          <a:p>
            <a:endParaRPr lang="ru-RU"/>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9085"/>
            <a:ext cx="2057400" cy="553707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321B2E06-5D44-4224-A696-7A511DFC2F36}" type="datetimeFigureOut">
              <a:rPr lang="ru-RU" smtClean="0"/>
              <a:t>10.09.2014</a:t>
            </a:fld>
            <a:endParaRPr lang="ru-RU"/>
          </a:p>
        </p:txBody>
      </p:sp>
      <p:sp>
        <p:nvSpPr>
          <p:cNvPr id="23" name="Slide Number Placeholder 22"/>
          <p:cNvSpPr>
            <a:spLocks noGrp="1"/>
          </p:cNvSpPr>
          <p:nvPr>
            <p:ph type="sldNum" sz="quarter" idx="11"/>
          </p:nvPr>
        </p:nvSpPr>
        <p:spPr/>
        <p:txBody>
          <a:bodyPr/>
          <a:lstStyle/>
          <a:p>
            <a:fld id="{7D22C0FE-5B5B-4A29-A0F1-3A9BC95F94F7}" type="slidenum">
              <a:rPr lang="ru-RU" smtClean="0"/>
              <a:t>‹#›</a:t>
            </a:fld>
            <a:endParaRPr lang="ru-RU"/>
          </a:p>
        </p:txBody>
      </p:sp>
      <p:sp>
        <p:nvSpPr>
          <p:cNvPr id="24" name="Footer Placeholder 23"/>
          <p:cNvSpPr>
            <a:spLocks noGrp="1"/>
          </p:cNvSpPr>
          <p:nvPr>
            <p:ph type="ftr" sz="quarter" idx="12"/>
          </p:nvPr>
        </p:nvSpPr>
        <p:spPr/>
        <p:txBody>
          <a:bodyPr/>
          <a:lstStyle/>
          <a:p>
            <a:endParaRPr lang="ru-RU"/>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pSp>
        <p:nvGrpSpPr>
          <p:cNvPr id="4" name="Group 20"/>
          <p:cNvGrpSpPr/>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nvPicPr>
        <p:blipFill>
          <a:blip r:embed="rId3"/>
          <a:stretch>
            <a:fillRect/>
          </a:stretch>
        </p:blipFill>
        <p:spPr>
          <a:xfrm>
            <a:off x="0" y="0"/>
            <a:ext cx="9144000" cy="40386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7" name="Date Placeholder 16"/>
          <p:cNvSpPr>
            <a:spLocks noGrp="1"/>
          </p:cNvSpPr>
          <p:nvPr>
            <p:ph type="dt" sz="half" idx="10"/>
          </p:nvPr>
        </p:nvSpPr>
        <p:spPr/>
        <p:txBody>
          <a:bodyPr/>
          <a:lstStyle/>
          <a:p>
            <a:fld id="{321B2E06-5D44-4224-A696-7A511DFC2F36}" type="datetimeFigureOut">
              <a:rPr lang="ru-RU" smtClean="0"/>
              <a:t>10.09.2014</a:t>
            </a:fld>
            <a:endParaRPr lang="ru-RU"/>
          </a:p>
        </p:txBody>
      </p:sp>
      <p:sp>
        <p:nvSpPr>
          <p:cNvPr id="18" name="Slide Number Placeholder 17"/>
          <p:cNvSpPr>
            <a:spLocks noGrp="1"/>
          </p:cNvSpPr>
          <p:nvPr>
            <p:ph type="sldNum" sz="quarter" idx="11"/>
          </p:nvPr>
        </p:nvSpPr>
        <p:spPr/>
        <p:txBody>
          <a:bodyPr/>
          <a:lstStyle/>
          <a:p>
            <a:fld id="{7D22C0FE-5B5B-4A29-A0F1-3A9BC95F94F7}" type="slidenum">
              <a:rPr lang="ru-RU" smtClean="0"/>
              <a:t>‹#›</a:t>
            </a:fld>
            <a:endParaRPr lang="ru-RU"/>
          </a:p>
        </p:txBody>
      </p:sp>
      <p:sp>
        <p:nvSpPr>
          <p:cNvPr id="20" name="Footer Placeholder 19"/>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grpSp>
        <p:nvGrpSpPr>
          <p:cNvPr id="4" name="Group 22"/>
          <p:cNvGrpSpPr/>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pic>
        <p:nvPicPr>
          <p:cNvPr id="10" name="Picture 9" descr="9_01.jpg"/>
          <p:cNvPicPr>
            <a:picLocks noChangeAspect="1"/>
          </p:cNvPicPr>
          <p:nvPr/>
        </p:nvPicPr>
        <p:blipFill>
          <a:blip r:embed="rId2"/>
          <a:stretch>
            <a:fillRect/>
          </a:stretch>
        </p:blipFill>
        <p:spPr>
          <a:xfrm>
            <a:off x="0" y="0"/>
            <a:ext cx="1363980" cy="6858000"/>
          </a:xfrm>
          <a:prstGeom prst="rect">
            <a:avLst/>
          </a:prstGeom>
        </p:spPr>
      </p:pic>
      <p:sp>
        <p:nvSpPr>
          <p:cNvPr id="24" name="Date Placeholder 23"/>
          <p:cNvSpPr>
            <a:spLocks noGrp="1"/>
          </p:cNvSpPr>
          <p:nvPr>
            <p:ph type="dt" sz="half" idx="10"/>
          </p:nvPr>
        </p:nvSpPr>
        <p:spPr>
          <a:xfrm>
            <a:off x="7162800" y="6610350"/>
            <a:ext cx="1524000" cy="246888"/>
          </a:xfrm>
        </p:spPr>
        <p:txBody>
          <a:bodyPr/>
          <a:lstStyle/>
          <a:p>
            <a:fld id="{321B2E06-5D44-4224-A696-7A511DFC2F36}" type="datetimeFigureOut">
              <a:rPr lang="ru-RU" smtClean="0"/>
              <a:t>10.09.2014</a:t>
            </a:fld>
            <a:endParaRPr lang="ru-RU"/>
          </a:p>
        </p:txBody>
      </p:sp>
      <p:sp>
        <p:nvSpPr>
          <p:cNvPr id="25" name="Slide Number Placeholder 24"/>
          <p:cNvSpPr>
            <a:spLocks noGrp="1"/>
          </p:cNvSpPr>
          <p:nvPr>
            <p:ph type="sldNum" sz="quarter" idx="11"/>
          </p:nvPr>
        </p:nvSpPr>
        <p:spPr>
          <a:xfrm>
            <a:off x="8742680" y="6610350"/>
            <a:ext cx="381000" cy="246888"/>
          </a:xfrm>
        </p:spPr>
        <p:txBody>
          <a:bodyPr/>
          <a:lstStyle/>
          <a:p>
            <a:fld id="{7D22C0FE-5B5B-4A29-A0F1-3A9BC95F94F7}" type="slidenum">
              <a:rPr lang="ru-RU" smtClean="0"/>
              <a:t>‹#›</a:t>
            </a:fld>
            <a:endParaRPr lang="ru-RU"/>
          </a:p>
        </p:txBody>
      </p:sp>
      <p:sp>
        <p:nvSpPr>
          <p:cNvPr id="26" name="Footer Placeholder 25"/>
          <p:cNvSpPr>
            <a:spLocks noGrp="1"/>
          </p:cNvSpPr>
          <p:nvPr>
            <p:ph type="ftr" sz="quarter" idx="12"/>
          </p:nvPr>
        </p:nvSpPr>
        <p:spPr>
          <a:xfrm>
            <a:off x="1524000" y="6610350"/>
            <a:ext cx="5562600" cy="247650"/>
          </a:xfrm>
        </p:spPr>
        <p:txBody>
          <a:bodyPr/>
          <a:lstStyle/>
          <a:p>
            <a:endParaRPr lang="ru-RU"/>
          </a:p>
        </p:txBody>
      </p:sp>
      <p:pic>
        <p:nvPicPr>
          <p:cNvPr id="20" name="Picture 19" descr="vert_bar_02.png"/>
          <p:cNvPicPr preferRelativeResize="0">
            <a:picLocks/>
          </p:cNvPicPr>
          <p:nvPr/>
        </p:nvPicPr>
        <p:blipFill>
          <a:blip r:embed="rId3">
            <a:duotone>
              <a:schemeClr val="accent3">
                <a:shade val="45000"/>
                <a:satMod val="135000"/>
              </a:schemeClr>
              <a:prstClr val="white"/>
            </a:duotone>
          </a:blip>
          <a:stretch>
            <a:fillRect/>
          </a:stretch>
        </p:blipFill>
        <p:spPr>
          <a:xfrm>
            <a:off x="1362456" y="0"/>
            <a:ext cx="731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3" name="Picture 12" descr="bar_06.png"/>
          <p:cNvPicPr>
            <a:picLocks noChangeAspect="1"/>
          </p:cNvPicPr>
          <p:nvPr/>
        </p:nvPicPr>
        <p:blipFill>
          <a:blip r:embed="rId2">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a:p>
        </p:txBody>
      </p:sp>
      <p:pic>
        <p:nvPicPr>
          <p:cNvPr id="12" name="Picture 11" descr="3_01.jpg"/>
          <p:cNvPicPr>
            <a:picLocks noChangeAspect="1"/>
          </p:cNvPicPr>
          <p:nvPr/>
        </p:nvPicPr>
        <p:blipFill>
          <a:blip r:embed="rId3"/>
          <a:stretch>
            <a:fillRect/>
          </a:stretch>
        </p:blipFill>
        <p:spPr>
          <a:xfrm>
            <a:off x="0" y="0"/>
            <a:ext cx="9144000" cy="403860"/>
          </a:xfrm>
          <a:prstGeom prst="rect">
            <a:avLst/>
          </a:prstGeom>
        </p:spPr>
      </p:pic>
      <p:sp>
        <p:nvSpPr>
          <p:cNvPr id="14" name="Content Placeholder 13"/>
          <p:cNvSpPr>
            <a:spLocks noGrp="1"/>
          </p:cNvSpPr>
          <p:nvPr>
            <p:ph sz="quarter" idx="13"/>
          </p:nvPr>
        </p:nvSpPr>
        <p:spPr>
          <a:xfrm>
            <a:off x="457200" y="19812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grpSp>
        <p:nvGrpSpPr>
          <p:cNvPr id="3" name="Group 14"/>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321B2E06-5D44-4224-A696-7A511DFC2F36}" type="datetimeFigureOut">
              <a:rPr lang="ru-RU" smtClean="0"/>
              <a:t>10.09.2014</a:t>
            </a:fld>
            <a:endParaRPr lang="ru-RU"/>
          </a:p>
        </p:txBody>
      </p:sp>
      <p:sp>
        <p:nvSpPr>
          <p:cNvPr id="21" name="Slide Number Placeholder 20"/>
          <p:cNvSpPr>
            <a:spLocks noGrp="1"/>
          </p:cNvSpPr>
          <p:nvPr>
            <p:ph type="sldNum" sz="quarter" idx="16"/>
          </p:nvPr>
        </p:nvSpPr>
        <p:spPr/>
        <p:txBody>
          <a:bodyPr/>
          <a:lstStyle/>
          <a:p>
            <a:fld id="{7D22C0FE-5B5B-4A29-A0F1-3A9BC95F94F7}" type="slidenum">
              <a:rPr lang="ru-RU" smtClean="0"/>
              <a:t>‹#›</a:t>
            </a:fld>
            <a:endParaRPr lang="ru-RU"/>
          </a:p>
        </p:txBody>
      </p:sp>
      <p:sp>
        <p:nvSpPr>
          <p:cNvPr id="22" name="Footer Placeholder 21"/>
          <p:cNvSpPr>
            <a:spLocks noGrp="1"/>
          </p:cNvSpPr>
          <p:nvPr>
            <p:ph type="ftr" sz="quarter" idx="17"/>
          </p:nvPr>
        </p:nvSpPr>
        <p:spPr/>
        <p:txBody>
          <a:bodyPr/>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pic>
        <p:nvPicPr>
          <p:cNvPr id="14" name="Picture 13" descr="4_01.jpg"/>
          <p:cNvPicPr>
            <a:picLocks noChangeAspect="1"/>
          </p:cNvPicPr>
          <p:nvPr/>
        </p:nvPicPr>
        <p:blipFill>
          <a:blip r:embed="rId2"/>
          <a:stretch>
            <a:fillRect/>
          </a:stretch>
        </p:blipFill>
        <p:spPr>
          <a:xfrm>
            <a:off x="0" y="0"/>
            <a:ext cx="9144000" cy="403860"/>
          </a:xfrm>
          <a:prstGeom prst="rect">
            <a:avLst/>
          </a:prstGeom>
        </p:spPr>
      </p:pic>
      <p:sp>
        <p:nvSpPr>
          <p:cNvPr id="15" name="Text Placeholder 2"/>
          <p:cNvSpPr>
            <a:spLocks noGrp="1"/>
          </p:cNvSpPr>
          <p:nvPr>
            <p:ph type="body" idx="13"/>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7" name="Content Placeholder 16"/>
          <p:cNvSpPr>
            <a:spLocks noGrp="1"/>
          </p:cNvSpPr>
          <p:nvPr>
            <p:ph sz="quarter" idx="14"/>
          </p:nvPr>
        </p:nvSpPr>
        <p:spPr>
          <a:xfrm>
            <a:off x="457200" y="2438400"/>
            <a:ext cx="4038600" cy="3657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pic>
        <p:nvPicPr>
          <p:cNvPr id="16" name="Picture 15" descr="bar_06.png"/>
          <p:cNvPicPr>
            <a:picLocks noChangeAspect="1"/>
          </p:cNvPicPr>
          <p:nvPr/>
        </p:nvPicPr>
        <p:blipFill>
          <a:blip r:embed="rId3">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Date Placeholder 22"/>
          <p:cNvSpPr>
            <a:spLocks noGrp="1"/>
          </p:cNvSpPr>
          <p:nvPr>
            <p:ph type="dt" sz="half" idx="16"/>
          </p:nvPr>
        </p:nvSpPr>
        <p:spPr/>
        <p:txBody>
          <a:bodyPr/>
          <a:lstStyle/>
          <a:p>
            <a:fld id="{321B2E06-5D44-4224-A696-7A511DFC2F36}" type="datetimeFigureOut">
              <a:rPr lang="ru-RU" smtClean="0"/>
              <a:t>10.09.2014</a:t>
            </a:fld>
            <a:endParaRPr lang="ru-RU"/>
          </a:p>
        </p:txBody>
      </p:sp>
      <p:sp>
        <p:nvSpPr>
          <p:cNvPr id="24" name="Slide Number Placeholder 23"/>
          <p:cNvSpPr>
            <a:spLocks noGrp="1"/>
          </p:cNvSpPr>
          <p:nvPr>
            <p:ph type="sldNum" sz="quarter" idx="17"/>
          </p:nvPr>
        </p:nvSpPr>
        <p:spPr/>
        <p:txBody>
          <a:bodyPr/>
          <a:lstStyle/>
          <a:p>
            <a:fld id="{7D22C0FE-5B5B-4A29-A0F1-3A9BC95F94F7}" type="slidenum">
              <a:rPr lang="ru-RU" smtClean="0"/>
              <a:t>‹#›</a:t>
            </a:fld>
            <a:endParaRPr lang="ru-RU"/>
          </a:p>
        </p:txBody>
      </p:sp>
      <p:sp>
        <p:nvSpPr>
          <p:cNvPr id="25" name="Footer Placeholder 24"/>
          <p:cNvSpPr>
            <a:spLocks noGrp="1"/>
          </p:cNvSpPr>
          <p:nvPr>
            <p:ph type="ftr" sz="quarter" idx="18"/>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pic>
        <p:nvPicPr>
          <p:cNvPr id="10" name="Picture 9" descr="2_01.jpg"/>
          <p:cNvPicPr>
            <a:picLocks noChangeAspect="1"/>
          </p:cNvPicPr>
          <p:nvPr/>
        </p:nvPicPr>
        <p:blipFill>
          <a:blip r:embed="rId2"/>
          <a:stretch>
            <a:fillRect/>
          </a:stretch>
        </p:blipFill>
        <p:spPr>
          <a:xfrm>
            <a:off x="0" y="0"/>
            <a:ext cx="9144000" cy="403860"/>
          </a:xfrm>
          <a:prstGeom prst="rect">
            <a:avLst/>
          </a:prstGeom>
        </p:spPr>
      </p:pic>
      <p:pic>
        <p:nvPicPr>
          <p:cNvPr id="11" name="Picture 10" descr="bar_06.png"/>
          <p:cNvPicPr>
            <a:picLocks noChangeAspect="1"/>
          </p:cNvPicPr>
          <p:nvPr/>
        </p:nvPicPr>
        <p:blipFill>
          <a:blip r:embed="rId3">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Date Placeholder 15"/>
          <p:cNvSpPr>
            <a:spLocks noGrp="1"/>
          </p:cNvSpPr>
          <p:nvPr>
            <p:ph type="dt" sz="half" idx="10"/>
          </p:nvPr>
        </p:nvSpPr>
        <p:spPr/>
        <p:txBody>
          <a:bodyPr/>
          <a:lstStyle/>
          <a:p>
            <a:fld id="{321B2E06-5D44-4224-A696-7A511DFC2F36}" type="datetimeFigureOut">
              <a:rPr lang="ru-RU" smtClean="0"/>
              <a:t>10.09.2014</a:t>
            </a:fld>
            <a:endParaRPr lang="ru-RU"/>
          </a:p>
        </p:txBody>
      </p:sp>
      <p:sp>
        <p:nvSpPr>
          <p:cNvPr id="17" name="Slide Number Placeholder 16"/>
          <p:cNvSpPr>
            <a:spLocks noGrp="1"/>
          </p:cNvSpPr>
          <p:nvPr>
            <p:ph type="sldNum" sz="quarter" idx="11"/>
          </p:nvPr>
        </p:nvSpPr>
        <p:spPr/>
        <p:txBody>
          <a:bodyPr/>
          <a:lstStyle/>
          <a:p>
            <a:fld id="{7D22C0FE-5B5B-4A29-A0F1-3A9BC95F94F7}" type="slidenum">
              <a:rPr lang="ru-RU" smtClean="0"/>
              <a:t>‹#›</a:t>
            </a:fld>
            <a:endParaRPr lang="ru-RU"/>
          </a:p>
        </p:txBody>
      </p:sp>
      <p:sp>
        <p:nvSpPr>
          <p:cNvPr id="18" name="Footer Placeholder 17"/>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grpSp>
        <p:nvGrpSpPr>
          <p:cNvPr id="2" name="Group 8"/>
          <p:cNvGrpSpPr/>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Date Placeholder 12"/>
          <p:cNvSpPr>
            <a:spLocks noGrp="1"/>
          </p:cNvSpPr>
          <p:nvPr>
            <p:ph type="dt" sz="half" idx="10"/>
          </p:nvPr>
        </p:nvSpPr>
        <p:spPr/>
        <p:txBody>
          <a:bodyPr/>
          <a:lstStyle/>
          <a:p>
            <a:fld id="{321B2E06-5D44-4224-A696-7A511DFC2F36}" type="datetimeFigureOut">
              <a:rPr lang="ru-RU" smtClean="0"/>
              <a:t>10.09.2014</a:t>
            </a:fld>
            <a:endParaRPr lang="ru-RU"/>
          </a:p>
        </p:txBody>
      </p:sp>
      <p:sp>
        <p:nvSpPr>
          <p:cNvPr id="14" name="Slide Number Placeholder 13"/>
          <p:cNvSpPr>
            <a:spLocks noGrp="1"/>
          </p:cNvSpPr>
          <p:nvPr>
            <p:ph type="sldNum" sz="quarter" idx="11"/>
          </p:nvPr>
        </p:nvSpPr>
        <p:spPr/>
        <p:txBody>
          <a:bodyPr/>
          <a:lstStyle/>
          <a:p>
            <a:fld id="{7D22C0FE-5B5B-4A29-A0F1-3A9BC95F94F7}" type="slidenum">
              <a:rPr lang="ru-RU" smtClean="0"/>
              <a:t>‹#›</a:t>
            </a:fld>
            <a:endParaRPr lang="ru-RU"/>
          </a:p>
        </p:txBody>
      </p:sp>
      <p:sp>
        <p:nvSpPr>
          <p:cNvPr id="22" name="Footer Placeholder 21"/>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2" name="Picture 11" descr="3_01.jpg"/>
          <p:cNvPicPr>
            <a:picLocks noChangeAspect="1"/>
          </p:cNvPicPr>
          <p:nvPr/>
        </p:nvPicPr>
        <p:blipFill>
          <a:blip r:embed="rId2"/>
          <a:stretch>
            <a:fillRect/>
          </a:stretch>
        </p:blipFill>
        <p:spPr>
          <a:xfrm>
            <a:off x="0" y="0"/>
            <a:ext cx="9144000" cy="403860"/>
          </a:xfrm>
          <a:prstGeom prst="rect">
            <a:avLst/>
          </a:prstGeom>
        </p:spPr>
      </p:pic>
      <p:sp>
        <p:nvSpPr>
          <p:cNvPr id="13" name="Text Placeholder 2"/>
          <p:cNvSpPr>
            <a:spLocks noGrp="1"/>
          </p:cNvSpPr>
          <p:nvPr>
            <p:ph type="title"/>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заголовка</a:t>
            </a:r>
            <a:endParaRPr lang="en-US" smtClean="0"/>
          </a:p>
        </p:txBody>
      </p:sp>
      <p:sp>
        <p:nvSpPr>
          <p:cNvPr id="15" name="Content Placeholder 14"/>
          <p:cNvSpPr>
            <a:spLocks noGrp="1"/>
          </p:cNvSpPr>
          <p:nvPr>
            <p:ph sz="quarter" idx="14"/>
          </p:nvPr>
        </p:nvSpPr>
        <p:spPr>
          <a:xfrm>
            <a:off x="4419600" y="1524000"/>
            <a:ext cx="42672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pic>
        <p:nvPicPr>
          <p:cNvPr id="14" name="Picture 13" descr="bar_06.png"/>
          <p:cNvPicPr>
            <a:picLocks noChangeAspect="1"/>
          </p:cNvPicPr>
          <p:nvPr/>
        </p:nvPicPr>
        <p:blipFill>
          <a:blip r:embed="rId3">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321B2E06-5D44-4224-A696-7A511DFC2F36}" type="datetimeFigureOut">
              <a:rPr lang="ru-RU" smtClean="0"/>
              <a:t>10.09.2014</a:t>
            </a:fld>
            <a:endParaRPr lang="ru-RU"/>
          </a:p>
        </p:txBody>
      </p:sp>
      <p:sp>
        <p:nvSpPr>
          <p:cNvPr id="21" name="Slide Number Placeholder 20"/>
          <p:cNvSpPr>
            <a:spLocks noGrp="1"/>
          </p:cNvSpPr>
          <p:nvPr>
            <p:ph type="sldNum" sz="quarter" idx="16"/>
          </p:nvPr>
        </p:nvSpPr>
        <p:spPr/>
        <p:txBody>
          <a:bodyPr/>
          <a:lstStyle/>
          <a:p>
            <a:fld id="{7D22C0FE-5B5B-4A29-A0F1-3A9BC95F94F7}" type="slidenum">
              <a:rPr lang="ru-RU" smtClean="0"/>
              <a:t>‹#›</a:t>
            </a:fld>
            <a:endParaRPr lang="ru-RU"/>
          </a:p>
        </p:txBody>
      </p:sp>
      <p:sp>
        <p:nvSpPr>
          <p:cNvPr id="22" name="Footer Placeholder 21"/>
          <p:cNvSpPr>
            <a:spLocks noGrp="1"/>
          </p:cNvSpPr>
          <p:nvPr>
            <p:ph type="ftr" sz="quarter" idx="17"/>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12" name="Group 15"/>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ru-RU" smtClean="0"/>
              <a:t>Образец заголовка</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21B2E06-5D44-4224-A696-7A511DFC2F36}" type="datetimeFigureOut">
              <a:rPr lang="ru-RU" smtClean="0"/>
              <a:t>10.09.2014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D22C0FE-5B5B-4A29-A0F1-3A9BC95F94F7}" type="slidenum">
              <a:rPr lang="ru-RU" smtClean="0"/>
              <a:t>‹#›</a:t>
            </a:fld>
            <a:endParaRPr lang="ru-RU"/>
          </a:p>
        </p:txBody>
      </p:sp>
      <p:pic>
        <p:nvPicPr>
          <p:cNvPr id="8" name="Picture 7" descr="4_01.jpg"/>
          <p:cNvPicPr>
            <a:picLocks noChangeAspect="1"/>
          </p:cNvPicPr>
          <p:nvPr/>
        </p:nvPicPr>
        <p:blipFill>
          <a:blip r:embed="rId2"/>
          <a:stretch>
            <a:fillRect/>
          </a:stretch>
        </p:blipFill>
        <p:spPr>
          <a:xfrm>
            <a:off x="0" y="0"/>
            <a:ext cx="9144000" cy="403860"/>
          </a:xfrm>
          <a:prstGeom prst="rect">
            <a:avLst/>
          </a:prstGeom>
        </p:spPr>
      </p:pic>
      <p:pic>
        <p:nvPicPr>
          <p:cNvPr id="9" name="Picture 8" descr="bar_06.png"/>
          <p:cNvPicPr>
            <a:picLocks noChangeAspect="1"/>
          </p:cNvPicPr>
          <p:nvPr/>
        </p:nvPicPr>
        <p:blipFill>
          <a:blip r:embed="rId3">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990600"/>
            <a:ext cx="8229600" cy="914400"/>
          </a:xfrm>
          <a:prstGeom prst="rect">
            <a:avLst/>
          </a:prstGeom>
        </p:spPr>
        <p:txBody>
          <a:bodyPr vert="horz" lIns="0" tIns="45720" rIns="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fld id="{321B2E06-5D44-4224-A696-7A511DFC2F36}" type="datetimeFigureOut">
              <a:rPr lang="ru-RU" smtClean="0"/>
              <a:t>10.09.2014</a:t>
            </a:fld>
            <a:endParaRPr lang="ru-RU"/>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endParaRPr lang="ru-RU"/>
          </a:p>
        </p:txBody>
      </p:sp>
      <p:sp>
        <p:nvSpPr>
          <p:cNvPr id="6" name="Slide Number Placeholder 5"/>
          <p:cNvSpPr>
            <a:spLocks noGrp="1"/>
          </p:cNvSpPr>
          <p:nvPr>
            <p:ph type="sldNum" sz="quarter" idx="4"/>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fld id="{7D22C0FE-5B5B-4A29-A0F1-3A9BC95F94F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4657" r:id="rId1"/>
    <p:sldLayoutId id="2147484658" r:id="rId2"/>
    <p:sldLayoutId id="2147484659" r:id="rId3"/>
    <p:sldLayoutId id="2147484660" r:id="rId4"/>
    <p:sldLayoutId id="2147484661" r:id="rId5"/>
    <p:sldLayoutId id="2147484662" r:id="rId6"/>
    <p:sldLayoutId id="2147484663" r:id="rId7"/>
    <p:sldLayoutId id="2147484664" r:id="rId8"/>
    <p:sldLayoutId id="2147484665" r:id="rId9"/>
    <p:sldLayoutId id="2147484666" r:id="rId10"/>
    <p:sldLayoutId id="2147484667" r:id="rId11"/>
  </p:sldLayoutIdLst>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548680"/>
            <a:ext cx="7128792" cy="2376264"/>
          </a:xfrm>
        </p:spPr>
        <p:txBody>
          <a:bodyPr>
            <a:normAutofit fontScale="90000"/>
          </a:bodyPr>
          <a:lstStyle/>
          <a:p>
            <a:pPr lvl="0"/>
            <a:r>
              <a:rPr lang="ru-RU" sz="2800" b="1" i="1" dirty="0">
                <a:effectLst/>
              </a:rPr>
              <a:t>Понятие вероятности в классической модели. Свойства вероятности. </a:t>
            </a:r>
            <a:r>
              <a:rPr lang="ru-RU" sz="2800" b="1" i="1" dirty="0" smtClean="0">
                <a:effectLst/>
              </a:rPr>
              <a:t>Частность </a:t>
            </a:r>
            <a:r>
              <a:rPr lang="ru-RU" sz="2800" b="1" i="1" dirty="0">
                <a:effectLst/>
              </a:rPr>
              <a:t>и статистическая вероятность. Геометрическая вероятность.</a:t>
            </a:r>
            <a:br>
              <a:rPr lang="ru-RU" sz="2800" b="1" i="1" dirty="0">
                <a:effectLst/>
              </a:rPr>
            </a:br>
            <a:endParaRPr lang="ru-RU" sz="2800" b="1" i="1" dirty="0"/>
          </a:p>
        </p:txBody>
      </p:sp>
      <p:sp>
        <p:nvSpPr>
          <p:cNvPr id="4" name="Подзаголовок 3"/>
          <p:cNvSpPr>
            <a:spLocks noGrp="1"/>
          </p:cNvSpPr>
          <p:nvPr>
            <p:ph type="subTitle" idx="1"/>
          </p:nvPr>
        </p:nvSpPr>
        <p:spPr/>
        <p:txBody>
          <a:bodyPr/>
          <a:lstStyle/>
          <a:p>
            <a:endParaRPr lang="ru-RU"/>
          </a:p>
        </p:txBody>
      </p:sp>
    </p:spTree>
    <p:extLst>
      <p:ext uri="{BB962C8B-B14F-4D97-AF65-F5344CB8AC3E}">
        <p14:creationId xmlns:p14="http://schemas.microsoft.com/office/powerpoint/2010/main" val="1526859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548680"/>
            <a:ext cx="6408712" cy="914400"/>
          </a:xfrm>
        </p:spPr>
        <p:txBody>
          <a:bodyPr>
            <a:normAutofit/>
          </a:bodyPr>
          <a:lstStyle/>
          <a:p>
            <a:r>
              <a:rPr lang="ru-RU" b="1" i="1" dirty="0" smtClean="0"/>
              <a:t>Геометрическая вероятность</a:t>
            </a:r>
            <a:endParaRPr lang="ru-RU" b="1" i="1" dirty="0"/>
          </a:p>
        </p:txBody>
      </p:sp>
      <p:sp>
        <p:nvSpPr>
          <p:cNvPr id="3" name="Объект 2"/>
          <p:cNvSpPr>
            <a:spLocks noGrp="1"/>
          </p:cNvSpPr>
          <p:nvPr>
            <p:ph idx="1"/>
          </p:nvPr>
        </p:nvSpPr>
        <p:spPr>
          <a:xfrm>
            <a:off x="457200" y="1268760"/>
            <a:ext cx="8229600" cy="5184576"/>
          </a:xfrm>
        </p:spPr>
        <p:txBody>
          <a:bodyPr/>
          <a:lstStyle/>
          <a:p>
            <a:pPr marL="0" indent="0">
              <a:buNone/>
            </a:pPr>
            <a:r>
              <a:rPr lang="ru-RU" i="1" dirty="0" smtClean="0"/>
              <a:t>	Если </a:t>
            </a:r>
            <a:r>
              <a:rPr lang="ru-RU" i="1" dirty="0"/>
              <a:t>пространство элементарных событий содержит бесконечное множество элементов и ему можно поставить в соответствие некоторое геометрическое пространство, а вероятность каждого события зависит только от меры этого события, а не от его положения, то говорят, что на этом пространстве определена </a:t>
            </a:r>
            <a:r>
              <a:rPr lang="ru-RU" b="1" i="1" dirty="0"/>
              <a:t>геометрическая вероятность</a:t>
            </a:r>
            <a:r>
              <a:rPr lang="ru-RU" i="1" dirty="0"/>
              <a:t>. При этом вероятность каждого события А есть отношение меры А к мере U пространства элементарных событий. Под мерой </a:t>
            </a:r>
            <a:r>
              <a:rPr lang="ru-RU" i="1" dirty="0" smtClean="0"/>
              <a:t>понимается:</a:t>
            </a:r>
          </a:p>
          <a:p>
            <a:r>
              <a:rPr lang="ru-RU" i="1" dirty="0" smtClean="0"/>
              <a:t>в </a:t>
            </a:r>
            <a:r>
              <a:rPr lang="ru-RU" i="1" dirty="0"/>
              <a:t>одномерном пространстве - </a:t>
            </a:r>
            <a:r>
              <a:rPr lang="ru-RU" b="1" i="1" dirty="0"/>
              <a:t>длина</a:t>
            </a:r>
            <a:endParaRPr lang="ru-RU" i="1" dirty="0"/>
          </a:p>
          <a:p>
            <a:r>
              <a:rPr lang="ru-RU" i="1" dirty="0"/>
              <a:t>в двумерном пространстве - </a:t>
            </a:r>
            <a:r>
              <a:rPr lang="ru-RU" b="1" i="1" dirty="0"/>
              <a:t>площадь</a:t>
            </a:r>
            <a:endParaRPr lang="ru-RU" i="1" dirty="0"/>
          </a:p>
          <a:p>
            <a:r>
              <a:rPr lang="ru-RU" i="1" dirty="0"/>
              <a:t>в трехмерном пространстве - </a:t>
            </a:r>
            <a:r>
              <a:rPr lang="ru-RU" b="1" i="1" dirty="0" smtClean="0"/>
              <a:t>объем</a:t>
            </a:r>
          </a:p>
          <a:p>
            <a:pPr marL="0" indent="0">
              <a:buNone/>
            </a:pPr>
            <a:r>
              <a:rPr lang="ru-RU" i="1" dirty="0"/>
              <a:t>Таким образом, геометрическая вероятность означает, </a:t>
            </a:r>
            <a:r>
              <a:rPr lang="ru-RU" i="1" dirty="0" smtClean="0"/>
              <a:t>что:</a:t>
            </a:r>
          </a:p>
          <a:p>
            <a:pPr marL="0" indent="0">
              <a:buNone/>
            </a:pPr>
            <a:r>
              <a:rPr lang="ru-RU" i="1" dirty="0"/>
              <a:t>	</a:t>
            </a:r>
            <a:r>
              <a:rPr lang="ru-RU" i="1" dirty="0" smtClean="0"/>
              <a:t>		</a:t>
            </a:r>
            <a:r>
              <a:rPr lang="en-US" b="1" i="1" dirty="0" smtClean="0"/>
              <a:t>P(A)=</a:t>
            </a:r>
            <a:r>
              <a:rPr lang="en-US" b="1" i="1" dirty="0" err="1" smtClean="0"/>
              <a:t>mes</a:t>
            </a:r>
            <a:r>
              <a:rPr lang="en-US" b="1" i="1" dirty="0" smtClean="0"/>
              <a:t>(A)/</a:t>
            </a:r>
            <a:r>
              <a:rPr lang="en-US" b="1" i="1" dirty="0" err="1" smtClean="0"/>
              <a:t>mes</a:t>
            </a:r>
            <a:r>
              <a:rPr lang="en-US" b="1" i="1" dirty="0" smtClean="0"/>
              <a:t>(U)</a:t>
            </a:r>
            <a:endParaRPr lang="ru-RU" b="1" i="1" dirty="0"/>
          </a:p>
          <a:p>
            <a:pPr marL="0" indent="0">
              <a:buNone/>
            </a:pPr>
            <a:endParaRPr lang="ru-RU" dirty="0"/>
          </a:p>
        </p:txBody>
      </p:sp>
    </p:spTree>
    <p:extLst>
      <p:ext uri="{BB962C8B-B14F-4D97-AF65-F5344CB8AC3E}">
        <p14:creationId xmlns:p14="http://schemas.microsoft.com/office/powerpoint/2010/main" val="543241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976664"/>
          </a:xfrm>
        </p:spPr>
        <p:txBody>
          <a:bodyPr/>
          <a:lstStyle/>
          <a:p>
            <a:r>
              <a:rPr lang="ru-RU" b="1" dirty="0"/>
              <a:t>Пример.</a:t>
            </a:r>
            <a:r>
              <a:rPr lang="ru-RU" dirty="0"/>
              <a:t> На плоскость, разграфленную параллельными полосами шириной 2d, расстояние между осевыми линиями которых равно 2D, наудачу брошен круг радиуса r </a:t>
            </a:r>
            <a:r>
              <a:rPr lang="ru-RU" dirty="0" smtClean="0"/>
              <a:t>(</a:t>
            </a:r>
            <a:r>
              <a:rPr lang="en-US" dirty="0" err="1" smtClean="0"/>
              <a:t>r+d</a:t>
            </a:r>
            <a:r>
              <a:rPr lang="en-US" dirty="0" smtClean="0"/>
              <a:t>&lt;D</a:t>
            </a:r>
            <a:r>
              <a:rPr lang="ru-RU" dirty="0" smtClean="0"/>
              <a:t>). </a:t>
            </a:r>
            <a:r>
              <a:rPr lang="ru-RU" dirty="0"/>
              <a:t>Найти вероятность того, что круг пересечет некоторую полосу.</a:t>
            </a:r>
          </a:p>
          <a:p>
            <a:r>
              <a:rPr lang="ru-RU" b="1" dirty="0"/>
              <a:t>Решение.</a:t>
            </a:r>
            <a:r>
              <a:rPr lang="ru-RU" dirty="0"/>
              <a:t> В качестве элементарного исхода этого испытания будем считать расстояние </a:t>
            </a:r>
            <a:r>
              <a:rPr lang="ru-RU" i="1" dirty="0"/>
              <a:t>x</a:t>
            </a:r>
            <a:r>
              <a:rPr lang="ru-RU" dirty="0"/>
              <a:t> от центра круга до осевой линии ближайшей к кругу полосы. Тогда все пространство элементарных исходов – это отрезок </a:t>
            </a:r>
            <a:r>
              <a:rPr lang="ru-RU" dirty="0" smtClean="0"/>
              <a:t>.</a:t>
            </a:r>
            <a:r>
              <a:rPr lang="en-US" dirty="0" smtClean="0"/>
              <a:t> G={x:0&lt;=x&lt;=D}</a:t>
            </a:r>
            <a:r>
              <a:rPr lang="ru-RU" dirty="0" smtClean="0"/>
              <a:t> </a:t>
            </a:r>
            <a:r>
              <a:rPr lang="ru-RU" dirty="0"/>
              <a:t>Пересечение круга с полосой произойдет в том случае, если его центр попадет в полосу, т.е</a:t>
            </a:r>
            <a:r>
              <a:rPr lang="ru-RU" dirty="0" smtClean="0"/>
              <a:t>.</a:t>
            </a:r>
            <a:r>
              <a:rPr lang="en-US" dirty="0" smtClean="0"/>
              <a:t> 0&lt;=x&lt;=d</a:t>
            </a:r>
            <a:r>
              <a:rPr lang="ru-RU" dirty="0"/>
              <a:t> , или будет находится от края полосы на расстоянии меньшем чем радиус, т.е</a:t>
            </a:r>
            <a:r>
              <a:rPr lang="ru-RU" dirty="0" smtClean="0"/>
              <a:t>.</a:t>
            </a:r>
            <a:r>
              <a:rPr lang="en-US" dirty="0" smtClean="0"/>
              <a:t> d&lt;=x&lt;=</a:t>
            </a:r>
            <a:r>
              <a:rPr lang="en-US" dirty="0" err="1" smtClean="0"/>
              <a:t>d+r</a:t>
            </a:r>
            <a:r>
              <a:rPr lang="ru-RU" dirty="0"/>
              <a:t> .</a:t>
            </a:r>
          </a:p>
          <a:p>
            <a:r>
              <a:rPr lang="ru-RU" dirty="0"/>
              <a:t>Для искомой вероятности получаем: </a:t>
            </a:r>
            <a:r>
              <a:rPr lang="en-US" dirty="0" smtClean="0"/>
              <a:t>P(A)=(</a:t>
            </a:r>
            <a:r>
              <a:rPr lang="en-US" dirty="0" err="1" smtClean="0"/>
              <a:t>d+r</a:t>
            </a:r>
            <a:r>
              <a:rPr lang="en-US" dirty="0" smtClean="0"/>
              <a:t>)/D</a:t>
            </a:r>
            <a:r>
              <a:rPr lang="ru-RU" dirty="0" smtClean="0"/>
              <a:t>.</a:t>
            </a:r>
            <a:endParaRPr lang="ru-RU" dirty="0"/>
          </a:p>
          <a:p>
            <a:pPr marL="0" indent="0">
              <a:buNone/>
            </a:pPr>
            <a:endParaRPr lang="ru-RU" dirty="0"/>
          </a:p>
        </p:txBody>
      </p:sp>
    </p:spTree>
    <p:extLst>
      <p:ext uri="{BB962C8B-B14F-4D97-AF65-F5344CB8AC3E}">
        <p14:creationId xmlns:p14="http://schemas.microsoft.com/office/powerpoint/2010/main" val="1099280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67544" y="692696"/>
            <a:ext cx="8676456" cy="864096"/>
          </a:xfrm>
        </p:spPr>
        <p:txBody>
          <a:bodyPr>
            <a:normAutofit fontScale="90000"/>
          </a:bodyPr>
          <a:lstStyle/>
          <a:p>
            <a:r>
              <a:rPr lang="ru-RU" b="1" i="1" dirty="0" smtClean="0"/>
              <a:t>Понятие вероятности в классической</a:t>
            </a:r>
            <a:r>
              <a:rPr lang="en-US" b="1" i="1" dirty="0" smtClean="0"/>
              <a:t>  </a:t>
            </a:r>
            <a:r>
              <a:rPr lang="ru-RU" b="1" i="1" dirty="0" smtClean="0"/>
              <a:t>модели</a:t>
            </a:r>
            <a:endParaRPr lang="ru-RU" b="1" i="1" dirty="0"/>
          </a:p>
        </p:txBody>
      </p:sp>
      <mc:AlternateContent xmlns:mc="http://schemas.openxmlformats.org/markup-compatibility/2006" xmlns:a14="http://schemas.microsoft.com/office/drawing/2010/main">
        <mc:Choice Requires="a14">
          <p:sp>
            <p:nvSpPr>
              <p:cNvPr id="2" name="Объект 1"/>
              <p:cNvSpPr>
                <a:spLocks noGrp="1"/>
              </p:cNvSpPr>
              <p:nvPr>
                <p:ph idx="1"/>
              </p:nvPr>
            </p:nvSpPr>
            <p:spPr>
              <a:xfrm>
                <a:off x="395536" y="1484784"/>
                <a:ext cx="8496944" cy="5040560"/>
              </a:xfrm>
            </p:spPr>
            <p:txBody>
              <a:bodyPr>
                <a:noAutofit/>
              </a:bodyPr>
              <a:lstStyle/>
              <a:p>
                <a:pPr marL="0" indent="0">
                  <a:buNone/>
                </a:pPr>
                <a:r>
                  <a:rPr lang="ru-RU" dirty="0" smtClean="0"/>
                  <a:t>	Первоначальные понятия и методы теории вероятностей возникли из рассмотрения ситуаций, которые складываются в азартных играх. Такие игры и их правила организованы таким образом, чтобы различные исходы оказывались равновозможными. </a:t>
                </a:r>
              </a:p>
              <a:p>
                <a:pPr marL="0" indent="0">
                  <a:buNone/>
                </a:pPr>
                <a:r>
                  <a:rPr lang="ru-RU" dirty="0" smtClean="0"/>
                  <a:t>	Наиболее последовательно классическая интерпретация была разработана П.С. Лапласом в работе "Опыт философии теории вероятностей". Лаплас определяет вероятность как </a:t>
                </a:r>
                <a:r>
                  <a:rPr lang="ru-RU" i="1" dirty="0" smtClean="0"/>
                  <a:t>отношение числа благоприятных исходов, к числу всех возможных</a:t>
                </a:r>
                <a:r>
                  <a:rPr lang="ru-RU" dirty="0" smtClean="0"/>
                  <a:t>, при этом </a:t>
                </a:r>
                <a:r>
                  <a:rPr lang="ru-RU" i="1" dirty="0" smtClean="0"/>
                  <a:t>различные исходы считаются равновозможными</a:t>
                </a:r>
                <a:r>
                  <a:rPr lang="ru-RU" dirty="0" smtClean="0"/>
                  <a:t>.</a:t>
                </a:r>
                <a:r>
                  <a:rPr lang="en-US" b="1" dirty="0"/>
                  <a:t> </a:t>
                </a:r>
                <a:r>
                  <a:rPr lang="ru-RU" b="1" dirty="0" smtClean="0"/>
                  <a:t> </a:t>
                </a:r>
                <a:r>
                  <a:rPr lang="en-US" b="1" dirty="0" smtClean="0"/>
                  <a:t>P(A</a:t>
                </a:r>
                <a:r>
                  <a:rPr lang="en-US" b="1" dirty="0"/>
                  <a:t>)=</a:t>
                </a:r>
                <a14:m>
                  <m:oMath xmlns:m="http://schemas.openxmlformats.org/officeDocument/2006/math">
                    <m:r>
                      <a:rPr lang="en-US" b="1">
                        <a:latin typeface="Cambria Math"/>
                        <a:ea typeface="Cambria Math"/>
                      </a:rPr>
                      <m:t>𝐦</m:t>
                    </m:r>
                  </m:oMath>
                </a14:m>
                <a:r>
                  <a:rPr lang="en-US" b="1" dirty="0"/>
                  <a:t>/</a:t>
                </a:r>
                <a:r>
                  <a:rPr lang="en-US" b="1" dirty="0" smtClean="0"/>
                  <a:t>n</a:t>
                </a:r>
                <a:r>
                  <a:rPr lang="ru-RU" b="1" dirty="0" smtClean="0"/>
                  <a:t> </a:t>
                </a:r>
              </a:p>
              <a:p>
                <a:pPr marL="0" indent="0">
                  <a:buNone/>
                </a:pPr>
                <a:r>
                  <a:rPr lang="ru-RU" dirty="0" smtClean="0"/>
                  <a:t>	Если </a:t>
                </a:r>
                <a:r>
                  <a:rPr lang="ru-RU" dirty="0"/>
                  <a:t>совершенно понятно, о вероятности какого события идёт речь, то тогда вероятность обозначают маленькой буквой </a:t>
                </a:r>
                <a:r>
                  <a:rPr lang="ru-RU" i="1" dirty="0"/>
                  <a:t>p</a:t>
                </a:r>
                <a:r>
                  <a:rPr lang="ru-RU" dirty="0"/>
                  <a:t>, не указывая обозначения события.</a:t>
                </a:r>
              </a:p>
              <a:p>
                <a:pPr marL="0" indent="0">
                  <a:buNone/>
                </a:pPr>
                <a:r>
                  <a:rPr lang="ru-RU" dirty="0" smtClean="0"/>
                  <a:t>	Чтобы </a:t>
                </a:r>
                <a:r>
                  <a:rPr lang="ru-RU" dirty="0"/>
                  <a:t>вычислить вероятность по классическому определению, необходимо найти число всех равновозможных несовместимых событий и определить, сколько из них благоприятны определению события </a:t>
                </a:r>
                <a:r>
                  <a:rPr lang="ru-RU" i="1" dirty="0"/>
                  <a:t>А</a:t>
                </a:r>
                <a:r>
                  <a:rPr lang="ru-RU" dirty="0"/>
                  <a:t>.</a:t>
                </a:r>
              </a:p>
              <a:p>
                <a:pPr marL="0" indent="0">
                  <a:buNone/>
                </a:pPr>
                <a:endParaRPr lang="ru-RU" b="1" dirty="0" smtClean="0"/>
              </a:p>
              <a:p>
                <a:pPr marL="0" indent="0">
                  <a:buNone/>
                </a:pPr>
                <a:endParaRPr lang="ru-RU" b="1" dirty="0"/>
              </a:p>
              <a:p>
                <a:pPr marL="0" indent="0">
                  <a:buNone/>
                </a:pPr>
                <a:endParaRPr lang="ru-RU" dirty="0" smtClean="0"/>
              </a:p>
              <a:p>
                <a:pPr marL="0" indent="0">
                  <a:buNone/>
                </a:pPr>
                <a:r>
                  <a:rPr lang="ru-RU" sz="2400" dirty="0" smtClean="0"/>
                  <a:t>	</a:t>
                </a:r>
                <a:endParaRPr lang="ru-RU" sz="3600" dirty="0" smtClean="0"/>
              </a:p>
              <a:p>
                <a:pPr marL="0" indent="0">
                  <a:buNone/>
                </a:pPr>
                <a:endParaRPr lang="ru-RU" sz="3600" dirty="0" smtClean="0"/>
              </a:p>
            </p:txBody>
          </p:sp>
        </mc:Choice>
        <mc:Fallback xmlns="">
          <p:sp>
            <p:nvSpPr>
              <p:cNvPr id="2" name="Объект 1"/>
              <p:cNvSpPr>
                <a:spLocks noGrp="1" noRot="1" noChangeAspect="1" noMove="1" noResize="1" noEditPoints="1" noAdjustHandles="1" noChangeArrowheads="1" noChangeShapeType="1" noTextEdit="1"/>
              </p:cNvSpPr>
              <p:nvPr>
                <p:ph idx="1"/>
              </p:nvPr>
            </p:nvSpPr>
            <p:spPr>
              <a:xfrm>
                <a:off x="395536" y="1484784"/>
                <a:ext cx="8496944" cy="5040560"/>
              </a:xfrm>
              <a:blipFill rotWithShape="1">
                <a:blip r:embed="rId2"/>
                <a:stretch>
                  <a:fillRect l="-1865" t="-605" r="-2296" b="-3027"/>
                </a:stretch>
              </a:blipFill>
            </p:spPr>
            <p:txBody>
              <a:bodyPr/>
              <a:lstStyle/>
              <a:p>
                <a:r>
                  <a:rPr lang="ru-RU">
                    <a:noFill/>
                  </a:rPr>
                  <a:t> </a:t>
                </a:r>
              </a:p>
            </p:txBody>
          </p:sp>
        </mc:Fallback>
      </mc:AlternateContent>
    </p:spTree>
    <p:extLst>
      <p:ext uri="{BB962C8B-B14F-4D97-AF65-F5344CB8AC3E}">
        <p14:creationId xmlns:p14="http://schemas.microsoft.com/office/powerpoint/2010/main" val="1438165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976664"/>
          </a:xfrm>
        </p:spPr>
        <p:txBody>
          <a:bodyPr>
            <a:normAutofit/>
          </a:bodyPr>
          <a:lstStyle/>
          <a:p>
            <a:pPr marL="0" indent="0">
              <a:buNone/>
            </a:pPr>
            <a:r>
              <a:rPr lang="ru-RU" b="1" dirty="0"/>
              <a:t>Пример </a:t>
            </a:r>
            <a:r>
              <a:rPr lang="ru-RU" b="1" dirty="0" smtClean="0"/>
              <a:t>1</a:t>
            </a:r>
            <a:r>
              <a:rPr lang="ru-RU" b="1" dirty="0"/>
              <a:t>:</a:t>
            </a:r>
            <a:endParaRPr lang="ru-RU" b="1" dirty="0" smtClean="0"/>
          </a:p>
          <a:p>
            <a:pPr marL="0" indent="0">
              <a:buNone/>
            </a:pPr>
            <a:r>
              <a:rPr lang="ru-RU" dirty="0" smtClean="0"/>
              <a:t>Найти</a:t>
            </a:r>
            <a:r>
              <a:rPr lang="ru-RU" dirty="0"/>
              <a:t> </a:t>
            </a:r>
            <a:r>
              <a:rPr lang="ru-RU" dirty="0" smtClean="0"/>
              <a:t>вероятность</a:t>
            </a:r>
            <a:r>
              <a:rPr lang="ru-RU" dirty="0"/>
              <a:t> выпадения числа 5 в результате бросания игральной кости.</a:t>
            </a:r>
          </a:p>
          <a:p>
            <a:pPr marL="0" indent="0">
              <a:buNone/>
            </a:pPr>
            <a:r>
              <a:rPr lang="ru-RU" dirty="0" smtClean="0"/>
              <a:t>Решение</a:t>
            </a:r>
            <a:r>
              <a:rPr lang="ru-RU" dirty="0"/>
              <a:t>:</a:t>
            </a:r>
            <a:endParaRPr lang="ru-RU" dirty="0" smtClean="0"/>
          </a:p>
          <a:p>
            <a:pPr marL="0" indent="0">
              <a:buNone/>
            </a:pPr>
            <a:r>
              <a:rPr lang="ru-RU" dirty="0" smtClean="0"/>
              <a:t>Известно</a:t>
            </a:r>
            <a:r>
              <a:rPr lang="ru-RU" dirty="0"/>
              <a:t>, что у всех шести граней одинаковая возможность оказаться наверху. Число 5 отмечено только на одной грани. Число всех равновозможных несовместимых событий насчитывается 6, из них только одна благоприятная возможность выпадения числа 5 (</a:t>
            </a:r>
            <a:r>
              <a:rPr lang="ru-RU" i="1" dirty="0"/>
              <a:t>М </a:t>
            </a:r>
            <a:r>
              <a:rPr lang="ru-RU" dirty="0"/>
              <a:t>= 1). Это означает, что искомая вероятность выпадения числа </a:t>
            </a:r>
            <a:r>
              <a:rPr lang="ru-RU" dirty="0" smtClean="0"/>
              <a:t>5</a:t>
            </a:r>
          </a:p>
          <a:p>
            <a:pPr marL="0" indent="0">
              <a:buNone/>
            </a:pPr>
            <a:r>
              <a:rPr lang="en-US" dirty="0" smtClean="0"/>
              <a:t>P(5)=1/6</a:t>
            </a:r>
            <a:endParaRPr lang="ru-RU" dirty="0"/>
          </a:p>
          <a:p>
            <a:pPr marL="0" indent="0">
              <a:buNone/>
            </a:pPr>
            <a:r>
              <a:rPr lang="ru-RU" b="1" dirty="0"/>
              <a:t>Пример </a:t>
            </a:r>
            <a:r>
              <a:rPr lang="ru-RU" b="1" dirty="0" smtClean="0"/>
              <a:t>2</a:t>
            </a:r>
            <a:r>
              <a:rPr lang="ru-RU" b="1" dirty="0"/>
              <a:t>:</a:t>
            </a:r>
            <a:endParaRPr lang="ru-RU" b="1" dirty="0" smtClean="0"/>
          </a:p>
          <a:p>
            <a:pPr marL="0" indent="0">
              <a:buNone/>
            </a:pPr>
            <a:r>
              <a:rPr lang="ru-RU" b="1" dirty="0"/>
              <a:t> </a:t>
            </a:r>
            <a:r>
              <a:rPr lang="ru-RU" dirty="0" smtClean="0"/>
              <a:t>В </a:t>
            </a:r>
            <a:r>
              <a:rPr lang="ru-RU" dirty="0"/>
              <a:t>ящике находятся 3 красных и 12 белых одинаковых по размеру мячиков. Не глядя взят один мячик. Найти вероятность, что взят красный мячик.</a:t>
            </a:r>
          </a:p>
          <a:p>
            <a:pPr marL="0" indent="0">
              <a:buNone/>
            </a:pPr>
            <a:r>
              <a:rPr lang="ru-RU" dirty="0" smtClean="0"/>
              <a:t>Решение</a:t>
            </a:r>
            <a:r>
              <a:rPr lang="ru-RU" dirty="0"/>
              <a:t>:</a:t>
            </a:r>
            <a:endParaRPr lang="ru-RU" dirty="0" smtClean="0"/>
          </a:p>
          <a:p>
            <a:pPr marL="0" indent="0">
              <a:buNone/>
            </a:pPr>
            <a:r>
              <a:rPr lang="ru-RU" dirty="0" smtClean="0"/>
              <a:t>Искомая вероятность:</a:t>
            </a:r>
            <a:r>
              <a:rPr lang="en-US" dirty="0" smtClean="0"/>
              <a:t> P(A)=3/15</a:t>
            </a:r>
            <a:endParaRPr lang="ru-RU" dirty="0"/>
          </a:p>
          <a:p>
            <a:endParaRPr lang="ru-RU" dirty="0"/>
          </a:p>
        </p:txBody>
      </p:sp>
    </p:spTree>
    <p:extLst>
      <p:ext uri="{BB962C8B-B14F-4D97-AF65-F5344CB8AC3E}">
        <p14:creationId xmlns:p14="http://schemas.microsoft.com/office/powerpoint/2010/main" val="1836168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688632"/>
          </a:xfrm>
        </p:spPr>
        <p:txBody>
          <a:bodyPr/>
          <a:lstStyle/>
          <a:p>
            <a:pPr marL="0" indent="0">
              <a:buNone/>
            </a:pPr>
            <a:r>
              <a:rPr lang="ru-RU" dirty="0" smtClean="0"/>
              <a:t>	Классическую</a:t>
            </a:r>
            <a:r>
              <a:rPr lang="ru-RU" dirty="0"/>
              <a:t> </a:t>
            </a:r>
            <a:r>
              <a:rPr lang="ru-RU" dirty="0" smtClean="0"/>
              <a:t>вероятность</a:t>
            </a:r>
            <a:r>
              <a:rPr lang="ru-RU" dirty="0"/>
              <a:t> называют также априорной вероятностью, так как её рассчитывают перед началом испытания или наблюдения. Из априорного характера классической вероятности вытекает её главный недостаток: только в редких случаях уже перед началом наблюдения можно вычислить все равновозможные несовместимые события и в том числе благоприятные события. Такие возможности обычно возникают в ситуациях, родственных играм</a:t>
            </a:r>
            <a:r>
              <a:rPr lang="ru-RU" dirty="0" smtClean="0"/>
              <a:t>.</a:t>
            </a:r>
          </a:p>
          <a:p>
            <a:pPr marL="0" indent="0">
              <a:buNone/>
            </a:pPr>
            <a:r>
              <a:rPr lang="ru-RU" dirty="0" smtClean="0"/>
              <a:t>	Еще </a:t>
            </a:r>
            <a:r>
              <a:rPr lang="ru-RU" dirty="0"/>
              <a:t>следует отметить, что классическая интерпретация говорит о вероятности отдельно взятого события (в то время как статистическая говорит о вероятности как о свойстве ряда событий).</a:t>
            </a:r>
          </a:p>
          <a:p>
            <a:pPr marL="0" indent="0">
              <a:buNone/>
            </a:pPr>
            <a:endParaRPr lang="en-US" dirty="0" smtClean="0"/>
          </a:p>
        </p:txBody>
      </p:sp>
    </p:spTree>
    <p:extLst>
      <p:ext uri="{BB962C8B-B14F-4D97-AF65-F5344CB8AC3E}">
        <p14:creationId xmlns:p14="http://schemas.microsoft.com/office/powerpoint/2010/main" val="2781901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842392"/>
          </a:xfrm>
        </p:spPr>
        <p:txBody>
          <a:bodyPr/>
          <a:lstStyle/>
          <a:p>
            <a:r>
              <a:rPr lang="ru-RU" b="1" i="1" dirty="0" smtClean="0"/>
              <a:t>		Свойства </a:t>
            </a:r>
            <a:r>
              <a:rPr lang="ru-RU" sz="3200" b="1" i="1" dirty="0" smtClean="0"/>
              <a:t>вероятности</a:t>
            </a:r>
            <a:endParaRPr lang="ru-RU" b="1" i="1" dirty="0"/>
          </a:p>
        </p:txBody>
      </p:sp>
      <p:sp>
        <p:nvSpPr>
          <p:cNvPr id="3" name="Объект 2"/>
          <p:cNvSpPr>
            <a:spLocks noGrp="1"/>
          </p:cNvSpPr>
          <p:nvPr>
            <p:ph idx="1"/>
          </p:nvPr>
        </p:nvSpPr>
        <p:spPr>
          <a:xfrm>
            <a:off x="467544" y="1340768"/>
            <a:ext cx="8291264" cy="5040560"/>
          </a:xfrm>
        </p:spPr>
        <p:txBody>
          <a:bodyPr>
            <a:noAutofit/>
          </a:bodyPr>
          <a:lstStyle/>
          <a:p>
            <a:pPr marL="457200" indent="-457200">
              <a:buAutoNum type="arabicPeriod"/>
            </a:pPr>
            <a:r>
              <a:rPr lang="ru-RU" sz="1800" b="1" i="1" dirty="0"/>
              <a:t>Частный случай </a:t>
            </a:r>
            <a:r>
              <a:rPr lang="ru-RU" sz="1800" b="1" i="1" dirty="0" smtClean="0"/>
              <a:t>события. </a:t>
            </a:r>
            <a:r>
              <a:rPr lang="en-US" sz="1800" b="1" i="1" dirty="0" smtClean="0"/>
              <a:t>A</a:t>
            </a:r>
            <a:r>
              <a:rPr lang="en-US" sz="1800" b="1" i="1" dirty="0"/>
              <a:t>⊂</a:t>
            </a:r>
            <a:r>
              <a:rPr lang="en-US" sz="1800" b="1" i="1" dirty="0" smtClean="0"/>
              <a:t>B</a:t>
            </a:r>
            <a:r>
              <a:rPr lang="ru-RU" sz="1800" b="1" i="1" dirty="0" smtClean="0"/>
              <a:t>   </a:t>
            </a:r>
            <a:r>
              <a:rPr lang="ru-RU" sz="1800" dirty="0" smtClean="0"/>
              <a:t>Если </a:t>
            </a:r>
            <a:r>
              <a:rPr lang="ru-RU" sz="1800" dirty="0"/>
              <a:t>при любом испытании, наступление события </a:t>
            </a:r>
            <a:r>
              <a:rPr lang="ru-RU" sz="1800" i="1" dirty="0"/>
              <a:t>A</a:t>
            </a:r>
            <a:r>
              <a:rPr lang="ru-RU" sz="1800" dirty="0"/>
              <a:t> приводит к наступлению события </a:t>
            </a:r>
            <a:r>
              <a:rPr lang="ru-RU" sz="1800" i="1" dirty="0"/>
              <a:t>B</a:t>
            </a:r>
            <a:r>
              <a:rPr lang="ru-RU" sz="1800" dirty="0"/>
              <a:t>, то событие А называется частным случаем события </a:t>
            </a:r>
            <a:r>
              <a:rPr lang="ru-RU" sz="1800" i="1" dirty="0"/>
              <a:t>B</a:t>
            </a:r>
            <a:r>
              <a:rPr lang="ru-RU" sz="1800" dirty="0"/>
              <a:t>. Другими словами, все элементы подмножества, соответствующего событию </a:t>
            </a:r>
            <a:r>
              <a:rPr lang="ru-RU" sz="1800" i="1" dirty="0"/>
              <a:t>A</a:t>
            </a:r>
            <a:r>
              <a:rPr lang="ru-RU" sz="1800" dirty="0"/>
              <a:t>, являются элементами подмножества, соответствующего событию </a:t>
            </a:r>
            <a:r>
              <a:rPr lang="ru-RU" sz="1800" i="1" dirty="0"/>
              <a:t>B</a:t>
            </a:r>
            <a:r>
              <a:rPr lang="ru-RU" sz="1800" dirty="0"/>
              <a:t>. Говорят </a:t>
            </a:r>
            <a:r>
              <a:rPr lang="ru-RU" sz="1800" dirty="0" err="1"/>
              <a:t>сбытие</a:t>
            </a:r>
            <a:r>
              <a:rPr lang="ru-RU" sz="1800" dirty="0"/>
              <a:t> </a:t>
            </a:r>
            <a:r>
              <a:rPr lang="ru-RU" sz="1800" i="1" dirty="0"/>
              <a:t>A</a:t>
            </a:r>
            <a:r>
              <a:rPr lang="ru-RU" sz="1800" dirty="0"/>
              <a:t> влечет за собой событие </a:t>
            </a:r>
            <a:r>
              <a:rPr lang="ru-RU" sz="1800" i="1" dirty="0" smtClean="0"/>
              <a:t>B</a:t>
            </a:r>
          </a:p>
          <a:p>
            <a:pPr marL="457200" indent="-457200">
              <a:buAutoNum type="arabicPeriod"/>
            </a:pPr>
            <a:r>
              <a:rPr lang="ru-RU" sz="1800" b="1" i="1" dirty="0"/>
              <a:t>Равенство двух </a:t>
            </a:r>
            <a:r>
              <a:rPr lang="ru-RU" sz="1800" b="1" i="1" dirty="0" smtClean="0"/>
              <a:t>событий. </a:t>
            </a:r>
            <a:r>
              <a:rPr lang="en-US" sz="1800" b="1" i="1" dirty="0" smtClean="0"/>
              <a:t>A=B</a:t>
            </a:r>
            <a:r>
              <a:rPr lang="ru-RU" sz="1800" b="1" i="1" dirty="0" smtClean="0"/>
              <a:t> </a:t>
            </a:r>
            <a:r>
              <a:rPr lang="ru-RU" sz="1800" dirty="0" smtClean="0"/>
              <a:t>Наступление </a:t>
            </a:r>
            <a:r>
              <a:rPr lang="ru-RU" sz="1800" dirty="0"/>
              <a:t>одного из этих событий влечет за собой наступление другого события (т.е. </a:t>
            </a:r>
            <a:r>
              <a:rPr lang="ru-RU" sz="1800" i="1" dirty="0"/>
              <a:t>A</a:t>
            </a:r>
            <a:r>
              <a:rPr lang="ru-RU" sz="1800" dirty="0"/>
              <a:t>⊂</a:t>
            </a:r>
            <a:r>
              <a:rPr lang="ru-RU" sz="1800" i="1" dirty="0"/>
              <a:t>B</a:t>
            </a:r>
            <a:r>
              <a:rPr lang="ru-RU" sz="1800" dirty="0"/>
              <a:t> и </a:t>
            </a:r>
            <a:r>
              <a:rPr lang="ru-RU" sz="1800" i="1" dirty="0"/>
              <a:t>B</a:t>
            </a:r>
            <a:r>
              <a:rPr lang="ru-RU" sz="1800" dirty="0"/>
              <a:t>⊂</a:t>
            </a:r>
            <a:r>
              <a:rPr lang="ru-RU" sz="1800" i="1" dirty="0"/>
              <a:t>A</a:t>
            </a:r>
            <a:r>
              <a:rPr lang="ru-RU" sz="1800" dirty="0"/>
              <a:t> ). Т.е. подмножества, соответствующие событиям </a:t>
            </a:r>
            <a:r>
              <a:rPr lang="ru-RU" sz="1800" i="1" dirty="0"/>
              <a:t>A</a:t>
            </a:r>
            <a:r>
              <a:rPr lang="ru-RU" sz="1800" dirty="0"/>
              <a:t> и </a:t>
            </a:r>
            <a:r>
              <a:rPr lang="ru-RU" sz="1800" i="1" dirty="0"/>
              <a:t>B</a:t>
            </a:r>
            <a:r>
              <a:rPr lang="ru-RU" sz="1800" dirty="0"/>
              <a:t>, содержат одни и те же элементы, т.е. эти события вместе наступают или вместе не наступают</a:t>
            </a:r>
            <a:r>
              <a:rPr lang="ru-RU" sz="1800" dirty="0" smtClean="0"/>
              <a:t>.</a:t>
            </a:r>
          </a:p>
          <a:p>
            <a:pPr marL="457200" indent="-457200">
              <a:buFont typeface="Wingdings" pitchFamily="2" charset="2"/>
              <a:buAutoNum type="arabicPeriod"/>
            </a:pPr>
            <a:r>
              <a:rPr lang="ru-RU" sz="1800" b="1" i="1" dirty="0"/>
              <a:t>Теорема о зависимых событиях. </a:t>
            </a:r>
            <a:r>
              <a:rPr lang="en-US" sz="1800" b="1" i="1" dirty="0" smtClean="0"/>
              <a:t>P</a:t>
            </a:r>
            <a:r>
              <a:rPr lang="en-US" sz="1800" b="1" dirty="0" smtClean="0"/>
              <a:t>(</a:t>
            </a:r>
            <a:r>
              <a:rPr lang="en-US" sz="1800" b="1" i="1" dirty="0" smtClean="0"/>
              <a:t>A</a:t>
            </a:r>
            <a:r>
              <a:rPr lang="en-US" sz="1800" b="1" dirty="0"/>
              <a:t>)≤</a:t>
            </a:r>
            <a:r>
              <a:rPr lang="en-US" sz="1800" b="1" i="1" dirty="0"/>
              <a:t>P</a:t>
            </a:r>
            <a:r>
              <a:rPr lang="en-US" sz="1800" b="1" dirty="0"/>
              <a:t>(</a:t>
            </a:r>
            <a:r>
              <a:rPr lang="en-US" sz="1800" b="1" i="1" dirty="0"/>
              <a:t>B</a:t>
            </a:r>
            <a:r>
              <a:rPr lang="en-US" sz="1800" b="1" dirty="0" smtClean="0"/>
              <a:t>)</a:t>
            </a:r>
            <a:r>
              <a:rPr lang="ru-RU" sz="1800" b="1" dirty="0" smtClean="0"/>
              <a:t>  </a:t>
            </a:r>
            <a:r>
              <a:rPr lang="ru-RU" sz="1800" dirty="0" smtClean="0"/>
              <a:t>Если </a:t>
            </a:r>
            <a:r>
              <a:rPr lang="ru-RU" sz="1800" dirty="0"/>
              <a:t>событие </a:t>
            </a:r>
            <a:r>
              <a:rPr lang="ru-RU" sz="1800" i="1" dirty="0"/>
              <a:t>A</a:t>
            </a:r>
            <a:r>
              <a:rPr lang="ru-RU" sz="1800" dirty="0"/>
              <a:t> влечет за собой событие B, то вероятность события </a:t>
            </a:r>
            <a:r>
              <a:rPr lang="ru-RU" sz="1800" i="1" dirty="0"/>
              <a:t>A</a:t>
            </a:r>
            <a:r>
              <a:rPr lang="ru-RU" sz="1800" dirty="0"/>
              <a:t> не превосходит вероятности события </a:t>
            </a:r>
            <a:r>
              <a:rPr lang="ru-RU" sz="1800" i="1" dirty="0" smtClean="0"/>
              <a:t>B</a:t>
            </a:r>
          </a:p>
          <a:p>
            <a:pPr marL="457200" indent="-457200">
              <a:buFont typeface="Wingdings" pitchFamily="2" charset="2"/>
              <a:buAutoNum type="arabicPeriod"/>
            </a:pPr>
            <a:r>
              <a:rPr lang="ru-RU" sz="1800" b="1" i="1" dirty="0"/>
              <a:t>Теорема о сложении вероятностей</a:t>
            </a:r>
            <a:r>
              <a:rPr lang="ru-RU" sz="1800" i="1" dirty="0"/>
              <a:t>. </a:t>
            </a:r>
            <a:r>
              <a:rPr lang="en-US" sz="1800" b="1" i="1" dirty="0"/>
              <a:t>P(A+B)=P(A)+P(B)−P(AB)</a:t>
            </a:r>
            <a:r>
              <a:rPr lang="ru-RU" sz="1800" b="1" i="1" dirty="0"/>
              <a:t> </a:t>
            </a:r>
            <a:r>
              <a:rPr lang="ru-RU" sz="1800" dirty="0"/>
              <a:t>Вероятность суммы двух событий равна сумме вероятностей этих событий без вероятности их совместного появления</a:t>
            </a:r>
            <a:r>
              <a:rPr lang="en-US" sz="1800" dirty="0" smtClean="0"/>
              <a:t>.</a:t>
            </a:r>
            <a:endParaRPr lang="ru-RU" sz="1800" dirty="0" smtClean="0"/>
          </a:p>
          <a:p>
            <a:pPr marL="457200" indent="-457200">
              <a:buFont typeface="Wingdings" pitchFamily="2" charset="2"/>
              <a:buAutoNum type="arabicPeriod"/>
            </a:pPr>
            <a:r>
              <a:rPr lang="ru-RU" sz="1800" b="1" i="1" dirty="0"/>
              <a:t>Теорема о вероятности пространства элементарных событий</a:t>
            </a:r>
            <a:r>
              <a:rPr lang="ru-RU" sz="1800" i="1" dirty="0"/>
              <a:t>. </a:t>
            </a:r>
            <a:r>
              <a:rPr lang="en-US" sz="1800" b="1" i="1" dirty="0"/>
              <a:t>P(</a:t>
            </a:r>
            <a:r>
              <a:rPr lang="el-GR" sz="1800" b="1" i="1" dirty="0"/>
              <a:t>Ω)=</a:t>
            </a:r>
            <a:r>
              <a:rPr lang="en-US" sz="1800" b="1" i="1" dirty="0" err="1"/>
              <a:t>nn</a:t>
            </a:r>
            <a:r>
              <a:rPr lang="en-US" sz="1800" b="1" i="1" dirty="0"/>
              <a:t>=1</a:t>
            </a:r>
            <a:r>
              <a:rPr lang="ru-RU" sz="1800" b="1" i="1" dirty="0"/>
              <a:t>     </a:t>
            </a:r>
            <a:r>
              <a:rPr lang="ru-RU" sz="1800" dirty="0"/>
              <a:t>Вероятность Ω пространства элементарных событий равна единице.</a:t>
            </a:r>
          </a:p>
          <a:p>
            <a:pPr marL="0" indent="0">
              <a:buNone/>
            </a:pPr>
            <a:r>
              <a:rPr lang="en-US" sz="1800" b="1" dirty="0"/>
              <a:t/>
            </a:r>
            <a:br>
              <a:rPr lang="en-US" sz="1800" b="1" dirty="0"/>
            </a:br>
            <a:endParaRPr lang="ru-RU" sz="1800" b="1" dirty="0"/>
          </a:p>
        </p:txBody>
      </p:sp>
    </p:spTree>
    <p:extLst>
      <p:ext uri="{BB962C8B-B14F-4D97-AF65-F5344CB8AC3E}">
        <p14:creationId xmlns:p14="http://schemas.microsoft.com/office/powerpoint/2010/main" val="1445640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457200" y="620688"/>
                <a:ext cx="8229600" cy="5904656"/>
              </a:xfrm>
            </p:spPr>
            <p:txBody>
              <a:bodyPr>
                <a:normAutofit fontScale="40000" lnSpcReduction="20000"/>
              </a:bodyPr>
              <a:lstStyle/>
              <a:p>
                <a:pPr marL="457200" indent="-457200">
                  <a:buAutoNum type="arabicPeriod" startAt="6"/>
                </a:pPr>
                <a:r>
                  <a:rPr lang="ru-RU" sz="4500" b="1" i="1" dirty="0" smtClean="0"/>
                  <a:t>Теорема </a:t>
                </a:r>
                <a:r>
                  <a:rPr lang="ru-RU" sz="4500" b="1" i="1" dirty="0"/>
                  <a:t>о вероятности противоположного события</a:t>
                </a:r>
                <a:r>
                  <a:rPr lang="ru-RU" sz="4500" i="1" dirty="0"/>
                  <a:t>. </a:t>
                </a:r>
                <a:r>
                  <a:rPr lang="en-US" sz="4500" b="1" i="1" dirty="0"/>
                  <a:t>P(</a:t>
                </a:r>
                <a14:m>
                  <m:oMath xmlns:m="http://schemas.openxmlformats.org/officeDocument/2006/math">
                    <m:acc>
                      <m:accPr>
                        <m:chr m:val="̅"/>
                        <m:ctrlPr>
                          <a:rPr lang="en-US" sz="4500" b="1" i="1" dirty="0">
                            <a:latin typeface="Cambria Math"/>
                          </a:rPr>
                        </m:ctrlPr>
                      </m:accPr>
                      <m:e>
                        <m:r>
                          <a:rPr lang="en-US" sz="4500" b="1" i="1" dirty="0">
                            <a:latin typeface="Cambria Math"/>
                          </a:rPr>
                          <m:t>𝑨</m:t>
                        </m:r>
                      </m:e>
                    </m:acc>
                  </m:oMath>
                </a14:m>
                <a:r>
                  <a:rPr lang="en-US" sz="4500" b="1" i="1" dirty="0"/>
                  <a:t>)=1−P(A)</a:t>
                </a:r>
                <a:r>
                  <a:rPr lang="ru-RU" sz="4500" b="1" i="1" dirty="0"/>
                  <a:t> </a:t>
                </a:r>
                <a:r>
                  <a:rPr lang="ru-RU" sz="4500" dirty="0"/>
                  <a:t>Вероятность события, противоположного событию </a:t>
                </a:r>
                <a14:m>
                  <m:oMath xmlns:m="http://schemas.openxmlformats.org/officeDocument/2006/math">
                    <m:acc>
                      <m:accPr>
                        <m:chr m:val="̅"/>
                        <m:ctrlPr>
                          <a:rPr lang="ru-RU" sz="4500" i="1" dirty="0">
                            <a:latin typeface="Cambria Math"/>
                          </a:rPr>
                        </m:ctrlPr>
                      </m:accPr>
                      <m:e>
                        <m:r>
                          <a:rPr lang="en-US" sz="4500" i="1" dirty="0">
                            <a:latin typeface="Cambria Math"/>
                          </a:rPr>
                          <m:t>𝐴</m:t>
                        </m:r>
                      </m:e>
                    </m:acc>
                  </m:oMath>
                </a14:m>
                <a:r>
                  <a:rPr lang="ru-RU" sz="4500" dirty="0"/>
                  <a:t>, равна единице минус вероятность события </a:t>
                </a:r>
                <a:r>
                  <a:rPr lang="ru-RU" sz="4500" i="1" dirty="0"/>
                  <a:t>A</a:t>
                </a:r>
                <a:r>
                  <a:rPr lang="en-US" sz="4500" i="1" dirty="0" smtClean="0"/>
                  <a:t>.</a:t>
                </a:r>
                <a:endParaRPr lang="ru-RU" sz="4500" i="1" dirty="0" smtClean="0"/>
              </a:p>
              <a:p>
                <a:pPr marL="457200" indent="-457200">
                  <a:buFont typeface="Wingdings" pitchFamily="2" charset="2"/>
                  <a:buAutoNum type="arabicPeriod" startAt="6"/>
                </a:pPr>
                <a:r>
                  <a:rPr lang="ru-RU" sz="4500" b="1" i="1" dirty="0"/>
                  <a:t>Теорема о вероятности невозможного события</a:t>
                </a:r>
                <a:r>
                  <a:rPr lang="ru-RU" sz="4500" b="1" i="1" dirty="0" smtClean="0"/>
                  <a:t>. </a:t>
                </a:r>
                <a:r>
                  <a:rPr lang="en-US" sz="4500" b="1" i="1" dirty="0"/>
                  <a:t>P(⊘)=</a:t>
                </a:r>
                <a:r>
                  <a:rPr lang="en-US" sz="4500" b="1" i="1" dirty="0" smtClean="0"/>
                  <a:t>0</a:t>
                </a:r>
                <a:r>
                  <a:rPr lang="ru-RU" sz="4500" b="1" i="1" dirty="0" smtClean="0"/>
                  <a:t>  </a:t>
                </a:r>
                <a:r>
                  <a:rPr lang="ru-RU" sz="4500" dirty="0"/>
                  <a:t>Вероятность невозможного события равна </a:t>
                </a:r>
                <a:r>
                  <a:rPr lang="ru-RU" sz="4500" dirty="0" smtClean="0"/>
                  <a:t>нулю.</a:t>
                </a:r>
              </a:p>
              <a:p>
                <a:pPr marL="457200" indent="-457200">
                  <a:buFont typeface="Wingdings" pitchFamily="2" charset="2"/>
                  <a:buAutoNum type="arabicPeriod" startAt="6"/>
                </a:pPr>
                <a:r>
                  <a:rPr lang="ru-RU" sz="4500" b="1" i="1" dirty="0"/>
                  <a:t>Определение условной </a:t>
                </a:r>
                <a:r>
                  <a:rPr lang="ru-RU" sz="4500" b="1" i="1" dirty="0" smtClean="0"/>
                  <a:t>вероятности.  </a:t>
                </a:r>
                <a:r>
                  <a:rPr lang="en-US" sz="4500" b="1" i="1" dirty="0"/>
                  <a:t>P(A/B)=PB(A</a:t>
                </a:r>
                <a:r>
                  <a:rPr lang="en-US" sz="4500" b="1" i="1" dirty="0" smtClean="0"/>
                  <a:t>)</a:t>
                </a:r>
                <a:r>
                  <a:rPr lang="ru-RU" sz="4500" b="1" i="1" dirty="0" smtClean="0"/>
                  <a:t>  </a:t>
                </a:r>
                <a:r>
                  <a:rPr lang="ru-RU" sz="4500" dirty="0" smtClean="0"/>
                  <a:t>Вероятность </a:t>
                </a:r>
                <a:r>
                  <a:rPr lang="ru-RU" sz="4500" dirty="0"/>
                  <a:t>события </a:t>
                </a:r>
                <a:r>
                  <a:rPr lang="ru-RU" sz="4500" i="1" dirty="0"/>
                  <a:t>A</a:t>
                </a:r>
                <a:r>
                  <a:rPr lang="ru-RU" sz="4500" dirty="0"/>
                  <a:t>, вычисленная при условии, что имело место событие </a:t>
                </a:r>
                <a:r>
                  <a:rPr lang="ru-RU" sz="4500" i="1" dirty="0"/>
                  <a:t>B</a:t>
                </a:r>
                <a:r>
                  <a:rPr lang="ru-RU" sz="4500" dirty="0"/>
                  <a:t>, называется условной вероятностью события </a:t>
                </a:r>
                <a:r>
                  <a:rPr lang="ru-RU" sz="4500" i="1" dirty="0"/>
                  <a:t>A</a:t>
                </a:r>
                <a:r>
                  <a:rPr lang="ru-RU" sz="4500" dirty="0"/>
                  <a:t> относительно события </a:t>
                </a:r>
                <a:r>
                  <a:rPr lang="ru-RU" sz="4500" i="1" dirty="0"/>
                  <a:t>B</a:t>
                </a:r>
                <a:r>
                  <a:rPr lang="ru-RU" sz="4500" dirty="0"/>
                  <a:t> </a:t>
                </a:r>
                <a:r>
                  <a:rPr lang="ru-RU" sz="4500" dirty="0" smtClean="0"/>
                  <a:t>.</a:t>
                </a:r>
                <a:r>
                  <a:rPr lang="en-US" sz="4500" b="1" i="1" dirty="0"/>
                  <a:t/>
                </a:r>
                <a:br>
                  <a:rPr lang="en-US" sz="4500" b="1" i="1" dirty="0"/>
                </a:br>
                <a:endParaRPr lang="ru-RU" sz="4500" b="1" i="1" dirty="0"/>
              </a:p>
              <a:p>
                <a:pPr marL="457200" indent="-457200">
                  <a:buFont typeface="Wingdings" pitchFamily="2" charset="2"/>
                  <a:buAutoNum type="arabicPeriod" startAt="6"/>
                </a:pPr>
                <a:r>
                  <a:rPr lang="ru-RU" sz="4500" b="1" i="1" dirty="0"/>
                  <a:t>Теорема об умножении </a:t>
                </a:r>
                <a:r>
                  <a:rPr lang="ru-RU" sz="4500" b="1" i="1" dirty="0" smtClean="0"/>
                  <a:t>вероятностей.  </a:t>
                </a:r>
                <a:r>
                  <a:rPr lang="en-US" sz="4500" b="1" i="1" dirty="0"/>
                  <a:t>P(AB)=P(A)∗P(B/A</a:t>
                </a:r>
                <a:r>
                  <a:rPr lang="en-US" sz="4500" b="1" i="1" dirty="0" smtClean="0"/>
                  <a:t>)</a:t>
                </a:r>
                <a:r>
                  <a:rPr lang="ru-RU" sz="4500" b="1" i="1" dirty="0" smtClean="0"/>
                  <a:t> </a:t>
                </a:r>
                <a:r>
                  <a:rPr lang="ru-RU" sz="4500" dirty="0"/>
                  <a:t>Вероятность произведения двух событий равна произведению вероятности одного из них на условную вероятность </a:t>
                </a:r>
                <a:r>
                  <a:rPr lang="ru-RU" sz="4500" dirty="0" smtClean="0"/>
                  <a:t>другого.</a:t>
                </a:r>
                <a:r>
                  <a:rPr lang="en-US" sz="4500" dirty="0"/>
                  <a:t/>
                </a:r>
                <a:br>
                  <a:rPr lang="en-US" sz="4500" dirty="0"/>
                </a:br>
                <a:r>
                  <a:rPr lang="en-US" b="1" i="1" dirty="0"/>
                  <a:t/>
                </a:r>
                <a:br>
                  <a:rPr lang="en-US" b="1" i="1" dirty="0"/>
                </a:br>
                <a:endParaRPr lang="ru-RU" b="1" i="1" dirty="0"/>
              </a:p>
              <a:p>
                <a:pPr marL="457200" indent="-457200">
                  <a:buAutoNum type="arabicPeriod" startAt="6"/>
                </a:pPr>
                <a:endParaRPr lang="ru-RU" dirty="0" smtClean="0"/>
              </a:p>
              <a:p>
                <a:pPr marL="0" indent="0">
                  <a:buNone/>
                </a:pPr>
                <a:endParaRPr lang="ru-RU" dirty="0" smtClean="0"/>
              </a:p>
              <a:p>
                <a:pPr marL="0" indent="0">
                  <a:buNone/>
                </a:pPr>
                <a:r>
                  <a:rPr lang="en-US" dirty="0" smtClean="0"/>
                  <a:t/>
                </a:r>
                <a:br>
                  <a:rPr lang="en-US" dirty="0" smtClean="0"/>
                </a:br>
                <a:r>
                  <a:rPr lang="en-US" b="1" i="1" dirty="0" smtClean="0"/>
                  <a:t/>
                </a:r>
                <a:br>
                  <a:rPr lang="en-US" b="1" i="1" dirty="0" smtClean="0"/>
                </a:br>
                <a:endParaRPr lang="ru-RU" b="1" i="1" dirty="0" smtClean="0"/>
              </a:p>
              <a:p>
                <a:pPr marL="457200" indent="-457200">
                  <a:buAutoNum type="arabicPeriod" startAt="4"/>
                </a:pPr>
                <a:endParaRPr lang="ru-RU" dirty="0" smtClean="0"/>
              </a:p>
              <a:p>
                <a:pPr marL="0" indent="0">
                  <a:buNone/>
                </a:pPr>
                <a:r>
                  <a:rPr lang="en-US" dirty="0"/>
                  <a:t/>
                </a:r>
                <a:br>
                  <a:rPr lang="en-US" dirty="0"/>
                </a:br>
                <a:endParaRPr lang="ru-RU" i="1" dirty="0"/>
              </a:p>
              <a:p>
                <a:pPr marL="0" indent="0">
                  <a:buNone/>
                </a:pPr>
                <a:r>
                  <a:rPr lang="en-US" dirty="0"/>
                  <a:t/>
                </a:r>
                <a:br>
                  <a:rPr lang="en-US" dirty="0"/>
                </a:br>
                <a:r>
                  <a:rPr lang="ru-RU" dirty="0" smtClean="0"/>
                  <a:t>  </a:t>
                </a:r>
                <a:endParaRPr lang="ru-RU" dirty="0"/>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457200" y="620688"/>
                <a:ext cx="8229600" cy="5904656"/>
              </a:xfrm>
              <a:blipFill rotWithShape="1">
                <a:blip r:embed="rId2"/>
                <a:stretch>
                  <a:fillRect l="-1704" t="-1343" r="-593"/>
                </a:stretch>
              </a:blipFill>
            </p:spPr>
            <p:txBody>
              <a:bodyPr/>
              <a:lstStyle/>
              <a:p>
                <a:r>
                  <a:rPr lang="ru-RU">
                    <a:noFill/>
                  </a:rPr>
                  <a:t> </a:t>
                </a:r>
              </a:p>
            </p:txBody>
          </p:sp>
        </mc:Fallback>
      </mc:AlternateContent>
    </p:spTree>
    <p:extLst>
      <p:ext uri="{BB962C8B-B14F-4D97-AF65-F5344CB8AC3E}">
        <p14:creationId xmlns:p14="http://schemas.microsoft.com/office/powerpoint/2010/main" val="3340251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914400"/>
          </a:xfrm>
        </p:spPr>
        <p:txBody>
          <a:bodyPr>
            <a:normAutofit fontScale="90000"/>
          </a:bodyPr>
          <a:lstStyle/>
          <a:p>
            <a:r>
              <a:rPr lang="ru-RU" b="1" i="1" dirty="0"/>
              <a:t>Частность и статистическая вероятность</a:t>
            </a:r>
            <a:endParaRPr lang="ru-RU" dirty="0"/>
          </a:p>
        </p:txBody>
      </p:sp>
      <p:sp>
        <p:nvSpPr>
          <p:cNvPr id="3" name="Объект 2"/>
          <p:cNvSpPr>
            <a:spLocks noGrp="1"/>
          </p:cNvSpPr>
          <p:nvPr>
            <p:ph idx="1"/>
          </p:nvPr>
        </p:nvSpPr>
        <p:spPr>
          <a:xfrm>
            <a:off x="395536" y="1340768"/>
            <a:ext cx="8229600" cy="4144963"/>
          </a:xfrm>
        </p:spPr>
        <p:txBody>
          <a:bodyPr/>
          <a:lstStyle/>
          <a:p>
            <a:pPr marL="0" indent="0">
              <a:buNone/>
            </a:pPr>
            <a:r>
              <a:rPr lang="ru-RU" dirty="0" smtClean="0"/>
              <a:t>	Частотная</a:t>
            </a:r>
            <a:r>
              <a:rPr lang="ru-RU" dirty="0"/>
              <a:t>, или </a:t>
            </a:r>
            <a:r>
              <a:rPr lang="ru-RU" dirty="0" smtClean="0"/>
              <a:t>статистическая </a:t>
            </a:r>
            <a:r>
              <a:rPr lang="ru-RU" dirty="0"/>
              <a:t>интерпретация вероятности уходит своими корнями еще в античную науку, хотя в явном виде эта концепция была разработана впервые в 1866 г. английским ученым Дж. </a:t>
            </a:r>
            <a:r>
              <a:rPr lang="ru-RU" dirty="0" smtClean="0"/>
              <a:t>Венном начиная </a:t>
            </a:r>
            <a:r>
              <a:rPr lang="ru-RU" dirty="0"/>
              <a:t>с его работы «Логика случая</a:t>
            </a:r>
            <a:r>
              <a:rPr lang="ru-RU" dirty="0" smtClean="0"/>
              <a:t>».</a:t>
            </a:r>
          </a:p>
          <a:p>
            <a:pPr marL="0" indent="0">
              <a:buNone/>
            </a:pPr>
            <a:r>
              <a:rPr lang="ru-RU" dirty="0" smtClean="0"/>
              <a:t>	Согласно </a:t>
            </a:r>
            <a:r>
              <a:rPr lang="ru-RU" dirty="0"/>
              <a:t>частотной интерпретации, вероятность определяется через относительную частоту событий непосредственно, либо косвенным путем. Сам Венн определял вероятность как </a:t>
            </a:r>
            <a:r>
              <a:rPr lang="ru-RU" i="1" dirty="0"/>
              <a:t>предел относительной частоты события при большом числе испытаний</a:t>
            </a:r>
            <a:r>
              <a:rPr lang="ru-RU" dirty="0" smtClean="0"/>
              <a:t>.</a:t>
            </a:r>
          </a:p>
          <a:p>
            <a:pPr marL="0" indent="0">
              <a:buNone/>
            </a:pPr>
            <a:r>
              <a:rPr lang="ru-RU" dirty="0" smtClean="0"/>
              <a:t>	В </a:t>
            </a:r>
            <a:r>
              <a:rPr lang="ru-RU" dirty="0"/>
              <a:t>качестве исходного понятия при этом берется относительная частота. Поскольку относительная частота определяется с помощью некоторой процедуры, то указанную вероятность нередко </a:t>
            </a:r>
            <a:r>
              <a:rPr lang="ru-RU" dirty="0" err="1"/>
              <a:t>называют</a:t>
            </a:r>
            <a:r>
              <a:rPr lang="ru-RU" i="1" dirty="0" err="1"/>
              <a:t>эмпирической</a:t>
            </a:r>
            <a:r>
              <a:rPr lang="ru-RU" dirty="0"/>
              <a:t>.</a:t>
            </a:r>
          </a:p>
        </p:txBody>
      </p:sp>
    </p:spTree>
    <p:extLst>
      <p:ext uri="{BB962C8B-B14F-4D97-AF65-F5344CB8AC3E}">
        <p14:creationId xmlns:p14="http://schemas.microsoft.com/office/powerpoint/2010/main" val="3337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832648"/>
          </a:xfrm>
        </p:spPr>
        <p:txBody>
          <a:bodyPr>
            <a:normAutofit lnSpcReduction="10000"/>
          </a:bodyPr>
          <a:lstStyle/>
          <a:p>
            <a:pPr marL="0" indent="0">
              <a:buNone/>
            </a:pPr>
            <a:r>
              <a:rPr lang="ru-RU" dirty="0" smtClean="0"/>
              <a:t>	Схематически </a:t>
            </a:r>
            <a:r>
              <a:rPr lang="ru-RU" dirty="0"/>
              <a:t>процедура вычисления относительной частоты, служащей базой для статистической вероятности, такова: сначала очерчивают </a:t>
            </a:r>
            <a:r>
              <a:rPr lang="ru-RU" i="1" dirty="0"/>
              <a:t>класс явлений</a:t>
            </a:r>
            <a:r>
              <a:rPr lang="ru-RU" dirty="0"/>
              <a:t>, обладающих определенным свойством. Произведя опыты или наблюдая явление, мы можем подсчитать, сколько раз интересующее нас событие встречается в данной серии. Полученную относительную частоту можно считать оценкой истинной вероятности. Саму же вероятность подсчитать не удастся, так как она является пределом бесконечной последовательности относительных частот при увеличении объема выборки. Однако при достаточно большом объеме выборке считается, что относительная частота является хорошей оценкой вероятности</a:t>
            </a:r>
            <a:r>
              <a:rPr lang="ru-RU" dirty="0" smtClean="0"/>
              <a:t>.</a:t>
            </a:r>
          </a:p>
          <a:p>
            <a:pPr marL="0" indent="0">
              <a:buNone/>
            </a:pPr>
            <a:r>
              <a:rPr lang="ru-RU" dirty="0"/>
              <a:t>	 Самая главная проблема частотной интерпретации - </a:t>
            </a:r>
            <a:r>
              <a:rPr lang="ru-RU" i="1" dirty="0"/>
              <a:t>проблема </a:t>
            </a:r>
            <a:r>
              <a:rPr lang="ru-RU" i="1" dirty="0" err="1"/>
              <a:t>тестификации</a:t>
            </a:r>
            <a:r>
              <a:rPr lang="ru-RU" dirty="0"/>
              <a:t>. Как проверить, верно или не верно наше вероятностное суждение? В общем случае ни процедура верификации, ни процедура фальсификации здесь не работают</a:t>
            </a:r>
            <a:r>
              <a:rPr lang="ru-RU" dirty="0" smtClean="0"/>
              <a:t>.</a:t>
            </a:r>
          </a:p>
          <a:p>
            <a:pPr marL="0" indent="0">
              <a:buNone/>
            </a:pPr>
            <a:r>
              <a:rPr lang="ru-RU" dirty="0" smtClean="0"/>
              <a:t>	Единственным </a:t>
            </a:r>
            <a:r>
              <a:rPr lang="ru-RU" dirty="0"/>
              <a:t>способом хоть какой-нибудь проверки правильности вычисления относительной частоты является </a:t>
            </a:r>
            <a:r>
              <a:rPr lang="ru-RU" i="1" dirty="0"/>
              <a:t>неравенство Чебышева</a:t>
            </a:r>
            <a:r>
              <a:rPr lang="ru-RU" dirty="0"/>
              <a:t>.</a:t>
            </a:r>
          </a:p>
        </p:txBody>
      </p:sp>
    </p:spTree>
    <p:extLst>
      <p:ext uri="{BB962C8B-B14F-4D97-AF65-F5344CB8AC3E}">
        <p14:creationId xmlns:p14="http://schemas.microsoft.com/office/powerpoint/2010/main" val="3594853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904656"/>
          </a:xfrm>
        </p:spPr>
        <p:txBody>
          <a:bodyPr/>
          <a:lstStyle/>
          <a:p>
            <a:pPr marL="0" indent="0">
              <a:buNone/>
            </a:pPr>
            <a:r>
              <a:rPr lang="ru-RU" dirty="0" smtClean="0"/>
              <a:t>	Вторая </a:t>
            </a:r>
            <a:r>
              <a:rPr lang="ru-RU" dirty="0"/>
              <a:t>важная проблема, связанная с частотной вероятностью, имеет логический характер. Очень трудно сформулировать условия, которым должны удовлетворять серии событий, чтобы к ним можно было применить частотную интерпретацию. Любые попытки сделать это приводили к жаркой полемике и вопрос этот и поныне открыт</a:t>
            </a:r>
            <a:r>
              <a:rPr lang="ru-RU" dirty="0" smtClean="0"/>
              <a:t>.</a:t>
            </a:r>
          </a:p>
          <a:p>
            <a:pPr marL="0" indent="0">
              <a:buNone/>
            </a:pPr>
            <a:r>
              <a:rPr lang="ru-RU" dirty="0"/>
              <a:t>	 В-третьих, нужно заметить, что частотная вероятность является характеристикой отношения между двумя классами событий и ни в коем случае не подходит в ситуации, когда мы имеем дело с неповторяющимися, единичными событиями. При таком истолковании теория вероятностей превращается в науку о количественных закономерностях </a:t>
            </a:r>
            <a:r>
              <a:rPr lang="ru-RU" i="1" dirty="0"/>
              <a:t>массовых</a:t>
            </a:r>
            <a:r>
              <a:rPr lang="ru-RU" dirty="0"/>
              <a:t> случайных явлений.</a:t>
            </a:r>
          </a:p>
        </p:txBody>
      </p:sp>
    </p:spTree>
    <p:extLst>
      <p:ext uri="{BB962C8B-B14F-4D97-AF65-F5344CB8AC3E}">
        <p14:creationId xmlns:p14="http://schemas.microsoft.com/office/powerpoint/2010/main" val="3658827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Macro">
  <a:themeElements>
    <a:clrScheme name="Кутюр">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TC101859866[[fn=Макрос]]</Template>
  <TotalTime>1129</TotalTime>
  <Words>67</Words>
  <Application>Microsoft Office PowerPoint</Application>
  <PresentationFormat>Экран (4:3)</PresentationFormat>
  <Paragraphs>57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Macro</vt:lpstr>
      <vt:lpstr>Понятие вероятности в классической модели. Свойства вероятности. Частность и статистическая вероятность. Геометрическая вероятность. </vt:lpstr>
      <vt:lpstr>Понятие вероятности в классической  модели</vt:lpstr>
      <vt:lpstr>Презентация PowerPoint</vt:lpstr>
      <vt:lpstr>Презентация PowerPoint</vt:lpstr>
      <vt:lpstr>  Свойства вероятности</vt:lpstr>
      <vt:lpstr>Презентация PowerPoint</vt:lpstr>
      <vt:lpstr>Частность и статистическая вероятность</vt:lpstr>
      <vt:lpstr>Презентация PowerPoint</vt:lpstr>
      <vt:lpstr>Презентация PowerPoint</vt:lpstr>
      <vt:lpstr>Геометрическая вероятность</vt:lpstr>
      <vt:lpstr>Презентация PowerPoint</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Понятие вероятности в классической модели. Свойства вероятности. Частость и статистическая вероятность. Геометрическая вероятность.</dc:title>
  <dc:creator>sasha</dc:creator>
  <cp:lastModifiedBy>user</cp:lastModifiedBy>
  <cp:revision>25</cp:revision>
  <dcterms:created xsi:type="dcterms:W3CDTF">2014-06-22T22:14:57Z</dcterms:created>
  <dcterms:modified xsi:type="dcterms:W3CDTF">2014-09-10T12:30:43Z</dcterms:modified>
</cp:coreProperties>
</file>