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D4A8B5-0947-4CF1-BDFB-17F0767CAC98}" type="datetimeFigureOut">
              <a:rPr lang="be-BY" smtClean="0"/>
              <a:pPr/>
              <a:t>06.04.2016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e-BY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A96DDE-21FE-4A0D-A16A-C82D7FD5BB26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260648"/>
            <a:ext cx="8305800" cy="4454236"/>
          </a:xfrm>
        </p:spPr>
        <p:txBody>
          <a:bodyPr/>
          <a:lstStyle/>
          <a:p>
            <a:pPr lvl="0"/>
            <a:r>
              <a:rPr lang="ru-RU" sz="5400" dirty="0" smtClean="0"/>
              <a:t>Понятие плотности вероятности случайной величины и ее свойства. Вероятность попадания непрерывной случайной величины в заданный промежуток.</a:t>
            </a:r>
          </a:p>
          <a:p>
            <a:pPr lvl="0"/>
            <a:endParaRPr lang="ru-RU" sz="5400" dirty="0" smtClean="0"/>
          </a:p>
          <a:p>
            <a:pPr lvl="0"/>
            <a:endParaRPr lang="ru-RU" dirty="0" smtClean="0"/>
          </a:p>
          <a:p>
            <a:pPr lvl="0"/>
            <a:endParaRPr lang="be-BY" dirty="0" smtClean="0"/>
          </a:p>
          <a:p>
            <a:endParaRPr lang="be-BY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Из вышеприведенного утверждения можно сделать вывод, что вероятность того, что непрерывная случайная величина Х примет одно определенное значение, равна нулю. Отсюда</a:t>
            </a:r>
            <a:r>
              <a:rPr lang="be-BY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 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>
                <a:effectLst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P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£Х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&lt;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b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)=</a:t>
            </a:r>
            <a:r>
              <a:rPr lang="ru-RU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P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&lt;Х&lt;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b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)=</a:t>
            </a:r>
            <a:r>
              <a:rPr lang="ru-RU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P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&lt;</a:t>
            </a:r>
            <a:r>
              <a:rPr lang="ru-RU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Х£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b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)=</a:t>
            </a:r>
            <a:r>
              <a:rPr lang="ru-RU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P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£Х£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b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)=</a:t>
            </a:r>
            <a:r>
              <a:rPr lang="ru-RU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F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b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 – </a:t>
            </a:r>
            <a:r>
              <a:rPr lang="ru-RU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F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).</a:t>
            </a:r>
          </a:p>
          <a:p>
            <a:pPr>
              <a:buNone/>
            </a:pPr>
            <a:endParaRPr lang="be-BY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Геометрически вероятность попадания значений непрерывной случайной величины в интервал (</a:t>
            </a:r>
            <a:r>
              <a:rPr lang="ru-RU" i="1" dirty="0" err="1" smtClean="0">
                <a:solidFill>
                  <a:schemeClr val="bg1"/>
                </a:solidFill>
              </a:rPr>
              <a:t>a</a:t>
            </a:r>
            <a:r>
              <a:rPr lang="ru-RU" dirty="0" smtClean="0"/>
              <a:t>, </a:t>
            </a:r>
            <a:r>
              <a:rPr lang="ru-RU" i="1" dirty="0" err="1" smtClean="0">
                <a:solidFill>
                  <a:schemeClr val="bg1"/>
                </a:solidFill>
              </a:rPr>
              <a:t>b</a:t>
            </a:r>
            <a:r>
              <a:rPr lang="ru-RU" dirty="0" smtClean="0"/>
              <a:t>) может быть рассмотрена как площадь фигуры, ограниченной осью </a:t>
            </a:r>
            <a:r>
              <a:rPr lang="ru-RU" i="1" dirty="0" smtClean="0">
                <a:solidFill>
                  <a:schemeClr val="bg1"/>
                </a:solidFill>
              </a:rPr>
              <a:t>Ох</a:t>
            </a:r>
            <a:r>
              <a:rPr lang="ru-RU" dirty="0" smtClean="0"/>
              <a:t>, графиком плотности распределения </a:t>
            </a:r>
            <a:r>
              <a:rPr lang="ru-RU" i="1" dirty="0" err="1" smtClean="0">
                <a:solidFill>
                  <a:schemeClr val="bg1"/>
                </a:solidFill>
              </a:rPr>
              <a:t>p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i="1" dirty="0" err="1" smtClean="0">
                <a:solidFill>
                  <a:schemeClr val="bg1"/>
                </a:solidFill>
              </a:rPr>
              <a:t>t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dirty="0" smtClean="0"/>
              <a:t> и прямыми </a:t>
            </a:r>
            <a:r>
              <a:rPr lang="ru-RU" i="1" dirty="0" err="1" smtClean="0">
                <a:solidFill>
                  <a:schemeClr val="bg1"/>
                </a:solidFill>
              </a:rPr>
              <a:t>х</a:t>
            </a:r>
            <a:r>
              <a:rPr lang="ru-RU" dirty="0" err="1" smtClean="0">
                <a:solidFill>
                  <a:schemeClr val="bg1"/>
                </a:solidFill>
              </a:rPr>
              <a:t>=</a:t>
            </a:r>
            <a:r>
              <a:rPr lang="ru-RU" i="1" dirty="0" err="1" smtClean="0">
                <a:solidFill>
                  <a:schemeClr val="bg1"/>
                </a:solidFill>
              </a:rPr>
              <a:t>a</a:t>
            </a:r>
            <a:r>
              <a:rPr lang="ru-RU" dirty="0" smtClean="0"/>
              <a:t> и </a:t>
            </a:r>
            <a:r>
              <a:rPr lang="ru-RU" i="1" dirty="0" err="1" smtClean="0">
                <a:solidFill>
                  <a:schemeClr val="bg1"/>
                </a:solidFill>
              </a:rPr>
              <a:t>х</a:t>
            </a:r>
            <a:r>
              <a:rPr lang="ru-RU" dirty="0" err="1" smtClean="0">
                <a:solidFill>
                  <a:schemeClr val="bg1"/>
                </a:solidFill>
              </a:rPr>
              <a:t>=</a:t>
            </a:r>
            <a:r>
              <a:rPr lang="ru-RU" i="1" dirty="0" err="1" smtClean="0">
                <a:solidFill>
                  <a:schemeClr val="bg1"/>
                </a:solidFill>
              </a:rPr>
              <a:t>b</a:t>
            </a:r>
            <a:endParaRPr lang="be-BY" dirty="0">
              <a:solidFill>
                <a:schemeClr val="bg1"/>
              </a:solidFill>
            </a:endParaRPr>
          </a:p>
        </p:txBody>
      </p:sp>
      <p:pic>
        <p:nvPicPr>
          <p:cNvPr id="20482" name="Picture 2" descr="C:\Users\Андрей\Desktop\image0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86124"/>
            <a:ext cx="6572296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643710"/>
          </a:xfrm>
        </p:spPr>
        <p:txBody>
          <a:bodyPr anchor="ctr"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Случайную величину </a:t>
            </a:r>
            <a:r>
              <a:rPr lang="ru-RU" sz="2400" b="1" dirty="0" smtClean="0">
                <a:solidFill>
                  <a:schemeClr val="bg1"/>
                </a:solidFill>
              </a:rPr>
              <a:t>Х</a:t>
            </a:r>
            <a:r>
              <a:rPr lang="ru-RU" sz="2400" dirty="0" smtClean="0"/>
              <a:t> называют </a:t>
            </a:r>
            <a:r>
              <a:rPr lang="ru-RU" sz="2400" b="1" dirty="0" smtClean="0"/>
              <a:t>непрерывной (непрерывно распределенной)</a:t>
            </a:r>
            <a:r>
              <a:rPr lang="ru-RU" sz="2400" dirty="0" smtClean="0"/>
              <a:t> величиной, если существует такая неотрицательная функция </a:t>
            </a:r>
            <a:r>
              <a:rPr lang="ru-RU" sz="2400" b="1" i="1" dirty="0" err="1" smtClean="0">
                <a:solidFill>
                  <a:schemeClr val="bg1"/>
                </a:solidFill>
              </a:rPr>
              <a:t>p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i="1" dirty="0" err="1" smtClean="0">
                <a:solidFill>
                  <a:schemeClr val="bg1"/>
                </a:solidFill>
              </a:rPr>
              <a:t>t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определенная</a:t>
            </a:r>
            <a:r>
              <a:rPr lang="ru-RU" sz="2400" dirty="0" smtClean="0"/>
              <a:t> на всей числовой оси, что для всех </a:t>
            </a:r>
            <a:r>
              <a:rPr lang="ru-RU" sz="2400" b="1" i="1" dirty="0" err="1" smtClean="0">
                <a:solidFill>
                  <a:schemeClr val="bg1"/>
                </a:solidFill>
              </a:rPr>
              <a:t>х</a:t>
            </a:r>
            <a:r>
              <a:rPr lang="ru-RU" sz="2400" dirty="0" smtClean="0"/>
              <a:t> функция распределения случайной величины </a:t>
            </a:r>
            <a:r>
              <a:rPr lang="ru-RU" sz="2400" b="1" i="1" dirty="0" smtClean="0">
                <a:solidFill>
                  <a:schemeClr val="bg1"/>
                </a:solidFill>
              </a:rPr>
              <a:t>F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i="1" dirty="0" err="1" smtClean="0">
                <a:solidFill>
                  <a:schemeClr val="bg1"/>
                </a:solidFill>
              </a:rPr>
              <a:t>x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r>
              <a:rPr lang="ru-RU" sz="2400" dirty="0" smtClean="0"/>
              <a:t> равна: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 этом функция </a:t>
            </a:r>
            <a:r>
              <a:rPr lang="ru-RU" sz="2400" b="1" i="1" dirty="0" err="1" smtClean="0">
                <a:solidFill>
                  <a:schemeClr val="bg1"/>
                </a:solidFill>
              </a:rPr>
              <a:t>p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i="1" dirty="0" err="1" smtClean="0">
                <a:solidFill>
                  <a:schemeClr val="bg1"/>
                </a:solidFill>
              </a:rPr>
              <a:t>t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r>
              <a:rPr lang="ru-RU" sz="2400" dirty="0" smtClean="0"/>
              <a:t> называется </a:t>
            </a:r>
            <a:r>
              <a:rPr lang="ru-RU" sz="2400" b="1" dirty="0" smtClean="0"/>
              <a:t>плотностью распределения вероятностей </a:t>
            </a:r>
            <a:r>
              <a:rPr lang="ru-RU" sz="2400" dirty="0" smtClean="0"/>
              <a:t>непрерывной случайной величины.</a:t>
            </a:r>
            <a:br>
              <a:rPr lang="ru-RU" sz="2400" dirty="0" smtClean="0"/>
            </a:br>
            <a:r>
              <a:rPr lang="ru-RU" sz="2400" dirty="0" smtClean="0"/>
              <a:t>Если такой функции </a:t>
            </a:r>
            <a:r>
              <a:rPr lang="ru-RU" sz="2400" b="1" i="1" dirty="0" err="1" smtClean="0">
                <a:solidFill>
                  <a:schemeClr val="bg1"/>
                </a:solidFill>
              </a:rPr>
              <a:t>p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i="1" dirty="0" err="1" smtClean="0">
                <a:solidFill>
                  <a:schemeClr val="bg1"/>
                </a:solidFill>
              </a:rPr>
              <a:t>t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r>
              <a:rPr lang="ru-RU" sz="2400" dirty="0" smtClean="0"/>
              <a:t> не существует, то </a:t>
            </a:r>
            <a:r>
              <a:rPr lang="ru-RU" sz="2400" b="1" dirty="0" smtClean="0">
                <a:solidFill>
                  <a:schemeClr val="bg1"/>
                </a:solidFill>
              </a:rPr>
              <a:t>Х</a:t>
            </a:r>
            <a:r>
              <a:rPr lang="ru-RU" sz="2400" dirty="0" smtClean="0"/>
              <a:t> не является непрерывно распределенной случайной величиной.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be-BY" sz="2800" dirty="0"/>
          </a:p>
        </p:txBody>
      </p:sp>
      <p:pic>
        <p:nvPicPr>
          <p:cNvPr id="8" name="Содержимое 7" descr="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571744"/>
            <a:ext cx="4131740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/>
          <a:lstStyle/>
          <a:p>
            <a:r>
              <a:rPr lang="ru-RU" sz="2400" dirty="0" smtClean="0"/>
              <a:t>Таким образом, зная плотность распределения, по формуле                     можно легко найти функцию распределения </a:t>
            </a:r>
            <a:r>
              <a:rPr lang="ru-RU" sz="2400" b="1" i="1" dirty="0" smtClean="0">
                <a:solidFill>
                  <a:schemeClr val="bg1"/>
                </a:solidFill>
              </a:rPr>
              <a:t>F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i="1" dirty="0" err="1" smtClean="0">
                <a:solidFill>
                  <a:schemeClr val="bg1"/>
                </a:solidFill>
              </a:rPr>
              <a:t>x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r>
              <a:rPr lang="ru-RU" sz="2400" dirty="0" smtClean="0"/>
              <a:t>. И, наоборот, по известной функции распределения можно восстановить плотность распределения: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dirty="0" smtClean="0"/>
              <a:t>   Значит, наряду с функцией распределения, плотность распределения вероятностей непрерывной случайной величины задает ее закон распределения.</a:t>
            </a:r>
            <a:endParaRPr lang="be-BY" dirty="0"/>
          </a:p>
        </p:txBody>
      </p:sp>
      <p:pic>
        <p:nvPicPr>
          <p:cNvPr id="1027" name="Picture 3" descr="C:\Users\Андрей\Desktop\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00108"/>
            <a:ext cx="1514964" cy="681039"/>
          </a:xfrm>
          <a:prstGeom prst="rect">
            <a:avLst/>
          </a:prstGeom>
          <a:noFill/>
        </p:spPr>
      </p:pic>
      <p:pic>
        <p:nvPicPr>
          <p:cNvPr id="1028" name="Picture 4" descr="C:\Users\Андрей\Desktop\image0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00372"/>
            <a:ext cx="3412690" cy="10287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816" y="1142984"/>
            <a:ext cx="942981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Свойства плотности распределения вероятностей</a:t>
            </a:r>
          </a:p>
          <a:p>
            <a:pPr algn="ctr">
              <a:buNone/>
            </a:pPr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непрерывной случайной величины:</a:t>
            </a:r>
            <a:endParaRPr lang="be-BY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I.</a:t>
            </a:r>
            <a:r>
              <a:rPr lang="ru-RU" dirty="0" smtClean="0"/>
              <a:t> Плотность распределения – неотрицательная функция:</a:t>
            </a:r>
          </a:p>
          <a:p>
            <a:pPr>
              <a:buNone/>
            </a:pPr>
            <a:r>
              <a:rPr lang="ru-RU" sz="5400" b="1" i="1" dirty="0" smtClean="0"/>
              <a:t>                     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p</a:t>
            </a:r>
            <a:r>
              <a:rPr lang="ru-RU" sz="5400" b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(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t</a:t>
            </a:r>
            <a:r>
              <a:rPr lang="ru-RU" sz="5400" b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)³0</a:t>
            </a:r>
            <a:endParaRPr lang="ru-RU" sz="5400" dirty="0" smtClean="0">
              <a:solidFill>
                <a:schemeClr val="bg1"/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  <a:p>
            <a:pPr>
              <a:buNone/>
            </a:pPr>
            <a:r>
              <a:rPr lang="ru-RU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Геометрически это означает, что график плотности распределения расположен либо выше оси Ох, либо на этой оси.</a:t>
            </a:r>
          </a:p>
          <a:p>
            <a:pPr>
              <a:buNone/>
            </a:pPr>
            <a:endParaRPr lang="be-BY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804" y="152400"/>
            <a:ext cx="8229600" cy="1219200"/>
          </a:xfrm>
        </p:spPr>
        <p:txBody>
          <a:bodyPr/>
          <a:lstStyle/>
          <a:p>
            <a:r>
              <a:rPr sz="2800" smtClean="0"/>
              <a:t>II</a:t>
            </a:r>
            <a:r>
              <a:rPr smtClean="0"/>
              <a:t>.               </a:t>
            </a:r>
            <a:r>
              <a:rPr smtClean="0">
                <a:solidFill>
                  <a:schemeClr val="bg1"/>
                </a:solidFill>
              </a:rPr>
              <a:t>=1</a:t>
            </a:r>
            <a:endParaRPr lang="be-BY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5956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   </a:t>
            </a:r>
            <a:r>
              <a:rPr lang="ru-RU" sz="3200" dirty="0" smtClean="0"/>
              <a:t>Учитывая, что </a:t>
            </a:r>
            <a:r>
              <a:rPr lang="ru-RU" sz="3200" i="1" dirty="0" smtClean="0"/>
              <a:t>F</a:t>
            </a:r>
            <a:r>
              <a:rPr lang="ru-RU" sz="3200" dirty="0" smtClean="0"/>
              <a:t>(+¥)=1, получаем: </a:t>
            </a:r>
            <a:r>
              <a:rPr lang="en-US" sz="3200" dirty="0" smtClean="0"/>
              <a:t>            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                              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ru-RU" sz="3200" dirty="0" smtClean="0">
                <a:solidFill>
                  <a:schemeClr val="bg1"/>
                </a:solidFill>
              </a:rPr>
              <a:t>=1</a:t>
            </a:r>
            <a:r>
              <a:rPr lang="ru-RU" sz="3200" dirty="0" smtClean="0"/>
              <a:t>. </a:t>
            </a:r>
            <a:r>
              <a:rPr lang="en-US" sz="3200" dirty="0" smtClean="0"/>
              <a:t>                               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ru-RU" sz="3200" dirty="0" smtClean="0"/>
              <a:t>Т.е. площадь между графиком плотности распределения вероятностей и осью абсцисс равна единице.</a:t>
            </a:r>
            <a:endParaRPr lang="be-BY" sz="3200" dirty="0"/>
          </a:p>
        </p:txBody>
      </p:sp>
      <p:pic>
        <p:nvPicPr>
          <p:cNvPr id="16387" name="Picture 3" descr="C:\Users\Андрей\Desktop\image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1576397" cy="1266286"/>
          </a:xfrm>
          <a:prstGeom prst="rect">
            <a:avLst/>
          </a:prstGeom>
          <a:noFill/>
        </p:spPr>
      </p:pic>
      <p:pic>
        <p:nvPicPr>
          <p:cNvPr id="16388" name="Picture 4" descr="C:\Users\Андрей\Desktop\image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496"/>
            <a:ext cx="1719273" cy="13810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   </a:t>
            </a:r>
            <a:r>
              <a:rPr lang="ru-RU" sz="3200" dirty="0" smtClean="0"/>
              <a:t>Любая неотрицательная функция</a:t>
            </a:r>
            <a:r>
              <a:rPr lang="ru-RU" sz="3200" dirty="0" smtClean="0">
                <a:solidFill>
                  <a:schemeClr val="bg1"/>
                </a:solidFill>
              </a:rPr>
              <a:t> </a:t>
            </a:r>
            <a:r>
              <a:rPr lang="ru-RU" sz="3200" b="1" i="1" dirty="0" err="1" smtClean="0">
                <a:solidFill>
                  <a:schemeClr val="bg1"/>
                </a:solidFill>
              </a:rPr>
              <a:t>p</a:t>
            </a:r>
            <a:r>
              <a:rPr lang="ru-RU" sz="3200" b="1" dirty="0" smtClean="0">
                <a:solidFill>
                  <a:schemeClr val="bg1"/>
                </a:solidFill>
              </a:rPr>
              <a:t>(</a:t>
            </a:r>
            <a:r>
              <a:rPr lang="ru-RU" sz="3200" b="1" i="1" dirty="0" err="1" smtClean="0">
                <a:solidFill>
                  <a:schemeClr val="bg1"/>
                </a:solidFill>
              </a:rPr>
              <a:t>t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  <a:r>
              <a:rPr lang="ru-RU" sz="3200" dirty="0" smtClean="0"/>
              <a:t>, для</a:t>
            </a:r>
            <a:r>
              <a:rPr lang="en-US" sz="3200" dirty="0" smtClean="0"/>
              <a:t> </a:t>
            </a:r>
            <a:r>
              <a:rPr lang="ru-RU" sz="3200" dirty="0" smtClean="0"/>
              <a:t>которой</a:t>
            </a:r>
            <a:r>
              <a:rPr lang="en-US" sz="3200" dirty="0" smtClean="0"/>
              <a:t> </a:t>
            </a:r>
            <a:r>
              <a:rPr lang="ru-RU" sz="3200" dirty="0" smtClean="0"/>
              <a:t> </a:t>
            </a:r>
            <a:r>
              <a:rPr lang="en-US" sz="3200" dirty="0" smtClean="0"/>
              <a:t>            </a:t>
            </a:r>
            <a:r>
              <a:rPr lang="ru-RU" sz="3200" dirty="0" smtClean="0">
                <a:solidFill>
                  <a:schemeClr val="bg1"/>
                </a:solidFill>
              </a:rPr>
              <a:t>=1</a:t>
            </a:r>
            <a:r>
              <a:rPr lang="ru-RU" sz="3200" dirty="0" smtClean="0"/>
              <a:t>, является плотностью распределения вероятностей некоторой непрерывно распределенной случайной величины</a:t>
            </a:r>
            <a:r>
              <a:rPr lang="ru-RU" sz="3200" b="1" dirty="0" smtClean="0"/>
              <a:t>.</a:t>
            </a:r>
            <a:endParaRPr lang="ru-RU" sz="3200" dirty="0" smtClean="0"/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Доказывается и обратное утверждение:</a:t>
            </a:r>
            <a:endParaRPr lang="be-BY" b="1" dirty="0"/>
          </a:p>
        </p:txBody>
      </p:sp>
      <p:pic>
        <p:nvPicPr>
          <p:cNvPr id="17410" name="Picture 2" descr="C:\Users\Андрей\Desktop\image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643182"/>
            <a:ext cx="1428760" cy="11476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1076324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endParaRPr lang="be-BY" dirty="0"/>
          </a:p>
        </p:txBody>
      </p:sp>
      <p:pic>
        <p:nvPicPr>
          <p:cNvPr id="18434" name="Picture 2" descr="C:\Users\Андрей\Desktop\image009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71810"/>
            <a:ext cx="7072362" cy="307183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285728"/>
            <a:ext cx="731529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solidFill>
                  <a:schemeClr val="tx2"/>
                </a:solidFill>
              </a:rPr>
              <a:t>Общий вид графика функции плотности распределения вероятностей непрерывной случайной величины</a:t>
            </a:r>
            <a:endParaRPr lang="be-BY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Зная плотность распределения, можно вычислить вероятность попадания значений непрерывной случайной величины в заданный интервал. </a:t>
            </a:r>
            <a:endParaRPr lang="en-US" sz="2400" b="1" dirty="0" smtClean="0"/>
          </a:p>
          <a:p>
            <a:pPr>
              <a:buNone/>
            </a:pPr>
            <a:r>
              <a:rPr lang="ru-RU" sz="2800" dirty="0" smtClean="0"/>
              <a:t> </a:t>
            </a:r>
            <a:r>
              <a:rPr lang="ru-RU" sz="2400" b="1" dirty="0" smtClean="0"/>
              <a:t>Вероятность того, что непрерывная случайная величина примет значения, принадлежащие интервалу (</a:t>
            </a:r>
            <a:r>
              <a:rPr lang="ru-RU" sz="2400" b="1" i="1" dirty="0" err="1" smtClean="0">
                <a:solidFill>
                  <a:schemeClr val="bg1"/>
                </a:solidFill>
              </a:rPr>
              <a:t>a</a:t>
            </a:r>
            <a:r>
              <a:rPr lang="ru-RU" sz="2400" b="1" dirty="0" err="1" smtClean="0"/>
              <a:t>,</a:t>
            </a:r>
            <a:r>
              <a:rPr lang="ru-RU" sz="2400" b="1" i="1" dirty="0" err="1" smtClean="0">
                <a:solidFill>
                  <a:schemeClr val="bg1"/>
                </a:solidFill>
              </a:rPr>
              <a:t>b</a:t>
            </a:r>
            <a:r>
              <a:rPr lang="ru-RU" sz="2400" b="1" dirty="0" smtClean="0"/>
              <a:t>), равна определенному интервалу от плотности распределения, взятому в пределах от </a:t>
            </a:r>
            <a:r>
              <a:rPr lang="ru-RU" sz="2400" b="1" i="1" dirty="0" smtClean="0">
                <a:solidFill>
                  <a:schemeClr val="bg1"/>
                </a:solidFill>
              </a:rPr>
              <a:t>а</a:t>
            </a:r>
            <a:r>
              <a:rPr lang="ru-RU" sz="2400" b="1" i="1" dirty="0" smtClean="0"/>
              <a:t> </a:t>
            </a:r>
            <a:r>
              <a:rPr lang="ru-RU" sz="2400" b="1" dirty="0" smtClean="0"/>
              <a:t>до </a:t>
            </a:r>
            <a:r>
              <a:rPr lang="ru-RU" sz="2400" b="1" i="1" dirty="0" smtClean="0">
                <a:solidFill>
                  <a:schemeClr val="bg1"/>
                </a:solidFill>
              </a:rPr>
              <a:t>b</a:t>
            </a:r>
            <a:r>
              <a:rPr lang="ru-RU" sz="2400" b="1" dirty="0" smtClean="0"/>
              <a:t>: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b="1" i="1" dirty="0" smtClean="0"/>
              <a:t>  </a:t>
            </a:r>
          </a:p>
          <a:p>
            <a:pPr>
              <a:buNone/>
            </a:pPr>
            <a:r>
              <a:rPr lang="en-US" sz="2400" i="1" dirty="0" smtClean="0"/>
              <a:t>                    </a:t>
            </a:r>
            <a:r>
              <a:rPr lang="en-US" sz="4800" i="1" dirty="0" smtClean="0">
                <a:solidFill>
                  <a:schemeClr val="bg1"/>
                </a:solidFill>
              </a:rPr>
              <a:t>P</a:t>
            </a:r>
            <a:r>
              <a:rPr lang="en-US" sz="4800" dirty="0" smtClean="0">
                <a:solidFill>
                  <a:schemeClr val="bg1"/>
                </a:solidFill>
              </a:rPr>
              <a:t>(</a:t>
            </a:r>
            <a:r>
              <a:rPr lang="be-BY" sz="4800" i="1" dirty="0" smtClean="0">
                <a:solidFill>
                  <a:schemeClr val="bg1"/>
                </a:solidFill>
              </a:rPr>
              <a:t>а</a:t>
            </a:r>
            <a:r>
              <a:rPr lang="be-BY" sz="4800" dirty="0" smtClean="0">
                <a:solidFill>
                  <a:schemeClr val="bg1"/>
                </a:solidFill>
              </a:rPr>
              <a:t>£Х&lt;</a:t>
            </a:r>
            <a:r>
              <a:rPr lang="en-US" sz="4800" i="1" dirty="0" smtClean="0">
                <a:solidFill>
                  <a:schemeClr val="bg1"/>
                </a:solidFill>
              </a:rPr>
              <a:t>b</a:t>
            </a:r>
            <a:r>
              <a:rPr lang="en-US" sz="4800" dirty="0" smtClean="0">
                <a:solidFill>
                  <a:schemeClr val="bg1"/>
                </a:solidFill>
              </a:rPr>
              <a:t>)=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be-BY" sz="2800" dirty="0"/>
          </a:p>
        </p:txBody>
      </p:sp>
      <p:pic>
        <p:nvPicPr>
          <p:cNvPr id="19459" name="Picture 3" descr="C:\Users\Андрей\Desktop\image0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643314"/>
            <a:ext cx="2143140" cy="18525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1484</TotalTime>
  <Words>135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 Случайную величину Х называют непрерывной (непрерывно распределенной) величиной, если существует такая неотрицательная функция p(t), определенная на всей числовой оси, что для всех х функция распределения случайной величины F(x) равна:     При этом функция p(t) называется плотностью распределения вероятностей непрерывной случайной величины. Если такой функции p(t) не существует, то Х не является непрерывно распределенной случайной величиной. </vt:lpstr>
      <vt:lpstr>Презентация PowerPoint</vt:lpstr>
      <vt:lpstr>Презентация PowerPoint</vt:lpstr>
      <vt:lpstr>Презентация PowerPoint</vt:lpstr>
      <vt:lpstr>II.               =1</vt:lpstr>
      <vt:lpstr>Доказывается и обратное утверждение:</vt:lpstr>
      <vt:lpstr>  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по дисциплине “ТВИМС”  на тему:</dc:title>
  <dc:creator>Андрей</dc:creator>
  <cp:lastModifiedBy>user</cp:lastModifiedBy>
  <cp:revision>36</cp:revision>
  <dcterms:created xsi:type="dcterms:W3CDTF">2014-06-20T12:57:10Z</dcterms:created>
  <dcterms:modified xsi:type="dcterms:W3CDTF">2016-04-06T09:25:47Z</dcterms:modified>
</cp:coreProperties>
</file>