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be-B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24" autoAdjust="0"/>
  </p:normalViewPr>
  <p:slideViewPr>
    <p:cSldViewPr>
      <p:cViewPr>
        <p:scale>
          <a:sx n="118" d="100"/>
          <a:sy n="118" d="100"/>
        </p:scale>
        <p:origin x="-143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8B5-0947-4CF1-BDFB-17F0767CAC98}" type="datetimeFigureOut">
              <a:rPr lang="be-BY" smtClean="0"/>
              <a:pPr/>
              <a:t>06.04.2016</a:t>
            </a:fld>
            <a:endParaRPr lang="be-BY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A96DDE-21FE-4A0D-A16A-C82D7FD5BB26}" type="slidenum">
              <a:rPr lang="be-BY" smtClean="0"/>
              <a:pPr/>
              <a:t>‹#›</a:t>
            </a:fld>
            <a:endParaRPr lang="be-BY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e-B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8B5-0947-4CF1-BDFB-17F0767CAC98}" type="datetimeFigureOut">
              <a:rPr lang="be-BY" smtClean="0"/>
              <a:pPr/>
              <a:t>06.04.2016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6DDE-21FE-4A0D-A16A-C82D7FD5BB26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8B5-0947-4CF1-BDFB-17F0767CAC98}" type="datetimeFigureOut">
              <a:rPr lang="be-BY" smtClean="0"/>
              <a:pPr/>
              <a:t>06.04.2016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6DDE-21FE-4A0D-A16A-C82D7FD5BB26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0D4A8B5-0947-4CF1-BDFB-17F0767CAC98}" type="datetimeFigureOut">
              <a:rPr lang="be-BY" smtClean="0"/>
              <a:pPr/>
              <a:t>06.04.2016</a:t>
            </a:fld>
            <a:endParaRPr lang="be-BY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1A96DDE-21FE-4A0D-A16A-C82D7FD5BB26}" type="slidenum">
              <a:rPr lang="be-BY" smtClean="0"/>
              <a:pPr/>
              <a:t>‹#›</a:t>
            </a:fld>
            <a:endParaRPr lang="be-BY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8B5-0947-4CF1-BDFB-17F0767CAC98}" type="datetimeFigureOut">
              <a:rPr lang="be-BY" smtClean="0"/>
              <a:pPr/>
              <a:t>06.04.2016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6DDE-21FE-4A0D-A16A-C82D7FD5BB26}" type="slidenum">
              <a:rPr lang="be-BY" smtClean="0"/>
              <a:pPr/>
              <a:t>‹#›</a:t>
            </a:fld>
            <a:endParaRPr lang="be-BY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8B5-0947-4CF1-BDFB-17F0767CAC98}" type="datetimeFigureOut">
              <a:rPr lang="be-BY" smtClean="0"/>
              <a:pPr/>
              <a:t>06.04.2016</a:t>
            </a:fld>
            <a:endParaRPr lang="be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6DDE-21FE-4A0D-A16A-C82D7FD5BB26}" type="slidenum">
              <a:rPr lang="be-BY" smtClean="0"/>
              <a:pPr/>
              <a:t>‹#›</a:t>
            </a:fld>
            <a:endParaRPr lang="be-BY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6DDE-21FE-4A0D-A16A-C82D7FD5BB26}" type="slidenum">
              <a:rPr lang="be-BY" smtClean="0"/>
              <a:pPr/>
              <a:t>‹#›</a:t>
            </a:fld>
            <a:endParaRPr lang="be-BY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8B5-0947-4CF1-BDFB-17F0767CAC98}" type="datetimeFigureOut">
              <a:rPr lang="be-BY" smtClean="0"/>
              <a:pPr/>
              <a:t>06.04.2016</a:t>
            </a:fld>
            <a:endParaRPr lang="be-BY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8B5-0947-4CF1-BDFB-17F0767CAC98}" type="datetimeFigureOut">
              <a:rPr lang="be-BY" smtClean="0"/>
              <a:pPr/>
              <a:t>06.04.2016</a:t>
            </a:fld>
            <a:endParaRPr lang="be-BY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6DDE-21FE-4A0D-A16A-C82D7FD5BB26}" type="slidenum">
              <a:rPr lang="be-BY" smtClean="0"/>
              <a:pPr/>
              <a:t>‹#›</a:t>
            </a:fld>
            <a:endParaRPr lang="be-BY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8B5-0947-4CF1-BDFB-17F0767CAC98}" type="datetimeFigureOut">
              <a:rPr lang="be-BY" smtClean="0"/>
              <a:pPr/>
              <a:t>06.04.2016</a:t>
            </a:fld>
            <a:endParaRPr lang="be-BY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6DDE-21FE-4A0D-A16A-C82D7FD5BB26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0D4A8B5-0947-4CF1-BDFB-17F0767CAC98}" type="datetimeFigureOut">
              <a:rPr lang="be-BY" smtClean="0"/>
              <a:pPr/>
              <a:t>06.04.2016</a:t>
            </a:fld>
            <a:endParaRPr lang="be-BY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1A96DDE-21FE-4A0D-A16A-C82D7FD5BB26}" type="slidenum">
              <a:rPr lang="be-BY" smtClean="0"/>
              <a:pPr/>
              <a:t>‹#›</a:t>
            </a:fld>
            <a:endParaRPr lang="be-BY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be-B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8B5-0947-4CF1-BDFB-17F0767CAC98}" type="datetimeFigureOut">
              <a:rPr lang="be-BY" smtClean="0"/>
              <a:pPr/>
              <a:t>06.04.2016</a:t>
            </a:fld>
            <a:endParaRPr lang="be-BY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A96DDE-21FE-4A0D-A16A-C82D7FD5BB26}" type="slidenum">
              <a:rPr lang="be-BY" smtClean="0"/>
              <a:pPr/>
              <a:t>‹#›</a:t>
            </a:fld>
            <a:endParaRPr lang="be-BY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e-B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0D4A8B5-0947-4CF1-BDFB-17F0767CAC98}" type="datetimeFigureOut">
              <a:rPr lang="be-BY" smtClean="0"/>
              <a:pPr/>
              <a:t>06.04.2016</a:t>
            </a:fld>
            <a:endParaRPr lang="be-BY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e-BY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1A96DDE-21FE-4A0D-A16A-C82D7FD5BB26}" type="slidenum">
              <a:rPr lang="be-BY" smtClean="0"/>
              <a:pPr/>
              <a:t>‹#›</a:t>
            </a:fld>
            <a:endParaRPr lang="be-BY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33" r:id="rId1"/>
    <p:sldLayoutId id="2147484334" r:id="rId2"/>
    <p:sldLayoutId id="2147484335" r:id="rId3"/>
    <p:sldLayoutId id="2147484336" r:id="rId4"/>
    <p:sldLayoutId id="2147484337" r:id="rId5"/>
    <p:sldLayoutId id="2147484338" r:id="rId6"/>
    <p:sldLayoutId id="2147484339" r:id="rId7"/>
    <p:sldLayoutId id="2147484340" r:id="rId8"/>
    <p:sldLayoutId id="2147484341" r:id="rId9"/>
    <p:sldLayoutId id="2147484342" r:id="rId10"/>
    <p:sldLayoutId id="21474843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00034" y="260648"/>
            <a:ext cx="8305800" cy="4454236"/>
          </a:xfrm>
        </p:spPr>
        <p:txBody>
          <a:bodyPr/>
          <a:lstStyle/>
          <a:p>
            <a:pPr lvl="0"/>
            <a:r>
              <a:rPr lang="ru-RU" sz="5400" dirty="0" smtClean="0"/>
              <a:t>Понятие плотности вероятности случайной величины и ее свойства. Вероятность попадания непрерывной случайной величины в заданный промежуток.</a:t>
            </a:r>
          </a:p>
          <a:p>
            <a:pPr lvl="0"/>
            <a:endParaRPr lang="ru-RU" sz="5400" dirty="0" smtClean="0"/>
          </a:p>
          <a:p>
            <a:pPr lvl="0"/>
            <a:endParaRPr lang="ru-RU" dirty="0" smtClean="0"/>
          </a:p>
          <a:p>
            <a:pPr lvl="0"/>
            <a:endParaRPr lang="be-BY" dirty="0" smtClean="0"/>
          </a:p>
          <a:p>
            <a:endParaRPr lang="be-BY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Из вышеприведенного утверждения можно сделать вывод, что вероятность того, что непрерывная случайная величина Х примет одно определенное значение, равна нулю. Отсюда</a:t>
            </a:r>
            <a:r>
              <a:rPr lang="be-BY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en-US" i="1" dirty="0" smtClean="0"/>
              <a:t>   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>
                <a:effectLst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i="1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P</a:t>
            </a:r>
            <a:r>
              <a:rPr lang="ru-RU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(</a:t>
            </a:r>
            <a:r>
              <a:rPr lang="ru-RU" i="1" dirty="0" err="1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a</a:t>
            </a:r>
            <a:r>
              <a:rPr lang="ru-RU" dirty="0" err="1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£Х</a:t>
            </a:r>
            <a:r>
              <a:rPr lang="ru-RU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&lt;</a:t>
            </a:r>
            <a:r>
              <a:rPr lang="ru-RU" i="1" dirty="0" err="1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b</a:t>
            </a:r>
            <a:r>
              <a:rPr lang="ru-RU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)=</a:t>
            </a:r>
            <a:r>
              <a:rPr lang="ru-RU" i="1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P</a:t>
            </a:r>
            <a:r>
              <a:rPr lang="ru-RU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(</a:t>
            </a:r>
            <a:r>
              <a:rPr lang="ru-RU" i="1" dirty="0" err="1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a</a:t>
            </a:r>
            <a:r>
              <a:rPr lang="ru-RU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&lt;Х&lt;</a:t>
            </a:r>
            <a:r>
              <a:rPr lang="ru-RU" i="1" dirty="0" err="1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b</a:t>
            </a:r>
            <a:r>
              <a:rPr lang="ru-RU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)=</a:t>
            </a:r>
            <a:r>
              <a:rPr lang="ru-RU" i="1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P</a:t>
            </a:r>
            <a:r>
              <a:rPr lang="ru-RU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(</a:t>
            </a:r>
            <a:r>
              <a:rPr lang="ru-RU" i="1" dirty="0" err="1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a</a:t>
            </a:r>
            <a:r>
              <a:rPr lang="ru-RU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&lt;</a:t>
            </a:r>
            <a:r>
              <a:rPr lang="ru-RU" dirty="0" err="1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Х£</a:t>
            </a:r>
            <a:r>
              <a:rPr lang="ru-RU" i="1" dirty="0" err="1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b</a:t>
            </a:r>
            <a:r>
              <a:rPr lang="ru-RU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)=</a:t>
            </a:r>
            <a:r>
              <a:rPr lang="ru-RU" i="1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P</a:t>
            </a:r>
            <a:r>
              <a:rPr lang="ru-RU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(</a:t>
            </a:r>
            <a:r>
              <a:rPr lang="ru-RU" i="1" dirty="0" err="1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a</a:t>
            </a:r>
            <a:r>
              <a:rPr lang="ru-RU" dirty="0" err="1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£Х£</a:t>
            </a:r>
            <a:r>
              <a:rPr lang="ru-RU" i="1" dirty="0" err="1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b</a:t>
            </a:r>
            <a:r>
              <a:rPr lang="ru-RU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)=</a:t>
            </a:r>
            <a:r>
              <a:rPr lang="ru-RU" i="1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F</a:t>
            </a:r>
            <a:r>
              <a:rPr lang="ru-RU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(</a:t>
            </a:r>
            <a:r>
              <a:rPr lang="ru-RU" i="1" dirty="0" err="1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b</a:t>
            </a:r>
            <a:r>
              <a:rPr lang="ru-RU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) – </a:t>
            </a:r>
            <a:r>
              <a:rPr lang="ru-RU" i="1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F</a:t>
            </a:r>
            <a:r>
              <a:rPr lang="ru-RU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(</a:t>
            </a:r>
            <a:r>
              <a:rPr lang="ru-RU" i="1" dirty="0" err="1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a</a:t>
            </a:r>
            <a:r>
              <a:rPr lang="ru-RU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).</a:t>
            </a:r>
          </a:p>
          <a:p>
            <a:pPr>
              <a:buNone/>
            </a:pPr>
            <a:endParaRPr lang="be-BY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Геометрически вероятность попадания значений непрерывной случайной величины в интервал (</a:t>
            </a:r>
            <a:r>
              <a:rPr lang="ru-RU" i="1" dirty="0" err="1" smtClean="0">
                <a:solidFill>
                  <a:schemeClr val="bg1"/>
                </a:solidFill>
              </a:rPr>
              <a:t>a</a:t>
            </a:r>
            <a:r>
              <a:rPr lang="ru-RU" dirty="0" smtClean="0"/>
              <a:t>, </a:t>
            </a:r>
            <a:r>
              <a:rPr lang="ru-RU" i="1" dirty="0" err="1" smtClean="0">
                <a:solidFill>
                  <a:schemeClr val="bg1"/>
                </a:solidFill>
              </a:rPr>
              <a:t>b</a:t>
            </a:r>
            <a:r>
              <a:rPr lang="ru-RU" dirty="0" smtClean="0"/>
              <a:t>) может быть рассмотрена как площадь фигуры, ограниченной осью </a:t>
            </a:r>
            <a:r>
              <a:rPr lang="ru-RU" i="1" dirty="0" smtClean="0">
                <a:solidFill>
                  <a:schemeClr val="bg1"/>
                </a:solidFill>
              </a:rPr>
              <a:t>Ох</a:t>
            </a:r>
            <a:r>
              <a:rPr lang="ru-RU" dirty="0" smtClean="0"/>
              <a:t>, графиком плотности распределения </a:t>
            </a:r>
            <a:r>
              <a:rPr lang="ru-RU" i="1" dirty="0" err="1" smtClean="0">
                <a:solidFill>
                  <a:schemeClr val="bg1"/>
                </a:solidFill>
              </a:rPr>
              <a:t>p</a:t>
            </a:r>
            <a:r>
              <a:rPr lang="ru-RU" dirty="0" smtClean="0">
                <a:solidFill>
                  <a:schemeClr val="bg1"/>
                </a:solidFill>
              </a:rPr>
              <a:t>(</a:t>
            </a:r>
            <a:r>
              <a:rPr lang="ru-RU" i="1" dirty="0" err="1" smtClean="0">
                <a:solidFill>
                  <a:schemeClr val="bg1"/>
                </a:solidFill>
              </a:rPr>
              <a:t>t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  <a:r>
              <a:rPr lang="ru-RU" dirty="0" smtClean="0"/>
              <a:t> и прямыми </a:t>
            </a:r>
            <a:r>
              <a:rPr lang="ru-RU" i="1" dirty="0" err="1" smtClean="0">
                <a:solidFill>
                  <a:schemeClr val="bg1"/>
                </a:solidFill>
              </a:rPr>
              <a:t>х</a:t>
            </a:r>
            <a:r>
              <a:rPr lang="ru-RU" dirty="0" err="1" smtClean="0">
                <a:solidFill>
                  <a:schemeClr val="bg1"/>
                </a:solidFill>
              </a:rPr>
              <a:t>=</a:t>
            </a:r>
            <a:r>
              <a:rPr lang="ru-RU" i="1" dirty="0" err="1" smtClean="0">
                <a:solidFill>
                  <a:schemeClr val="bg1"/>
                </a:solidFill>
              </a:rPr>
              <a:t>a</a:t>
            </a:r>
            <a:r>
              <a:rPr lang="ru-RU" dirty="0" smtClean="0"/>
              <a:t> и </a:t>
            </a:r>
            <a:r>
              <a:rPr lang="ru-RU" i="1" dirty="0" err="1" smtClean="0">
                <a:solidFill>
                  <a:schemeClr val="bg1"/>
                </a:solidFill>
              </a:rPr>
              <a:t>х</a:t>
            </a:r>
            <a:r>
              <a:rPr lang="ru-RU" dirty="0" err="1" smtClean="0">
                <a:solidFill>
                  <a:schemeClr val="bg1"/>
                </a:solidFill>
              </a:rPr>
              <a:t>=</a:t>
            </a:r>
            <a:r>
              <a:rPr lang="ru-RU" i="1" dirty="0" err="1" smtClean="0">
                <a:solidFill>
                  <a:schemeClr val="bg1"/>
                </a:solidFill>
              </a:rPr>
              <a:t>b</a:t>
            </a:r>
            <a:endParaRPr lang="be-BY" dirty="0">
              <a:solidFill>
                <a:schemeClr val="bg1"/>
              </a:solidFill>
            </a:endParaRPr>
          </a:p>
        </p:txBody>
      </p:sp>
      <p:pic>
        <p:nvPicPr>
          <p:cNvPr id="20482" name="Picture 2" descr="C:\Users\Андрей\Desktop\image01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286124"/>
            <a:ext cx="6572296" cy="278608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643710"/>
          </a:xfrm>
        </p:spPr>
        <p:txBody>
          <a:bodyPr anchor="ctr"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400" dirty="0" smtClean="0"/>
              <a:t>Случайную величину </a:t>
            </a:r>
            <a:r>
              <a:rPr lang="ru-RU" sz="2400" b="1" dirty="0" smtClean="0">
                <a:solidFill>
                  <a:schemeClr val="bg1"/>
                </a:solidFill>
              </a:rPr>
              <a:t>Х</a:t>
            </a:r>
            <a:r>
              <a:rPr lang="ru-RU" sz="2400" dirty="0" smtClean="0"/>
              <a:t> называют </a:t>
            </a:r>
            <a:r>
              <a:rPr lang="ru-RU" sz="2400" b="1" dirty="0" smtClean="0"/>
              <a:t>непрерывной (непрерывно распределенной)</a:t>
            </a:r>
            <a:r>
              <a:rPr lang="ru-RU" sz="2400" dirty="0" smtClean="0"/>
              <a:t> величиной, если существует такая неотрицательная функция </a:t>
            </a:r>
            <a:r>
              <a:rPr lang="ru-RU" sz="2400" b="1" i="1" dirty="0" err="1" smtClean="0">
                <a:solidFill>
                  <a:schemeClr val="bg1"/>
                </a:solidFill>
              </a:rPr>
              <a:t>p</a:t>
            </a:r>
            <a:r>
              <a:rPr lang="ru-RU" sz="2400" b="1" dirty="0" smtClean="0">
                <a:solidFill>
                  <a:schemeClr val="bg1"/>
                </a:solidFill>
              </a:rPr>
              <a:t>(</a:t>
            </a:r>
            <a:r>
              <a:rPr lang="ru-RU" sz="2400" b="1" i="1" dirty="0" err="1" smtClean="0">
                <a:solidFill>
                  <a:schemeClr val="bg1"/>
                </a:solidFill>
              </a:rPr>
              <a:t>t</a:t>
            </a:r>
            <a:r>
              <a:rPr lang="ru-RU" sz="2400" b="1" dirty="0" smtClean="0">
                <a:solidFill>
                  <a:schemeClr val="bg1"/>
                </a:solidFill>
              </a:rPr>
              <a:t>)</a:t>
            </a:r>
            <a:r>
              <a:rPr lang="ru-RU" sz="2400" dirty="0" smtClean="0"/>
              <a:t>, </a:t>
            </a:r>
            <a:r>
              <a:rPr lang="ru-RU" sz="2400" dirty="0" smtClean="0">
                <a:solidFill>
                  <a:schemeClr val="tx1"/>
                </a:solidFill>
              </a:rPr>
              <a:t>определенная</a:t>
            </a:r>
            <a:r>
              <a:rPr lang="ru-RU" sz="2400" dirty="0" smtClean="0"/>
              <a:t> на всей числовой оси, что для всех </a:t>
            </a:r>
            <a:r>
              <a:rPr lang="ru-RU" sz="2400" b="1" i="1" dirty="0" err="1" smtClean="0">
                <a:solidFill>
                  <a:schemeClr val="bg1"/>
                </a:solidFill>
              </a:rPr>
              <a:t>х</a:t>
            </a:r>
            <a:r>
              <a:rPr lang="ru-RU" sz="2400" dirty="0" smtClean="0"/>
              <a:t> функция распределения случайной величины </a:t>
            </a:r>
            <a:r>
              <a:rPr lang="ru-RU" sz="2400" b="1" i="1" dirty="0" smtClean="0">
                <a:solidFill>
                  <a:schemeClr val="bg1"/>
                </a:solidFill>
              </a:rPr>
              <a:t>F</a:t>
            </a:r>
            <a:r>
              <a:rPr lang="ru-RU" sz="2400" b="1" dirty="0" smtClean="0">
                <a:solidFill>
                  <a:schemeClr val="bg1"/>
                </a:solidFill>
              </a:rPr>
              <a:t>(</a:t>
            </a:r>
            <a:r>
              <a:rPr lang="ru-RU" sz="2400" b="1" i="1" dirty="0" err="1" smtClean="0">
                <a:solidFill>
                  <a:schemeClr val="bg1"/>
                </a:solidFill>
              </a:rPr>
              <a:t>x</a:t>
            </a:r>
            <a:r>
              <a:rPr lang="ru-RU" sz="2400" b="1" dirty="0" smtClean="0">
                <a:solidFill>
                  <a:schemeClr val="bg1"/>
                </a:solidFill>
              </a:rPr>
              <a:t>)</a:t>
            </a:r>
            <a:r>
              <a:rPr lang="ru-RU" sz="2400" dirty="0" smtClean="0"/>
              <a:t> равна: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При этом функция </a:t>
            </a:r>
            <a:r>
              <a:rPr lang="ru-RU" sz="2400" b="1" i="1" dirty="0" err="1" smtClean="0">
                <a:solidFill>
                  <a:schemeClr val="bg1"/>
                </a:solidFill>
              </a:rPr>
              <a:t>p</a:t>
            </a:r>
            <a:r>
              <a:rPr lang="ru-RU" sz="2400" b="1" dirty="0" smtClean="0">
                <a:solidFill>
                  <a:schemeClr val="bg1"/>
                </a:solidFill>
              </a:rPr>
              <a:t>(</a:t>
            </a:r>
            <a:r>
              <a:rPr lang="ru-RU" sz="2400" b="1" i="1" dirty="0" err="1" smtClean="0">
                <a:solidFill>
                  <a:schemeClr val="bg1"/>
                </a:solidFill>
              </a:rPr>
              <a:t>t</a:t>
            </a:r>
            <a:r>
              <a:rPr lang="ru-RU" sz="2400" b="1" dirty="0" smtClean="0">
                <a:solidFill>
                  <a:schemeClr val="bg1"/>
                </a:solidFill>
              </a:rPr>
              <a:t>)</a:t>
            </a:r>
            <a:r>
              <a:rPr lang="ru-RU" sz="2400" dirty="0" smtClean="0"/>
              <a:t> называется </a:t>
            </a:r>
            <a:r>
              <a:rPr lang="ru-RU" sz="2400" b="1" dirty="0" smtClean="0"/>
              <a:t>плотностью распределения вероятностей </a:t>
            </a:r>
            <a:r>
              <a:rPr lang="ru-RU" sz="2400" dirty="0" smtClean="0"/>
              <a:t>непрерывной случайной величины.</a:t>
            </a:r>
            <a:br>
              <a:rPr lang="ru-RU" sz="2400" dirty="0" smtClean="0"/>
            </a:br>
            <a:r>
              <a:rPr lang="ru-RU" sz="2400" dirty="0" smtClean="0"/>
              <a:t>Если такой функции </a:t>
            </a:r>
            <a:r>
              <a:rPr lang="ru-RU" sz="2400" b="1" i="1" dirty="0" err="1" smtClean="0">
                <a:solidFill>
                  <a:schemeClr val="bg1"/>
                </a:solidFill>
              </a:rPr>
              <a:t>p</a:t>
            </a:r>
            <a:r>
              <a:rPr lang="ru-RU" sz="2400" b="1" dirty="0" smtClean="0">
                <a:solidFill>
                  <a:schemeClr val="bg1"/>
                </a:solidFill>
              </a:rPr>
              <a:t>(</a:t>
            </a:r>
            <a:r>
              <a:rPr lang="ru-RU" sz="2400" b="1" i="1" dirty="0" err="1" smtClean="0">
                <a:solidFill>
                  <a:schemeClr val="bg1"/>
                </a:solidFill>
              </a:rPr>
              <a:t>t</a:t>
            </a:r>
            <a:r>
              <a:rPr lang="ru-RU" sz="2400" b="1" dirty="0" smtClean="0">
                <a:solidFill>
                  <a:schemeClr val="bg1"/>
                </a:solidFill>
              </a:rPr>
              <a:t>)</a:t>
            </a:r>
            <a:r>
              <a:rPr lang="ru-RU" sz="2400" dirty="0" smtClean="0"/>
              <a:t> не существует, то </a:t>
            </a:r>
            <a:r>
              <a:rPr lang="ru-RU" sz="2400" b="1" dirty="0" smtClean="0">
                <a:solidFill>
                  <a:schemeClr val="bg1"/>
                </a:solidFill>
              </a:rPr>
              <a:t>Х</a:t>
            </a:r>
            <a:r>
              <a:rPr lang="ru-RU" sz="2400" dirty="0" smtClean="0"/>
              <a:t> не является непрерывно распределенной случайной величиной.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be-BY" sz="2800" dirty="0"/>
          </a:p>
        </p:txBody>
      </p:sp>
      <p:pic>
        <p:nvPicPr>
          <p:cNvPr id="8" name="Содержимое 7" descr="image00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2571744"/>
            <a:ext cx="4131740" cy="15001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6143644"/>
          </a:xfrm>
        </p:spPr>
        <p:txBody>
          <a:bodyPr/>
          <a:lstStyle/>
          <a:p>
            <a:r>
              <a:rPr lang="ru-RU" sz="2400" dirty="0" smtClean="0"/>
              <a:t>Таким образом, зная плотность распределения, по формуле                     можно легко найти функцию распределения </a:t>
            </a:r>
            <a:r>
              <a:rPr lang="ru-RU" sz="2400" b="1" i="1" dirty="0" smtClean="0">
                <a:solidFill>
                  <a:schemeClr val="bg1"/>
                </a:solidFill>
              </a:rPr>
              <a:t>F</a:t>
            </a:r>
            <a:r>
              <a:rPr lang="ru-RU" sz="2400" b="1" dirty="0" smtClean="0">
                <a:solidFill>
                  <a:schemeClr val="bg1"/>
                </a:solidFill>
              </a:rPr>
              <a:t>(</a:t>
            </a:r>
            <a:r>
              <a:rPr lang="ru-RU" sz="2400" b="1" i="1" dirty="0" err="1" smtClean="0">
                <a:solidFill>
                  <a:schemeClr val="bg1"/>
                </a:solidFill>
              </a:rPr>
              <a:t>x</a:t>
            </a:r>
            <a:r>
              <a:rPr lang="ru-RU" sz="2400" b="1" dirty="0" smtClean="0">
                <a:solidFill>
                  <a:schemeClr val="bg1"/>
                </a:solidFill>
              </a:rPr>
              <a:t>)</a:t>
            </a:r>
            <a:r>
              <a:rPr lang="ru-RU" sz="2400" dirty="0" smtClean="0"/>
              <a:t>. И, наоборот, по известной функции распределения можно восстановить плотность распределения:</a:t>
            </a:r>
          </a:p>
          <a:p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.</a:t>
            </a:r>
            <a:br>
              <a:rPr lang="ru-RU" sz="2400" dirty="0" smtClean="0"/>
            </a:br>
            <a:endParaRPr lang="ru-RU" sz="2400" dirty="0" smtClean="0"/>
          </a:p>
          <a:p>
            <a:pPr>
              <a:buNone/>
            </a:pPr>
            <a:r>
              <a:rPr lang="ru-RU" dirty="0" smtClean="0"/>
              <a:t>   Значит, наряду с функцией распределения, плотность распределения вероятностей непрерывной случайной величины задает ее закон распределения.</a:t>
            </a:r>
            <a:endParaRPr lang="be-BY" dirty="0"/>
          </a:p>
        </p:txBody>
      </p:sp>
      <p:pic>
        <p:nvPicPr>
          <p:cNvPr id="1027" name="Picture 3" descr="C:\Users\Андрей\Desktop\image00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000108"/>
            <a:ext cx="1514964" cy="681039"/>
          </a:xfrm>
          <a:prstGeom prst="rect">
            <a:avLst/>
          </a:prstGeom>
          <a:noFill/>
        </p:spPr>
      </p:pic>
      <p:pic>
        <p:nvPicPr>
          <p:cNvPr id="1028" name="Picture 4" descr="C:\Users\Андрей\Desktop\image00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000372"/>
            <a:ext cx="3412690" cy="102870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85816" y="1142984"/>
            <a:ext cx="9429816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r>
              <a:rPr lang="ru-RU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Свойства плотности распределения вероятностей</a:t>
            </a:r>
          </a:p>
          <a:p>
            <a:pPr algn="ctr">
              <a:buNone/>
            </a:pPr>
            <a:r>
              <a:rPr lang="ru-RU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непрерывной случайной величины:</a:t>
            </a:r>
            <a:endParaRPr lang="be-BY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I.</a:t>
            </a:r>
            <a:r>
              <a:rPr lang="ru-RU" dirty="0" smtClean="0"/>
              <a:t> Плотность распределения – неотрицательная функция:</a:t>
            </a:r>
          </a:p>
          <a:p>
            <a:pPr>
              <a:buNone/>
            </a:pPr>
            <a:r>
              <a:rPr lang="ru-RU" sz="5400" b="1" i="1" dirty="0" smtClean="0"/>
              <a:t>                      </a:t>
            </a:r>
            <a:r>
              <a:rPr lang="ru-RU" sz="5400" b="1" i="1" dirty="0" err="1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p</a:t>
            </a:r>
            <a:r>
              <a:rPr lang="ru-RU" sz="5400" b="1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(</a:t>
            </a:r>
            <a:r>
              <a:rPr lang="ru-RU" sz="5400" b="1" i="1" dirty="0" err="1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t</a:t>
            </a:r>
            <a:r>
              <a:rPr lang="ru-RU" sz="5400" b="1" dirty="0" smtClean="0">
                <a:solidFill>
                  <a:schemeClr val="bg1"/>
                </a:solidFill>
                <a:effectLst>
                  <a:reflection blurRad="6350" stA="55000" endA="50" endPos="85000" dist="60007" dir="5400000" sy="-100000" algn="bl" rotWithShape="0"/>
                </a:effectLst>
              </a:rPr>
              <a:t>)³0</a:t>
            </a:r>
            <a:endParaRPr lang="ru-RU" sz="5400" dirty="0" smtClean="0">
              <a:solidFill>
                <a:schemeClr val="bg1"/>
              </a:solidFill>
              <a:effectLst>
                <a:reflection blurRad="6350" stA="55000" endA="50" endPos="85000" dist="60007" dir="5400000" sy="-100000" algn="bl" rotWithShape="0"/>
              </a:effectLst>
            </a:endParaRPr>
          </a:p>
          <a:p>
            <a:pPr>
              <a:buNone/>
            </a:pPr>
            <a:r>
              <a:rPr lang="ru-RU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/>
              <a:t>  </a:t>
            </a:r>
            <a:r>
              <a:rPr lang="ru-RU" dirty="0" smtClean="0"/>
              <a:t>Геометрически это означает, что график плотности распределения расположен либо выше оси Ох, либо на этой оси.</a:t>
            </a:r>
          </a:p>
          <a:p>
            <a:pPr>
              <a:buNone/>
            </a:pPr>
            <a:endParaRPr lang="be-BY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5804" y="152400"/>
            <a:ext cx="8229600" cy="1219200"/>
          </a:xfrm>
        </p:spPr>
        <p:txBody>
          <a:bodyPr/>
          <a:lstStyle/>
          <a:p>
            <a:r>
              <a:rPr sz="2800" smtClean="0"/>
              <a:t>II</a:t>
            </a:r>
            <a:r>
              <a:rPr smtClean="0"/>
              <a:t>.               </a:t>
            </a:r>
            <a:r>
              <a:rPr smtClean="0">
                <a:solidFill>
                  <a:schemeClr val="bg1"/>
                </a:solidFill>
              </a:rPr>
              <a:t>=1</a:t>
            </a:r>
            <a:endParaRPr lang="be-BY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359569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dirty="0" smtClean="0"/>
              <a:t>   </a:t>
            </a:r>
            <a:r>
              <a:rPr lang="ru-RU" sz="3200" dirty="0" smtClean="0"/>
              <a:t>Учитывая, что </a:t>
            </a:r>
            <a:r>
              <a:rPr lang="ru-RU" sz="3200" i="1" dirty="0" smtClean="0"/>
              <a:t>F</a:t>
            </a:r>
            <a:r>
              <a:rPr lang="ru-RU" sz="3200" dirty="0" smtClean="0"/>
              <a:t>(+¥)=1, получаем: </a:t>
            </a:r>
            <a:r>
              <a:rPr lang="en-US" sz="3200" dirty="0" smtClean="0"/>
              <a:t>            </a:t>
            </a:r>
            <a:r>
              <a:rPr lang="en-US" sz="3200" dirty="0" smtClean="0">
                <a:solidFill>
                  <a:schemeClr val="bg1"/>
                </a:solidFill>
              </a:rPr>
              <a:t>  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                                    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                                       </a:t>
            </a:r>
            <a:r>
              <a:rPr lang="ru-RU" sz="3200" dirty="0" smtClean="0">
                <a:solidFill>
                  <a:schemeClr val="bg1"/>
                </a:solidFill>
              </a:rPr>
              <a:t>=1</a:t>
            </a:r>
            <a:r>
              <a:rPr lang="ru-RU" sz="3200" dirty="0" smtClean="0"/>
              <a:t>. </a:t>
            </a:r>
            <a:r>
              <a:rPr lang="en-US" sz="3200" dirty="0" smtClean="0"/>
              <a:t>                                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</a:t>
            </a:r>
            <a:r>
              <a:rPr lang="ru-RU" sz="3200" dirty="0" smtClean="0"/>
              <a:t>Т.е. площадь между графиком плотности распределения вероятностей и осью абсцисс равна единице.</a:t>
            </a:r>
            <a:endParaRPr lang="be-BY" sz="3200" dirty="0"/>
          </a:p>
        </p:txBody>
      </p:sp>
      <p:pic>
        <p:nvPicPr>
          <p:cNvPr id="16387" name="Picture 3" descr="C:\Users\Андрей\Desktop\image00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28604"/>
            <a:ext cx="1576397" cy="1266286"/>
          </a:xfrm>
          <a:prstGeom prst="rect">
            <a:avLst/>
          </a:prstGeom>
          <a:noFill/>
        </p:spPr>
      </p:pic>
      <p:pic>
        <p:nvPicPr>
          <p:cNvPr id="16388" name="Picture 4" descr="C:\Users\Андрей\Desktop\image00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857496"/>
            <a:ext cx="1719273" cy="13810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  <a:endParaRPr lang="ru-RU" dirty="0" smtClean="0"/>
          </a:p>
          <a:p>
            <a:pPr>
              <a:lnSpc>
                <a:spcPct val="150000"/>
              </a:lnSpc>
              <a:buNone/>
            </a:pPr>
            <a:r>
              <a:rPr lang="en-US" b="1" dirty="0" smtClean="0"/>
              <a:t>   </a:t>
            </a:r>
            <a:r>
              <a:rPr lang="ru-RU" sz="3200" dirty="0" smtClean="0"/>
              <a:t>Любая неотрицательная функция</a:t>
            </a:r>
            <a:r>
              <a:rPr lang="ru-RU" sz="3200" dirty="0" smtClean="0">
                <a:solidFill>
                  <a:schemeClr val="bg1"/>
                </a:solidFill>
              </a:rPr>
              <a:t> </a:t>
            </a:r>
            <a:r>
              <a:rPr lang="ru-RU" sz="3200" b="1" i="1" dirty="0" err="1" smtClean="0">
                <a:solidFill>
                  <a:schemeClr val="bg1"/>
                </a:solidFill>
              </a:rPr>
              <a:t>p</a:t>
            </a:r>
            <a:r>
              <a:rPr lang="ru-RU" sz="3200" b="1" dirty="0" smtClean="0">
                <a:solidFill>
                  <a:schemeClr val="bg1"/>
                </a:solidFill>
              </a:rPr>
              <a:t>(</a:t>
            </a:r>
            <a:r>
              <a:rPr lang="ru-RU" sz="3200" b="1" i="1" dirty="0" err="1" smtClean="0">
                <a:solidFill>
                  <a:schemeClr val="bg1"/>
                </a:solidFill>
              </a:rPr>
              <a:t>t</a:t>
            </a:r>
            <a:r>
              <a:rPr lang="ru-RU" sz="3200" b="1" dirty="0" smtClean="0">
                <a:solidFill>
                  <a:schemeClr val="bg1"/>
                </a:solidFill>
              </a:rPr>
              <a:t>)</a:t>
            </a:r>
            <a:r>
              <a:rPr lang="ru-RU" sz="3200" dirty="0" smtClean="0"/>
              <a:t>, для</a:t>
            </a:r>
            <a:r>
              <a:rPr lang="en-US" sz="3200" dirty="0" smtClean="0"/>
              <a:t> </a:t>
            </a:r>
            <a:r>
              <a:rPr lang="ru-RU" sz="3200" dirty="0" smtClean="0"/>
              <a:t>которой</a:t>
            </a:r>
            <a:r>
              <a:rPr lang="en-US" sz="3200" dirty="0" smtClean="0"/>
              <a:t> </a:t>
            </a:r>
            <a:r>
              <a:rPr lang="ru-RU" sz="3200" dirty="0" smtClean="0"/>
              <a:t> </a:t>
            </a:r>
            <a:r>
              <a:rPr lang="en-US" sz="3200" dirty="0" smtClean="0"/>
              <a:t>            </a:t>
            </a:r>
            <a:r>
              <a:rPr lang="ru-RU" sz="3200" dirty="0" smtClean="0">
                <a:solidFill>
                  <a:schemeClr val="bg1"/>
                </a:solidFill>
              </a:rPr>
              <a:t>=1</a:t>
            </a:r>
            <a:r>
              <a:rPr lang="ru-RU" sz="3200" dirty="0" smtClean="0"/>
              <a:t>, является плотностью распределения вероятностей некоторой непрерывно распределенной случайной величины</a:t>
            </a:r>
            <a:r>
              <a:rPr lang="ru-RU" sz="3200" b="1" dirty="0" smtClean="0"/>
              <a:t>.</a:t>
            </a:r>
            <a:endParaRPr lang="ru-RU" sz="3200" dirty="0" smtClean="0"/>
          </a:p>
          <a:p>
            <a:endParaRPr lang="be-BY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1921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Доказывается и обратное утверждение:</a:t>
            </a:r>
            <a:endParaRPr lang="be-BY" b="1" dirty="0"/>
          </a:p>
        </p:txBody>
      </p:sp>
      <p:pic>
        <p:nvPicPr>
          <p:cNvPr id="17410" name="Picture 2" descr="C:\Users\Андрей\Desktop\image00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643182"/>
            <a:ext cx="1428760" cy="11476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500174"/>
            <a:ext cx="8229600" cy="1076324"/>
          </a:xfrm>
        </p:spPr>
        <p:txBody>
          <a:bodyPr>
            <a:normAutofit fontScale="90000"/>
          </a:bodyPr>
          <a:lstStyle/>
          <a:p>
            <a:pPr algn="ctr"/>
            <a:r>
              <a:rPr smtClean="0"/>
              <a:t/>
            </a:r>
            <a:br>
              <a:rPr smtClean="0"/>
            </a:br>
            <a:r>
              <a:rPr smtClean="0"/>
              <a:t/>
            </a:r>
            <a:br>
              <a:rPr smtClean="0"/>
            </a:br>
            <a:r>
              <a:rPr smtClean="0"/>
              <a:t/>
            </a:r>
            <a:br>
              <a:rPr smtClean="0"/>
            </a:br>
            <a:endParaRPr lang="be-BY" dirty="0"/>
          </a:p>
        </p:txBody>
      </p:sp>
      <p:pic>
        <p:nvPicPr>
          <p:cNvPr id="18434" name="Picture 2" descr="C:\Users\Андрей\Desktop\image009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071810"/>
            <a:ext cx="7072362" cy="307183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00100" y="285728"/>
            <a:ext cx="731529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>
                <a:solidFill>
                  <a:schemeClr val="tx2"/>
                </a:solidFill>
              </a:rPr>
              <a:t>Общий вид графика функции плотности распределения вероятностей непрерывной случайной величины</a:t>
            </a:r>
            <a:endParaRPr lang="be-BY" sz="4000" b="1" cap="none" spc="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571480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Зная плотность распределения, можно вычислить вероятность попадания значений непрерывной случайной величины в заданный интервал. </a:t>
            </a:r>
            <a:endParaRPr lang="en-US" sz="2400" b="1" dirty="0" smtClean="0"/>
          </a:p>
          <a:p>
            <a:pPr>
              <a:buNone/>
            </a:pPr>
            <a:r>
              <a:rPr lang="ru-RU" sz="2800" dirty="0" smtClean="0"/>
              <a:t> </a:t>
            </a:r>
            <a:r>
              <a:rPr lang="ru-RU" sz="2400" b="1" dirty="0" smtClean="0"/>
              <a:t>Вероятность того, что непрерывная случайная величина примет значения, принадлежащие интервалу (</a:t>
            </a:r>
            <a:r>
              <a:rPr lang="ru-RU" sz="2400" b="1" i="1" dirty="0" err="1" smtClean="0">
                <a:solidFill>
                  <a:schemeClr val="bg1"/>
                </a:solidFill>
              </a:rPr>
              <a:t>a</a:t>
            </a:r>
            <a:r>
              <a:rPr lang="ru-RU" sz="2400" b="1" dirty="0" err="1" smtClean="0"/>
              <a:t>,</a:t>
            </a:r>
            <a:r>
              <a:rPr lang="ru-RU" sz="2400" b="1" i="1" dirty="0" err="1" smtClean="0">
                <a:solidFill>
                  <a:schemeClr val="bg1"/>
                </a:solidFill>
              </a:rPr>
              <a:t>b</a:t>
            </a:r>
            <a:r>
              <a:rPr lang="ru-RU" sz="2400" b="1" dirty="0" smtClean="0"/>
              <a:t>), равна определенному интервалу от плотности распределения, взятому в пределах от </a:t>
            </a:r>
            <a:r>
              <a:rPr lang="ru-RU" sz="2400" b="1" i="1" dirty="0" smtClean="0">
                <a:solidFill>
                  <a:schemeClr val="bg1"/>
                </a:solidFill>
              </a:rPr>
              <a:t>а</a:t>
            </a:r>
            <a:r>
              <a:rPr lang="ru-RU" sz="2400" b="1" i="1" dirty="0" smtClean="0"/>
              <a:t> </a:t>
            </a:r>
            <a:r>
              <a:rPr lang="ru-RU" sz="2400" b="1" dirty="0" smtClean="0"/>
              <a:t>до </a:t>
            </a:r>
            <a:r>
              <a:rPr lang="ru-RU" sz="2400" b="1" i="1" dirty="0" smtClean="0">
                <a:solidFill>
                  <a:schemeClr val="bg1"/>
                </a:solidFill>
              </a:rPr>
              <a:t>b</a:t>
            </a:r>
            <a:r>
              <a:rPr lang="ru-RU" sz="2400" b="1" dirty="0" smtClean="0"/>
              <a:t>: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r>
              <a:rPr lang="en-US" sz="2400" b="1" i="1" dirty="0" smtClean="0"/>
              <a:t>  </a:t>
            </a:r>
          </a:p>
          <a:p>
            <a:pPr>
              <a:buNone/>
            </a:pPr>
            <a:r>
              <a:rPr lang="en-US" sz="2400" i="1" dirty="0" smtClean="0"/>
              <a:t>                    </a:t>
            </a:r>
            <a:r>
              <a:rPr lang="en-US" sz="4800" i="1" dirty="0" smtClean="0">
                <a:solidFill>
                  <a:schemeClr val="bg1"/>
                </a:solidFill>
              </a:rPr>
              <a:t>P</a:t>
            </a:r>
            <a:r>
              <a:rPr lang="en-US" sz="4800" dirty="0" smtClean="0">
                <a:solidFill>
                  <a:schemeClr val="bg1"/>
                </a:solidFill>
              </a:rPr>
              <a:t>(</a:t>
            </a:r>
            <a:r>
              <a:rPr lang="be-BY" sz="4800" i="1" dirty="0" smtClean="0">
                <a:solidFill>
                  <a:schemeClr val="bg1"/>
                </a:solidFill>
              </a:rPr>
              <a:t>а</a:t>
            </a:r>
            <a:r>
              <a:rPr lang="be-BY" sz="4800" dirty="0" smtClean="0">
                <a:solidFill>
                  <a:schemeClr val="bg1"/>
                </a:solidFill>
              </a:rPr>
              <a:t>£Х&lt;</a:t>
            </a:r>
            <a:r>
              <a:rPr lang="en-US" sz="4800" i="1" dirty="0" smtClean="0">
                <a:solidFill>
                  <a:schemeClr val="bg1"/>
                </a:solidFill>
              </a:rPr>
              <a:t>b</a:t>
            </a:r>
            <a:r>
              <a:rPr lang="en-US" sz="4800" dirty="0" smtClean="0">
                <a:solidFill>
                  <a:schemeClr val="bg1"/>
                </a:solidFill>
              </a:rPr>
              <a:t>)=</a:t>
            </a:r>
            <a:endParaRPr lang="ru-RU" sz="48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be-BY" sz="2800" dirty="0"/>
          </a:p>
        </p:txBody>
      </p:sp>
      <p:pic>
        <p:nvPicPr>
          <p:cNvPr id="19459" name="Picture 3" descr="C:\Users\Андрей\Desktop\image01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643314"/>
            <a:ext cx="2143140" cy="185254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1484</TotalTime>
  <Words>135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Презентация PowerPoint</vt:lpstr>
      <vt:lpstr> Случайную величину Х называют непрерывной (непрерывно распределенной) величиной, если существует такая неотрицательная функция p(t), определенная на всей числовой оси, что для всех х функция распределения случайной величины F(x) равна:     При этом функция p(t) называется плотностью распределения вероятностей непрерывной случайной величины. Если такой функции p(t) не существует, то Х не является непрерывно распределенной случайной величиной. </vt:lpstr>
      <vt:lpstr>Презентация PowerPoint</vt:lpstr>
      <vt:lpstr>Презентация PowerPoint</vt:lpstr>
      <vt:lpstr>Презентация PowerPoint</vt:lpstr>
      <vt:lpstr>II.               =1</vt:lpstr>
      <vt:lpstr>Доказывается и обратное утверждение:</vt:lpstr>
      <vt:lpstr>   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по дисциплине “ТВИМС”  на тему:</dc:title>
  <dc:creator>Андрей</dc:creator>
  <cp:lastModifiedBy>user</cp:lastModifiedBy>
  <cp:revision>36</cp:revision>
  <dcterms:created xsi:type="dcterms:W3CDTF">2014-06-20T12:57:10Z</dcterms:created>
  <dcterms:modified xsi:type="dcterms:W3CDTF">2016-04-06T09:25:47Z</dcterms:modified>
</cp:coreProperties>
</file>