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1" autoAdjust="0"/>
    <p:restoredTop sz="94671" autoAdjust="0"/>
  </p:normalViewPr>
  <p:slideViewPr>
    <p:cSldViewPr>
      <p:cViewPr>
        <p:scale>
          <a:sx n="118" d="100"/>
          <a:sy n="118" d="100"/>
        </p:scale>
        <p:origin x="-148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B0FB-8F64-4248-BA6C-A76C297A01E7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1A1CF-5582-461D-B6F5-A0DF36BF4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634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1A1CF-5582-461D-B6F5-A0DF36BF4F2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610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1A1CF-5582-461D-B6F5-A0DF36BF4F2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446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02607D-1B93-4AA2-8BC8-BAB282E8AFB6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A5CAA-144C-4F1B-B3D1-99D18A580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32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02607D-1B93-4AA2-8BC8-BAB282E8AFB6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A5CAA-144C-4F1B-B3D1-99D18A580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04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02607D-1B93-4AA2-8BC8-BAB282E8AFB6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A5CAA-144C-4F1B-B3D1-99D18A580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56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02607D-1B93-4AA2-8BC8-BAB282E8AFB6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A5CAA-144C-4F1B-B3D1-99D18A580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37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02607D-1B93-4AA2-8BC8-BAB282E8AFB6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A5CAA-144C-4F1B-B3D1-99D18A580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45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02607D-1B93-4AA2-8BC8-BAB282E8AFB6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A5CAA-144C-4F1B-B3D1-99D18A580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6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02607D-1B93-4AA2-8BC8-BAB282E8AFB6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A5CAA-144C-4F1B-B3D1-99D18A580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98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02607D-1B93-4AA2-8BC8-BAB282E8AFB6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A5CAA-144C-4F1B-B3D1-99D18A580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959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02607D-1B93-4AA2-8BC8-BAB282E8AFB6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A5CAA-144C-4F1B-B3D1-99D18A580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3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02607D-1B93-4AA2-8BC8-BAB282E8AFB6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A5CAA-144C-4F1B-B3D1-99D18A580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15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02607D-1B93-4AA2-8BC8-BAB282E8AFB6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A5CAA-144C-4F1B-B3D1-99D18A580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116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102607D-1B93-4AA2-8BC8-BAB282E8AFB6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DA5CAA-144C-4F1B-B3D1-99D18A5804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60536" y="980728"/>
            <a:ext cx="8316912" cy="936104"/>
          </a:xfrm>
        </p:spPr>
        <p:txBody>
          <a:bodyPr>
            <a:normAutofit/>
            <a:scene3d>
              <a:camera prst="perspectiveLeft"/>
              <a:lightRig rig="threePt" dir="t"/>
            </a:scene3d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Формула полной вероятности</a:t>
            </a:r>
            <a:endParaRPr lang="ru-RU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-828600" y="2319015"/>
            <a:ext cx="10455487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cene3d>
              <a:camera prst="perspectiveLeft"/>
              <a:lightRig rig="threePt" dir="t"/>
            </a:scene3d>
          </a:bodyPr>
          <a:lstStyle>
            <a:lvl1pPr marL="571500" indent="-571500"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36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dirty="0"/>
              <a:t>Формула Байеса и её экономическая интерпретация.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707904" y="5301208"/>
            <a:ext cx="5257875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b="1" i="1" dirty="0">
                <a:latin typeface="+mn-lt"/>
              </a:rPr>
              <a:t>«Можно с полной вероятностью сказать, что всё невероятное вполне вероятно»</a:t>
            </a:r>
          </a:p>
          <a:p>
            <a:pPr algn="r">
              <a:spcBef>
                <a:spcPct val="50000"/>
              </a:spcBef>
            </a:pPr>
            <a:r>
              <a:rPr lang="ru-RU" dirty="0">
                <a:latin typeface="+mn-lt"/>
              </a:rPr>
              <a:t>Ф. </a:t>
            </a:r>
            <a:r>
              <a:rPr lang="ru-RU" dirty="0" err="1">
                <a:latin typeface="+mn-lt"/>
              </a:rPr>
              <a:t>Крэнс</a:t>
            </a:r>
            <a:r>
              <a:rPr lang="ru-RU" dirty="0">
                <a:latin typeface="+mn-lt"/>
              </a:rPr>
              <a:t>, математик </a:t>
            </a:r>
            <a:r>
              <a:rPr lang="en-US" dirty="0">
                <a:latin typeface="+mn-lt"/>
              </a:rPr>
              <a:t>XVIII</a:t>
            </a:r>
            <a:r>
              <a:rPr lang="ru-RU" dirty="0">
                <a:latin typeface="+mn-lt"/>
              </a:rPr>
              <a:t> век</a:t>
            </a:r>
          </a:p>
        </p:txBody>
      </p:sp>
    </p:spTree>
    <p:extLst>
      <p:ext uri="{BB962C8B-B14F-4D97-AF65-F5344CB8AC3E}">
        <p14:creationId xmlns:p14="http://schemas.microsoft.com/office/powerpoint/2010/main" val="156016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48464" cy="4525963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rgbClr val="000000"/>
                </a:solidFill>
                <a:latin typeface="Arial" charset="0"/>
              </a:rPr>
              <a:t>В частности </a:t>
            </a:r>
            <a:r>
              <a:rPr lang="ru-RU" sz="2400" b="1" u="sng" dirty="0">
                <a:solidFill>
                  <a:srgbClr val="000000"/>
                </a:solidFill>
                <a:latin typeface="Arial" charset="0"/>
              </a:rPr>
              <a:t>формула полной вероятности</a:t>
            </a:r>
            <a:r>
              <a:rPr lang="ru-RU" sz="2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 charset="0"/>
              </a:rPr>
              <a:t>и </a:t>
            </a:r>
            <a:r>
              <a:rPr lang="ru-RU" sz="2400" b="1" u="sng" dirty="0">
                <a:solidFill>
                  <a:srgbClr val="000000"/>
                </a:solidFill>
                <a:latin typeface="Arial" charset="0"/>
              </a:rPr>
              <a:t>формула Байеса </a:t>
            </a:r>
            <a:r>
              <a:rPr lang="ru-RU" sz="2400" dirty="0">
                <a:solidFill>
                  <a:srgbClr val="000000"/>
                </a:solidFill>
                <a:latin typeface="Arial" charset="0"/>
              </a:rPr>
              <a:t>применяются при обосновании некоторых правил стрельбы.</a:t>
            </a:r>
          </a:p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rgbClr val="000000"/>
                </a:solidFill>
                <a:latin typeface="Arial" charset="0"/>
              </a:rPr>
              <a:t>В стрелковой </a:t>
            </a:r>
            <a:r>
              <a:rPr lang="ru-RU" sz="2400" dirty="0" smtClean="0">
                <a:solidFill>
                  <a:srgbClr val="000000"/>
                </a:solidFill>
                <a:latin typeface="Arial" charset="0"/>
              </a:rPr>
              <a:t>практике, </a:t>
            </a:r>
            <a:r>
              <a:rPr lang="ru-RU" sz="2400" dirty="0">
                <a:solidFill>
                  <a:srgbClr val="000000"/>
                </a:solidFill>
                <a:latin typeface="Arial" charset="0"/>
              </a:rPr>
              <a:t>цель которой – уточнить некоторые особенности условий стрельбы. </a:t>
            </a:r>
            <a:br>
              <a:rPr lang="ru-RU" sz="2400" dirty="0">
                <a:solidFill>
                  <a:srgbClr val="000000"/>
                </a:solidFill>
                <a:latin typeface="Arial" charset="0"/>
              </a:rPr>
            </a:br>
            <a:r>
              <a:rPr lang="ru-RU" sz="2400" dirty="0">
                <a:solidFill>
                  <a:srgbClr val="000000"/>
                </a:solidFill>
                <a:latin typeface="Arial" charset="0"/>
              </a:rPr>
              <a:t>Например, уточняются: положение цели, положение средней траектории, некоторые особенности употребляемого оружия или любые другие особенности условий стрельбы, влияющие на ее эффективность.</a:t>
            </a:r>
            <a:r>
              <a:rPr kumimoji="0" lang="ru-RU" sz="2400" dirty="0" smtClean="0">
                <a:latin typeface="Arial" charset="0"/>
              </a:rPr>
              <a:t>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4392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1763688" y="2247439"/>
            <a:ext cx="6264696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39000"/>
              </a:prstClr>
            </a:outerShdw>
          </a:effec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ru-R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внимание!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536862"/>
            <a:ext cx="6048672" cy="287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51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Формула полной вероятности</a:t>
            </a:r>
            <a:endParaRPr lang="ru-RU" sz="4000" b="1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444" y="109289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900" dirty="0" smtClean="0"/>
              <a:t>	</a:t>
            </a:r>
            <a:r>
              <a:rPr lang="ru-RU" sz="1900" dirty="0" smtClean="0">
                <a:solidFill>
                  <a:schemeClr val="tx1"/>
                </a:solidFill>
              </a:rPr>
              <a:t>Пусть проводится опыт, об условиях которого можно    сделать </a:t>
            </a:r>
            <a:r>
              <a:rPr lang="ru-RU" sz="1900" i="1" dirty="0" smtClean="0">
                <a:solidFill>
                  <a:schemeClr val="tx1"/>
                </a:solidFill>
              </a:rPr>
              <a:t>n</a:t>
            </a:r>
            <a:r>
              <a:rPr lang="ru-RU" sz="1900" dirty="0" smtClean="0">
                <a:solidFill>
                  <a:schemeClr val="tx1"/>
                </a:solidFill>
              </a:rPr>
              <a:t> исключающих друг друга  предположений (гипотез), образующих полную группу:</a:t>
            </a:r>
          </a:p>
          <a:p>
            <a:pPr marL="0" indent="0">
              <a:buNone/>
            </a:pPr>
            <a:endParaRPr lang="ru-RU" sz="1900" dirty="0"/>
          </a:p>
          <a:p>
            <a:pPr marL="0" indent="0">
              <a:buNone/>
            </a:pPr>
            <a:endParaRPr lang="ru-RU" sz="19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900" dirty="0"/>
              <a:t> </a:t>
            </a:r>
            <a:r>
              <a:rPr lang="ru-RU" sz="1900" dirty="0" smtClean="0"/>
              <a:t> </a:t>
            </a:r>
            <a:r>
              <a:rPr lang="ru-RU" sz="1900" dirty="0" smtClean="0">
                <a:solidFill>
                  <a:schemeClr val="tx1"/>
                </a:solidFill>
              </a:rPr>
              <a:t>Каждая </a:t>
            </a:r>
            <a:r>
              <a:rPr lang="ru-RU" sz="1900" dirty="0">
                <a:solidFill>
                  <a:schemeClr val="tx1"/>
                </a:solidFill>
              </a:rPr>
              <a:t>из гипотез осуществляется </a:t>
            </a:r>
            <a:r>
              <a:rPr lang="ru-RU" sz="1900" dirty="0" smtClean="0">
                <a:solidFill>
                  <a:schemeClr val="tx1"/>
                </a:solidFill>
              </a:rPr>
              <a:t>случайным</a:t>
            </a:r>
          </a:p>
          <a:p>
            <a:pPr marL="0" indent="0">
              <a:buNone/>
            </a:pPr>
            <a:r>
              <a:rPr lang="ru-RU" sz="1900" dirty="0" smtClean="0">
                <a:solidFill>
                  <a:schemeClr val="tx1"/>
                </a:solidFill>
              </a:rPr>
              <a:t>  </a:t>
            </a:r>
            <a:r>
              <a:rPr lang="ru-RU" sz="1900" dirty="0">
                <a:solidFill>
                  <a:schemeClr val="tx1"/>
                </a:solidFill>
              </a:rPr>
              <a:t>образом и представляет собой случайное событие</a:t>
            </a:r>
            <a:r>
              <a:rPr lang="ru-RU" sz="19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1900" dirty="0" smtClean="0">
                <a:solidFill>
                  <a:schemeClr val="tx1"/>
                </a:solidFill>
              </a:rPr>
              <a:t>  Вероятности </a:t>
            </a:r>
            <a:r>
              <a:rPr lang="ru-RU" sz="1900" dirty="0">
                <a:solidFill>
                  <a:schemeClr val="tx1"/>
                </a:solidFill>
              </a:rPr>
              <a:t>гипотез известны и равны</a:t>
            </a:r>
            <a:r>
              <a:rPr lang="ru-RU" sz="1900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ru-RU" sz="1900" dirty="0"/>
          </a:p>
          <a:p>
            <a:pPr marL="0" indent="0">
              <a:buNone/>
            </a:pPr>
            <a:endParaRPr lang="ru-RU" sz="1900" dirty="0" smtClean="0"/>
          </a:p>
          <a:p>
            <a:pPr marL="0" indent="0">
              <a:buNone/>
            </a:pPr>
            <a:r>
              <a:rPr lang="ru-RU" sz="1900" dirty="0" smtClean="0"/>
              <a:t>  Требуется вычислить полную вероятность.</a:t>
            </a:r>
          </a:p>
          <a:p>
            <a:pPr marL="0" indent="0">
              <a:buNone/>
            </a:pPr>
            <a:endParaRPr lang="ru-RU" sz="1900" dirty="0" smtClean="0"/>
          </a:p>
          <a:p>
            <a:pPr marL="0" indent="0" algn="ctr">
              <a:buNone/>
            </a:pPr>
            <a:r>
              <a:rPr lang="ru-RU" sz="1800" b="1" i="1" dirty="0" smtClean="0">
                <a:solidFill>
                  <a:srgbClr val="000000"/>
                </a:solidFill>
                <a:latin typeface="Arial" charset="0"/>
              </a:rPr>
              <a:t>Полную </a:t>
            </a:r>
            <a:r>
              <a:rPr lang="ru-RU" sz="1800" b="1" i="1" dirty="0">
                <a:solidFill>
                  <a:srgbClr val="000000"/>
                </a:solidFill>
                <a:latin typeface="Arial" charset="0"/>
              </a:rPr>
              <a:t>вероятность события А можно найти по формуле</a:t>
            </a:r>
          </a:p>
          <a:p>
            <a:pPr marL="0" indent="0">
              <a:buNone/>
            </a:pPr>
            <a:endParaRPr lang="ru-RU" sz="1900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99829"/>
            <a:ext cx="3456384" cy="719436"/>
          </a:xfrm>
          <a:prstGeom prst="rect">
            <a:avLst/>
          </a:prstGeom>
        </p:spPr>
      </p:pic>
      <p:sp>
        <p:nvSpPr>
          <p:cNvPr id="57" name="Oval 11"/>
          <p:cNvSpPr>
            <a:spLocks noChangeArrowheads="1"/>
          </p:cNvSpPr>
          <p:nvPr/>
        </p:nvSpPr>
        <p:spPr bwMode="auto">
          <a:xfrm>
            <a:off x="7093124" y="2636292"/>
            <a:ext cx="793750" cy="8636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52000"/>
              </a:prstClr>
            </a:outerShdw>
            <a:reflection blurRad="6350" stA="18000" endPos="35000" dir="5400000" sy="-100000" algn="bl" rotWithShape="0"/>
          </a:effectLst>
        </p:spPr>
        <p:txBody>
          <a:bodyPr wrap="none" anchor="ctr"/>
          <a:lstStyle/>
          <a:p>
            <a:pPr algn="ctr" eaLnBrk="1" hangingPunct="1"/>
            <a:r>
              <a:rPr kumimoji="0" lang="ru-RU" b="1" dirty="0">
                <a:latin typeface="Arial" charset="0"/>
              </a:rPr>
              <a:t>А</a:t>
            </a:r>
          </a:p>
        </p:txBody>
      </p:sp>
      <p:sp>
        <p:nvSpPr>
          <p:cNvPr id="58" name="Line 12"/>
          <p:cNvSpPr>
            <a:spLocks noChangeShapeType="1"/>
          </p:cNvSpPr>
          <p:nvPr/>
        </p:nvSpPr>
        <p:spPr bwMode="auto">
          <a:xfrm flipV="1">
            <a:off x="6445424" y="3068092"/>
            <a:ext cx="504825" cy="144462"/>
          </a:xfrm>
          <a:prstGeom prst="line">
            <a:avLst/>
          </a:prstGeom>
          <a:noFill/>
          <a:ln w="76200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  <a:effectLst/>
          <a:scene3d>
            <a:camera prst="perspectiveRelaxedModerately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" name="Line 13"/>
          <p:cNvSpPr>
            <a:spLocks noChangeShapeType="1"/>
          </p:cNvSpPr>
          <p:nvPr/>
        </p:nvSpPr>
        <p:spPr bwMode="auto">
          <a:xfrm>
            <a:off x="6445424" y="2131467"/>
            <a:ext cx="576262" cy="576262"/>
          </a:xfrm>
          <a:prstGeom prst="line">
            <a:avLst/>
          </a:prstGeom>
          <a:noFill/>
          <a:ln w="76200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  <a:effectLst/>
          <a:scene3d>
            <a:camera prst="perspectiveRelaxedModerately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" name="Line 14"/>
          <p:cNvSpPr>
            <a:spLocks noChangeShapeType="1"/>
          </p:cNvSpPr>
          <p:nvPr/>
        </p:nvSpPr>
        <p:spPr bwMode="auto">
          <a:xfrm>
            <a:off x="7453486" y="1844129"/>
            <a:ext cx="0" cy="719138"/>
          </a:xfrm>
          <a:prstGeom prst="line">
            <a:avLst/>
          </a:prstGeom>
          <a:noFill/>
          <a:ln w="76200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  <a:effectLst/>
          <a:scene3d>
            <a:camera prst="perspectiveRelaxedModerately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" name="Line 15"/>
          <p:cNvSpPr>
            <a:spLocks noChangeShapeType="1"/>
          </p:cNvSpPr>
          <p:nvPr/>
        </p:nvSpPr>
        <p:spPr bwMode="auto">
          <a:xfrm flipH="1">
            <a:off x="7958311" y="2564854"/>
            <a:ext cx="646113" cy="287338"/>
          </a:xfrm>
          <a:prstGeom prst="line">
            <a:avLst/>
          </a:prstGeom>
          <a:noFill/>
          <a:ln w="76200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  <a:effectLst/>
          <a:scene3d>
            <a:camera prst="perspectiveRelaxedModerately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" name="Line 16"/>
          <p:cNvSpPr>
            <a:spLocks noChangeShapeType="1"/>
          </p:cNvSpPr>
          <p:nvPr/>
        </p:nvSpPr>
        <p:spPr bwMode="auto">
          <a:xfrm flipV="1">
            <a:off x="6805786" y="3499892"/>
            <a:ext cx="360363" cy="647700"/>
          </a:xfrm>
          <a:prstGeom prst="line">
            <a:avLst/>
          </a:prstGeom>
          <a:noFill/>
          <a:ln w="76200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  <a:effectLst/>
          <a:scene3d>
            <a:camera prst="perspectiveRelaxedModerately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3" name="Text Box 17"/>
          <p:cNvSpPr txBox="1">
            <a:spLocks noChangeArrowheads="1"/>
          </p:cNvSpPr>
          <p:nvPr/>
        </p:nvSpPr>
        <p:spPr bwMode="auto">
          <a:xfrm>
            <a:off x="6090850" y="2845842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0" lang="ru-RU" sz="1800" b="1" dirty="0">
                <a:latin typeface="Arial" charset="0"/>
              </a:rPr>
              <a:t>Н</a:t>
            </a:r>
            <a:r>
              <a:rPr kumimoji="0" lang="ru-RU" sz="1800" b="1" baseline="-25000" dirty="0">
                <a:latin typeface="Arial" charset="0"/>
              </a:rPr>
              <a:t>1</a:t>
            </a:r>
          </a:p>
        </p:txBody>
      </p:sp>
      <p:sp>
        <p:nvSpPr>
          <p:cNvPr id="64" name="Text Box 18"/>
          <p:cNvSpPr txBox="1">
            <a:spLocks noChangeArrowheads="1"/>
          </p:cNvSpPr>
          <p:nvPr/>
        </p:nvSpPr>
        <p:spPr bwMode="auto">
          <a:xfrm>
            <a:off x="6012036" y="1844129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0" lang="ru-RU" sz="1800" b="1">
                <a:latin typeface="Arial" charset="0"/>
              </a:rPr>
              <a:t>Н</a:t>
            </a:r>
            <a:r>
              <a:rPr kumimoji="0" lang="ru-RU" sz="1800" b="1" baseline="-25000">
                <a:latin typeface="Arial" charset="0"/>
              </a:rPr>
              <a:t>2</a:t>
            </a:r>
          </a:p>
        </p:txBody>
      </p:sp>
      <p:sp>
        <p:nvSpPr>
          <p:cNvPr id="65" name="Text Box 19"/>
          <p:cNvSpPr txBox="1">
            <a:spLocks noChangeArrowheads="1"/>
          </p:cNvSpPr>
          <p:nvPr/>
        </p:nvSpPr>
        <p:spPr bwMode="auto">
          <a:xfrm>
            <a:off x="7453486" y="1556792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0" lang="ru-RU" sz="1800" b="1">
                <a:latin typeface="Arial" charset="0"/>
              </a:rPr>
              <a:t>Н</a:t>
            </a:r>
            <a:r>
              <a:rPr kumimoji="0" lang="ru-RU" sz="1800" b="1" baseline="-25000">
                <a:latin typeface="Arial" charset="0"/>
              </a:rPr>
              <a:t>3</a:t>
            </a:r>
          </a:p>
        </p:txBody>
      </p:sp>
      <p:sp>
        <p:nvSpPr>
          <p:cNvPr id="66" name="Text Box 20"/>
          <p:cNvSpPr txBox="1">
            <a:spLocks noChangeArrowheads="1"/>
          </p:cNvSpPr>
          <p:nvPr/>
        </p:nvSpPr>
        <p:spPr bwMode="auto">
          <a:xfrm>
            <a:off x="8532986" y="2275929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0" lang="ru-RU" sz="1800" b="1">
                <a:latin typeface="Arial" charset="0"/>
              </a:rPr>
              <a:t>Н</a:t>
            </a:r>
            <a:r>
              <a:rPr kumimoji="0" lang="ru-RU" sz="1800" b="1" baseline="-25000">
                <a:latin typeface="Arial" charset="0"/>
              </a:rPr>
              <a:t>4</a:t>
            </a:r>
          </a:p>
        </p:txBody>
      </p:sp>
      <p:grpSp>
        <p:nvGrpSpPr>
          <p:cNvPr id="67" name="Group 21"/>
          <p:cNvGrpSpPr>
            <a:grpSpLocks/>
          </p:cNvGrpSpPr>
          <p:nvPr/>
        </p:nvGrpSpPr>
        <p:grpSpPr bwMode="auto">
          <a:xfrm>
            <a:off x="7886874" y="3355429"/>
            <a:ext cx="790575" cy="977106"/>
            <a:chOff x="4877" y="1252"/>
            <a:chExt cx="680" cy="549"/>
          </a:xfrm>
          <a:scene3d>
            <a:camera prst="perspectiveRelaxedModerately"/>
            <a:lightRig rig="threePt" dir="t"/>
          </a:scene3d>
        </p:grpSpPr>
        <p:sp>
          <p:nvSpPr>
            <p:cNvPr id="68" name="Line 22"/>
            <p:cNvSpPr>
              <a:spLocks noChangeShapeType="1"/>
            </p:cNvSpPr>
            <p:nvPr/>
          </p:nvSpPr>
          <p:spPr bwMode="auto">
            <a:xfrm flipH="1" flipV="1">
              <a:off x="4877" y="1252"/>
              <a:ext cx="498" cy="318"/>
            </a:xfrm>
            <a:prstGeom prst="line">
              <a:avLst/>
            </a:prstGeom>
            <a:noFill/>
            <a:ln w="76200">
              <a:solidFill>
                <a:schemeClr val="accent2">
                  <a:lumMod val="50000"/>
                </a:schemeClr>
              </a:solidFill>
              <a:prstDash val="sysDot"/>
              <a:round/>
              <a:headEnd/>
              <a:tailEnd type="triangle" w="med" len="med"/>
            </a:ln>
            <a:effectLst/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Text Box 23"/>
            <p:cNvSpPr txBox="1">
              <a:spLocks noChangeArrowheads="1"/>
            </p:cNvSpPr>
            <p:nvPr/>
          </p:nvSpPr>
          <p:spPr bwMode="auto">
            <a:xfrm>
              <a:off x="5239" y="1570"/>
              <a:ext cx="318" cy="2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0" lang="ru-RU" sz="1800" b="1">
                  <a:latin typeface="Arial" charset="0"/>
                </a:rPr>
                <a:t>…</a:t>
              </a:r>
              <a:endParaRPr kumimoji="0" lang="ru-RU" sz="1800" b="1" baseline="-25000">
                <a:latin typeface="Arial" charset="0"/>
              </a:endParaRPr>
            </a:p>
          </p:txBody>
        </p:sp>
      </p:grpSp>
      <p:sp>
        <p:nvSpPr>
          <p:cNvPr id="70" name="Text Box 24"/>
          <p:cNvSpPr txBox="1">
            <a:spLocks noChangeArrowheads="1"/>
          </p:cNvSpPr>
          <p:nvPr/>
        </p:nvSpPr>
        <p:spPr bwMode="auto">
          <a:xfrm>
            <a:off x="6661324" y="4149179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0" lang="ru-RU" sz="1800" b="1">
                <a:latin typeface="Arial" charset="0"/>
              </a:rPr>
              <a:t>Н</a:t>
            </a:r>
            <a:r>
              <a:rPr kumimoji="0" lang="en-US" sz="1800" b="1" baseline="-25000">
                <a:latin typeface="Arial" charset="0"/>
              </a:rPr>
              <a:t>n</a:t>
            </a:r>
            <a:endParaRPr kumimoji="0" lang="ru-RU" sz="1800" b="1" baseline="-25000">
              <a:latin typeface="Arial" charset="0"/>
            </a:endParaRPr>
          </a:p>
        </p:txBody>
      </p:sp>
      <p:pic>
        <p:nvPicPr>
          <p:cNvPr id="71" name="Рисунок 7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717032"/>
            <a:ext cx="3123984" cy="743745"/>
          </a:xfrm>
          <a:prstGeom prst="rect">
            <a:avLst/>
          </a:prstGeom>
        </p:spPr>
      </p:pic>
      <p:graphicFrame>
        <p:nvGraphicFramePr>
          <p:cNvPr id="78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519244"/>
              </p:ext>
            </p:extLst>
          </p:nvPr>
        </p:nvGraphicFramePr>
        <p:xfrm>
          <a:off x="684213" y="5672038"/>
          <a:ext cx="80645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Формула" r:id="rId6" imgW="5486400" imgH="241300" progId="Equation.3">
                  <p:embed/>
                </p:oleObj>
              </mc:Choice>
              <mc:Fallback>
                <p:oleObj name="Формула" r:id="rId6" imgW="54864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672038"/>
                        <a:ext cx="8064500" cy="3492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Oval 33"/>
          <p:cNvSpPr>
            <a:spLocks noChangeArrowheads="1"/>
          </p:cNvSpPr>
          <p:nvPr/>
        </p:nvSpPr>
        <p:spPr bwMode="auto">
          <a:xfrm>
            <a:off x="1346248" y="5562942"/>
            <a:ext cx="1295400" cy="5762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0" name="Oval 36"/>
          <p:cNvSpPr>
            <a:spLocks noChangeArrowheads="1"/>
          </p:cNvSpPr>
          <p:nvPr/>
        </p:nvSpPr>
        <p:spPr bwMode="auto">
          <a:xfrm>
            <a:off x="2759950" y="5550491"/>
            <a:ext cx="1296988" cy="5762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" name="Oval 38"/>
          <p:cNvSpPr>
            <a:spLocks noChangeArrowheads="1"/>
          </p:cNvSpPr>
          <p:nvPr/>
        </p:nvSpPr>
        <p:spPr bwMode="auto">
          <a:xfrm>
            <a:off x="4211637" y="5550490"/>
            <a:ext cx="1296987" cy="5762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" name="Oval 39"/>
          <p:cNvSpPr>
            <a:spLocks noChangeArrowheads="1"/>
          </p:cNvSpPr>
          <p:nvPr/>
        </p:nvSpPr>
        <p:spPr bwMode="auto">
          <a:xfrm>
            <a:off x="5656942" y="5548202"/>
            <a:ext cx="1296988" cy="5762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" name="Oval 40"/>
          <p:cNvSpPr>
            <a:spLocks noChangeArrowheads="1"/>
          </p:cNvSpPr>
          <p:nvPr/>
        </p:nvSpPr>
        <p:spPr bwMode="auto">
          <a:xfrm>
            <a:off x="7441764" y="5551687"/>
            <a:ext cx="1296988" cy="5762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4" name="Объект 2"/>
          <p:cNvSpPr txBox="1">
            <a:spLocks/>
          </p:cNvSpPr>
          <p:nvPr/>
        </p:nvSpPr>
        <p:spPr bwMode="auto">
          <a:xfrm>
            <a:off x="385192" y="6124465"/>
            <a:ext cx="9011344" cy="1067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ru-RU" sz="1800" dirty="0" smtClean="0"/>
              <a:t>Следствием обеих  теорем вероятности – теоремы сложения и теоремы умножения – является </a:t>
            </a:r>
            <a:r>
              <a:rPr lang="ru-RU" sz="1800" b="1" dirty="0" smtClean="0"/>
              <a:t>формула полной вероятности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10882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4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"/>
                            </p:stCondLst>
                            <p:childTnLst>
                              <p:par>
                                <p:cTn id="6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00"/>
                            </p:stCondLst>
                            <p:childTnLst>
                              <p:par>
                                <p:cTn id="6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200"/>
                            </p:stCondLst>
                            <p:childTnLst>
                              <p:par>
                                <p:cTn id="6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200"/>
                            </p:stCondLst>
                            <p:childTnLst>
                              <p:par>
                                <p:cTn id="7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200"/>
                            </p:stCondLst>
                            <p:childTnLst>
                              <p:par>
                                <p:cTn id="7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2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/>
      <p:bldP spid="65" grpId="0"/>
      <p:bldP spid="66" grpId="0"/>
      <p:bldP spid="70" grpId="0"/>
      <p:bldP spid="79" grpId="0" animBg="1"/>
      <p:bldP spid="80" grpId="0" animBg="1"/>
      <p:bldP spid="81" grpId="0" animBg="1"/>
      <p:bldP spid="82" grpId="0" animBg="1"/>
      <p:bldP spid="83" grpId="0" animBg="1"/>
      <p:bldP spid="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just"/>
            <a:r>
              <a:rPr lang="ru-RU" sz="2000" b="1" i="1" spc="-150" dirty="0">
                <a:solidFill>
                  <a:srgbClr val="B90975"/>
                </a:solidFill>
              </a:rPr>
              <a:t>Пример</a:t>
            </a:r>
            <a:r>
              <a:rPr lang="ru-RU" sz="2000" b="1" i="1" spc="-150" dirty="0" smtClean="0">
                <a:solidFill>
                  <a:srgbClr val="B90975"/>
                </a:solidFill>
              </a:rPr>
              <a:t>.</a:t>
            </a:r>
            <a:endParaRPr lang="en-US" sz="2000" b="1" i="1" spc="-150" dirty="0" smtClean="0">
              <a:solidFill>
                <a:srgbClr val="B90975"/>
              </a:solidFill>
            </a:endParaRPr>
          </a:p>
          <a:p>
            <a:pPr lvl="1" algn="just"/>
            <a:r>
              <a:rPr lang="ru-RU" sz="1600" spc="-150" dirty="0">
                <a:solidFill>
                  <a:srgbClr val="575757"/>
                </a:solidFill>
              </a:rPr>
              <a:t> </a:t>
            </a:r>
            <a:r>
              <a:rPr lang="ru-RU" sz="1600" spc="-150" dirty="0"/>
              <a:t>В магазин поступила новая продукция с трех предприятий. Процентный состав этой продукции следующий: 20% - продукция первого предприятия, 30% - продукция второго предприятия, 50% - продукция третьего предприятия; далее, 10% продукции первого предприятия высшего сорта, на втором предприятии - 5% и на третьем - 20% продукции высшего сорта. Найти вероятность того, что случайно купленная новая продукция окажется высшего сорта.</a:t>
            </a:r>
          </a:p>
          <a:p>
            <a:pPr algn="just"/>
            <a:r>
              <a:rPr lang="ru-RU" sz="2000" b="1" i="1" dirty="0">
                <a:solidFill>
                  <a:srgbClr val="B90975"/>
                </a:solidFill>
              </a:rPr>
              <a:t>Решение.</a:t>
            </a:r>
            <a:r>
              <a:rPr lang="ru-RU" sz="2000" dirty="0">
                <a:solidFill>
                  <a:srgbClr val="575757"/>
                </a:solidFill>
              </a:rPr>
              <a:t> </a:t>
            </a:r>
            <a:endParaRPr lang="en-US" sz="2000" dirty="0" smtClean="0">
              <a:solidFill>
                <a:srgbClr val="575757"/>
              </a:solidFill>
            </a:endParaRPr>
          </a:p>
          <a:p>
            <a:pPr lvl="1" algn="just"/>
            <a:r>
              <a:rPr lang="ru-RU" sz="1400" dirty="0" smtClean="0">
                <a:solidFill>
                  <a:srgbClr val="575757"/>
                </a:solidFill>
              </a:rPr>
              <a:t>Обозначим </a:t>
            </a:r>
            <a:r>
              <a:rPr lang="ru-RU" sz="1400" dirty="0">
                <a:solidFill>
                  <a:srgbClr val="575757"/>
                </a:solidFill>
              </a:rPr>
              <a:t>через </a:t>
            </a:r>
            <a:r>
              <a:rPr lang="ru-RU" sz="1400" i="1" dirty="0">
                <a:solidFill>
                  <a:srgbClr val="575757"/>
                </a:solidFill>
              </a:rPr>
              <a:t>В</a:t>
            </a:r>
            <a:r>
              <a:rPr lang="ru-RU" sz="1400" dirty="0">
                <a:solidFill>
                  <a:srgbClr val="575757"/>
                </a:solidFill>
              </a:rPr>
              <a:t> событие, заключающееся в том, что будет куплена продукция высшего сорта, </a:t>
            </a:r>
            <a:r>
              <a:rPr lang="ru-RU" sz="1400" dirty="0" smtClean="0">
                <a:solidFill>
                  <a:srgbClr val="575757"/>
                </a:solidFill>
              </a:rPr>
              <a:t>через </a:t>
            </a:r>
            <a:r>
              <a:rPr lang="en-US" sz="1400" dirty="0" smtClean="0">
                <a:solidFill>
                  <a:srgbClr val="575757"/>
                </a:solidFill>
              </a:rPr>
              <a:t>A1, A2, A3</a:t>
            </a:r>
            <a:r>
              <a:rPr lang="ru-RU" sz="1400" dirty="0">
                <a:solidFill>
                  <a:srgbClr val="575757"/>
                </a:solidFill>
              </a:rPr>
              <a:t>  обозначим события, заключающиеся в покупке продукции, принадлежащей соответственно первому, второму и третьему предприятиям.</a:t>
            </a:r>
          </a:p>
          <a:p>
            <a:pPr lvl="1" algn="just"/>
            <a:r>
              <a:rPr lang="ru-RU" sz="1400" dirty="0" smtClean="0">
                <a:solidFill>
                  <a:srgbClr val="575757"/>
                </a:solidFill>
              </a:rPr>
              <a:t>Можно </a:t>
            </a:r>
            <a:r>
              <a:rPr lang="ru-RU" sz="1400" dirty="0">
                <a:solidFill>
                  <a:srgbClr val="575757"/>
                </a:solidFill>
              </a:rPr>
              <a:t>применить формулу полной вероятности, причем в наших обозначениях:</a:t>
            </a:r>
            <a:endParaRPr lang="en-US" sz="1400" dirty="0">
              <a:solidFill>
                <a:srgbClr val="575757"/>
              </a:solidFill>
            </a:endParaRPr>
          </a:p>
          <a:p>
            <a:pPr lvl="1" algn="just"/>
            <a:endParaRPr lang="en-US" sz="1400" dirty="0">
              <a:solidFill>
                <a:srgbClr val="575757"/>
              </a:solidFill>
            </a:endParaRPr>
          </a:p>
          <a:p>
            <a:pPr algn="just"/>
            <a:endParaRPr lang="en-US" sz="1800" dirty="0">
              <a:solidFill>
                <a:srgbClr val="575757"/>
              </a:solidFill>
            </a:endParaRPr>
          </a:p>
          <a:p>
            <a:pPr algn="just"/>
            <a:endParaRPr lang="ru-RU" sz="1800" dirty="0">
              <a:solidFill>
                <a:srgbClr val="575757"/>
              </a:solidFill>
            </a:endParaRPr>
          </a:p>
          <a:p>
            <a:pPr marL="0" indent="0" algn="just">
              <a:buNone/>
            </a:pPr>
            <a:r>
              <a:rPr lang="en-US" sz="1800" dirty="0" smtClean="0">
                <a:solidFill>
                  <a:srgbClr val="575757"/>
                </a:solidFill>
              </a:rPr>
              <a:t>  	</a:t>
            </a:r>
            <a:r>
              <a:rPr lang="ru-RU" sz="1400" dirty="0" smtClean="0">
                <a:solidFill>
                  <a:srgbClr val="575757"/>
                </a:solidFill>
              </a:rPr>
              <a:t>Подставляя </a:t>
            </a:r>
            <a:r>
              <a:rPr lang="ru-RU" sz="1400" dirty="0">
                <a:solidFill>
                  <a:srgbClr val="575757"/>
                </a:solidFill>
              </a:rPr>
              <a:t>эти значения в формулу полной </a:t>
            </a:r>
            <a:r>
              <a:rPr lang="ru-RU" sz="1400" dirty="0" smtClean="0">
                <a:solidFill>
                  <a:srgbClr val="575757"/>
                </a:solidFill>
              </a:rPr>
              <a:t>вероятности:</a:t>
            </a:r>
            <a:endParaRPr lang="ru-RU" sz="2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726" y="3675990"/>
            <a:ext cx="2378805" cy="93610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5367714"/>
            <a:ext cx="3896725" cy="41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35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sz="2000" b="1" i="1" spc="-150" dirty="0" smtClean="0">
                <a:solidFill>
                  <a:srgbClr val="B90975"/>
                </a:solidFill>
              </a:rPr>
              <a:t>Пример. </a:t>
            </a:r>
            <a:endParaRPr lang="en-US" sz="2000" b="1" i="1" spc="-150" dirty="0" smtClean="0">
              <a:solidFill>
                <a:srgbClr val="B90975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ru-RU" sz="1800" b="1" dirty="0" smtClean="0">
                <a:solidFill>
                  <a:schemeClr val="tx1"/>
                </a:solidFill>
                <a:ea typeface="+mn-ea"/>
              </a:rPr>
              <a:t>На</a:t>
            </a:r>
            <a:r>
              <a:rPr lang="ru-RU" sz="1800" b="1" dirty="0">
                <a:solidFill>
                  <a:schemeClr val="tx1"/>
                </a:solidFill>
                <a:ea typeface="+mn-ea"/>
              </a:rPr>
              <a:t> склад поступает оборудование от трех разных производителей. От первого поступило 20 образцов, от второго — 10, а от третьего — 70. Вероятность брака у этих производителей соответственно равна 0,25; 0,35 и 0,55. Найти вероятность получить бракованный образец при выборе наугад</a:t>
            </a:r>
            <a:r>
              <a:rPr lang="ru-RU" sz="1800" b="1" dirty="0" smtClean="0">
                <a:solidFill>
                  <a:schemeClr val="tx1"/>
                </a:solidFill>
                <a:ea typeface="+mn-ea"/>
              </a:rPr>
              <a:t>.</a:t>
            </a:r>
            <a:endParaRPr lang="en-US" sz="1800" b="1" dirty="0" smtClean="0">
              <a:solidFill>
                <a:schemeClr val="tx1"/>
              </a:solidFill>
              <a:ea typeface="+mn-ea"/>
            </a:endParaRPr>
          </a:p>
          <a:p>
            <a:pPr marL="342900" lvl="1" indent="-342900">
              <a:buChar char="•"/>
            </a:pPr>
            <a:r>
              <a:rPr lang="ru-RU" sz="2000" b="1" i="1" spc="-150" dirty="0">
                <a:solidFill>
                  <a:srgbClr val="B90975"/>
                </a:solidFill>
                <a:ea typeface="+mn-ea"/>
              </a:rPr>
              <a:t>Решение</a:t>
            </a:r>
            <a:r>
              <a:rPr lang="ru-RU" sz="2000" b="1" i="1" spc="-150" dirty="0" smtClean="0">
                <a:solidFill>
                  <a:srgbClr val="B90975"/>
                </a:solidFill>
                <a:ea typeface="+mn-ea"/>
              </a:rPr>
              <a:t>.</a:t>
            </a:r>
            <a:endParaRPr lang="en-US" sz="2000" b="1" i="1" spc="-150" dirty="0" smtClean="0">
              <a:solidFill>
                <a:srgbClr val="B90975"/>
              </a:solidFill>
              <a:ea typeface="+mn-ea"/>
            </a:endParaRPr>
          </a:p>
          <a:p>
            <a:pPr marL="400050" lvl="2" indent="0">
              <a:buNone/>
            </a:pPr>
            <a:r>
              <a:rPr lang="en-US" sz="1600" i="1" spc="-150" dirty="0" smtClean="0">
                <a:ea typeface="+mn-ea"/>
              </a:rPr>
              <a:t>	</a:t>
            </a:r>
            <a:r>
              <a:rPr lang="ru-RU" sz="1600" i="1" spc="-150" dirty="0" smtClean="0">
                <a:ea typeface="+mn-ea"/>
              </a:rPr>
              <a:t>Всего у нас </a:t>
            </a:r>
            <a:r>
              <a:rPr lang="ru-RU" sz="1600" b="1" i="1" spc="-150" dirty="0" smtClean="0">
                <a:ea typeface="+mn-ea"/>
              </a:rPr>
              <a:t>20 + 10 + 70 = 100 </a:t>
            </a:r>
            <a:r>
              <a:rPr lang="ru-RU" sz="1600" i="1" spc="-150" dirty="0" smtClean="0">
                <a:ea typeface="+mn-ea"/>
              </a:rPr>
              <a:t>образцов. Поэтому вероятность события A1, что образец получен именно от первого производителя (от него поступило 20 образцов), равна </a:t>
            </a:r>
            <a:r>
              <a:rPr lang="ru-RU" sz="1600" b="1" i="1" spc="-150" dirty="0" smtClean="0">
                <a:ea typeface="+mn-ea"/>
              </a:rPr>
              <a:t>P(A1) = 20/100 = 0,2.</a:t>
            </a:r>
          </a:p>
          <a:p>
            <a:pPr marL="400050" lvl="2" indent="0">
              <a:buNone/>
            </a:pPr>
            <a:r>
              <a:rPr lang="en-US" sz="1600" i="1" spc="-150" dirty="0">
                <a:ea typeface="+mn-ea"/>
              </a:rPr>
              <a:t>	</a:t>
            </a:r>
            <a:r>
              <a:rPr lang="ru-RU" sz="1600" i="1" spc="-150" dirty="0" smtClean="0">
                <a:ea typeface="+mn-ea"/>
              </a:rPr>
              <a:t>Аналогично, </a:t>
            </a:r>
            <a:r>
              <a:rPr lang="ru-RU" sz="1600" b="1" i="1" spc="-150" dirty="0" smtClean="0">
                <a:ea typeface="+mn-ea"/>
              </a:rPr>
              <a:t>P(A2) = 10/100 = 0,1; P(A3) = 70/100 = 0,7. </a:t>
            </a:r>
            <a:r>
              <a:rPr lang="ru-RU" sz="1600" i="1" spc="-150" dirty="0" smtClean="0">
                <a:ea typeface="+mn-ea"/>
              </a:rPr>
              <a:t>События A1, A2 и A3 попарно несовместны и в сумме покрывают пространство всех возможных событий. Применяем формулу полной вероятности:</a:t>
            </a:r>
            <a:endParaRPr lang="en-US" sz="1600" i="1" spc="-150" dirty="0" smtClean="0">
              <a:ea typeface="+mn-ea"/>
            </a:endParaRPr>
          </a:p>
          <a:p>
            <a:pPr marL="400050" lvl="2" indent="0">
              <a:buNone/>
            </a:pPr>
            <a:endParaRPr lang="ru-RU" sz="1600" i="1" spc="-150" dirty="0" smtClean="0">
              <a:ea typeface="+mn-ea"/>
            </a:endParaRPr>
          </a:p>
          <a:p>
            <a:pPr marL="400050" lvl="2" indent="0">
              <a:buNone/>
            </a:pPr>
            <a:r>
              <a:rPr lang="ru-RU" sz="1600" i="1" spc="-150" dirty="0" smtClean="0">
                <a:ea typeface="+mn-ea"/>
              </a:rPr>
              <a:t>Применение формулы полной вероятностей</a:t>
            </a:r>
            <a:endParaRPr lang="en-US" sz="1600" i="1" spc="-150" dirty="0" smtClean="0">
              <a:ea typeface="+mn-ea"/>
            </a:endParaRPr>
          </a:p>
          <a:p>
            <a:pPr lvl="1">
              <a:buFont typeface="Wingdings" pitchFamily="2" charset="2"/>
              <a:buChar char="§"/>
            </a:pPr>
            <a:endParaRPr lang="en-US" sz="1800" b="1" dirty="0" smtClean="0">
              <a:solidFill>
                <a:schemeClr val="tx1"/>
              </a:solidFill>
              <a:ea typeface="+mn-ea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22035" y="5049555"/>
            <a:ext cx="7979851" cy="744803"/>
            <a:chOff x="899593" y="5085184"/>
            <a:chExt cx="7979851" cy="744803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2051720" y="5085184"/>
              <a:ext cx="6827724" cy="360273"/>
              <a:chOff x="2051720" y="5085184"/>
              <a:chExt cx="6827724" cy="360273"/>
            </a:xfrm>
          </p:grpSpPr>
          <p:pic>
            <p:nvPicPr>
              <p:cNvPr id="4" name="Рисунок 3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-2342" b="67007"/>
              <a:stretch/>
            </p:blipFill>
            <p:spPr>
              <a:xfrm>
                <a:off x="2051720" y="5157192"/>
                <a:ext cx="5304423" cy="288265"/>
              </a:xfrm>
              <a:prstGeom prst="rect">
                <a:avLst/>
              </a:prstGeom>
            </p:spPr>
          </p:pic>
          <p:pic>
            <p:nvPicPr>
              <p:cNvPr id="5" name="Рисунок 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147" t="32074" b="31477"/>
              <a:stretch/>
            </p:blipFill>
            <p:spPr>
              <a:xfrm>
                <a:off x="6444208" y="5085184"/>
                <a:ext cx="2435236" cy="341193"/>
              </a:xfrm>
              <a:prstGeom prst="rect">
                <a:avLst/>
              </a:prstGeom>
            </p:spPr>
          </p:pic>
        </p:grpSp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179"/>
            <a:stretch/>
          </p:blipFill>
          <p:spPr>
            <a:xfrm>
              <a:off x="899593" y="5527270"/>
              <a:ext cx="6624736" cy="3027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9002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787208" cy="706090"/>
          </a:xfrm>
        </p:spPr>
        <p:txBody>
          <a:bodyPr/>
          <a:lstStyle/>
          <a:p>
            <a:r>
              <a:rPr kumimoji="0" lang="ru-RU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Формула Байеса</a:t>
            </a:r>
            <a:r>
              <a:rPr kumimoji="0" lang="ru-RU" u="sng" dirty="0" smtClean="0">
                <a:solidFill>
                  <a:srgbClr val="663300"/>
                </a:solidFill>
              </a:rPr>
              <a:t/>
            </a:r>
            <a:br>
              <a:rPr kumimoji="0" lang="ru-RU" u="sng" dirty="0" smtClean="0">
                <a:solidFill>
                  <a:srgbClr val="663300"/>
                </a:solidFill>
              </a:rPr>
            </a:br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311" y="1556792"/>
            <a:ext cx="85915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ct val="2000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</a:pPr>
            <a:r>
              <a:rPr lang="ru-RU" sz="2800" dirty="0" smtClean="0"/>
              <a:t>Пусть </a:t>
            </a:r>
            <a:r>
              <a:rPr lang="ru-RU" sz="2800" dirty="0"/>
              <a:t>имеется полная группа несовместных </a:t>
            </a:r>
            <a:r>
              <a:rPr lang="ru-RU" sz="2800" dirty="0" smtClean="0"/>
              <a:t>гипотез </a:t>
            </a:r>
            <a:r>
              <a:rPr lang="ru-RU" sz="2800" i="1" dirty="0" smtClean="0"/>
              <a:t>Н</a:t>
            </a:r>
            <a:r>
              <a:rPr lang="ru-RU" sz="2800" i="1" baseline="-25000" dirty="0" smtClean="0"/>
              <a:t>1</a:t>
            </a:r>
            <a:r>
              <a:rPr lang="ru-RU" sz="2800" i="1" dirty="0" smtClean="0"/>
              <a:t>,Н</a:t>
            </a:r>
            <a:r>
              <a:rPr lang="ru-RU" sz="2800" i="1" baseline="-25000" dirty="0" smtClean="0"/>
              <a:t>2</a:t>
            </a:r>
            <a:r>
              <a:rPr lang="ru-RU" sz="2800" i="1" dirty="0" smtClean="0"/>
              <a:t>…Н</a:t>
            </a:r>
            <a:r>
              <a:rPr lang="en-US" sz="2800" i="1" baseline="-25000" dirty="0"/>
              <a:t>n</a:t>
            </a:r>
            <a:r>
              <a:rPr lang="ru-RU" sz="2800" dirty="0"/>
              <a:t> . Вероятности этих гипотез до опыта считаются известными: </a:t>
            </a:r>
            <a:r>
              <a:rPr lang="ru-RU" sz="2800" i="1" dirty="0"/>
              <a:t>Р(Н</a:t>
            </a:r>
            <a:r>
              <a:rPr lang="ru-RU" sz="2800" i="1" baseline="-25000" dirty="0"/>
              <a:t>1</a:t>
            </a:r>
            <a:r>
              <a:rPr lang="ru-RU" sz="2800" i="1" dirty="0"/>
              <a:t>),Р(Н</a:t>
            </a:r>
            <a:r>
              <a:rPr lang="ru-RU" sz="2800" i="1" baseline="-25000" dirty="0"/>
              <a:t>2</a:t>
            </a:r>
            <a:r>
              <a:rPr lang="ru-RU" sz="2800" i="1" dirty="0"/>
              <a:t>)…Р(Н</a:t>
            </a:r>
            <a:r>
              <a:rPr lang="en-US" sz="2800" i="1" baseline="-25000" dirty="0"/>
              <a:t>n</a:t>
            </a:r>
            <a:r>
              <a:rPr lang="en-US" sz="2800" i="1" dirty="0"/>
              <a:t>).</a:t>
            </a:r>
            <a:r>
              <a:rPr lang="en-US" sz="2800" dirty="0"/>
              <a:t> </a:t>
            </a:r>
            <a:endParaRPr lang="ru-RU" sz="2800" dirty="0" smtClean="0"/>
          </a:p>
          <a:p>
            <a:pPr marL="457200" indent="-457200" algn="just">
              <a:spcBef>
                <a:spcPct val="2000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</a:pPr>
            <a:endParaRPr lang="en-US" sz="2800" dirty="0"/>
          </a:p>
          <a:p>
            <a:pPr marL="457200" indent="-457200" algn="just">
              <a:spcBef>
                <a:spcPct val="2000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</a:pPr>
            <a:r>
              <a:rPr lang="en-US" sz="2800" dirty="0" smtClean="0"/>
              <a:t>Производится </a:t>
            </a:r>
            <a:r>
              <a:rPr lang="en-US" sz="2800" dirty="0" err="1"/>
              <a:t>опыт</a:t>
            </a:r>
            <a:r>
              <a:rPr lang="en-US" sz="2800" dirty="0"/>
              <a:t>, в </a:t>
            </a:r>
            <a:r>
              <a:rPr lang="en-US" sz="2800" dirty="0" err="1"/>
              <a:t>результате</a:t>
            </a:r>
            <a:r>
              <a:rPr lang="en-US" sz="2800" dirty="0"/>
              <a:t> </a:t>
            </a:r>
            <a:r>
              <a:rPr lang="en-US" sz="2800" dirty="0" err="1"/>
              <a:t>которого</a:t>
            </a:r>
            <a:r>
              <a:rPr lang="en-US" sz="2800" dirty="0"/>
              <a:t> </a:t>
            </a:r>
            <a:r>
              <a:rPr lang="en-US" sz="2800" dirty="0" err="1"/>
              <a:t>происходит</a:t>
            </a:r>
            <a:r>
              <a:rPr lang="en-US" sz="2800" dirty="0"/>
              <a:t> </a:t>
            </a:r>
            <a:r>
              <a:rPr lang="en-US" sz="2800" dirty="0" err="1"/>
              <a:t>событие</a:t>
            </a:r>
            <a:r>
              <a:rPr lang="en-US" sz="2800" dirty="0"/>
              <a:t> </a:t>
            </a:r>
            <a:r>
              <a:rPr lang="en-US" sz="2800" i="1" dirty="0"/>
              <a:t>А</a:t>
            </a:r>
            <a:r>
              <a:rPr lang="en-US" sz="2800" dirty="0"/>
              <a:t>. </a:t>
            </a:r>
            <a:endParaRPr lang="ru-RU" sz="2800" dirty="0" smtClean="0"/>
          </a:p>
          <a:p>
            <a:pPr marL="457200" indent="-457200" algn="just">
              <a:spcBef>
                <a:spcPct val="2000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</a:pPr>
            <a:endParaRPr lang="ru-RU" sz="2800" dirty="0" smtClean="0"/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None/>
            </a:pPr>
            <a:r>
              <a:rPr lang="ru-RU" sz="2800" dirty="0" smtClean="0"/>
              <a:t> </a:t>
            </a:r>
            <a:r>
              <a:rPr lang="ru-RU" sz="2800" b="1" dirty="0" smtClean="0"/>
              <a:t>Как </a:t>
            </a:r>
            <a:r>
              <a:rPr lang="ru-RU" sz="2800" b="1" dirty="0"/>
              <a:t>следует изменить вероятности гипотез в связи с появлением события </a:t>
            </a:r>
            <a:r>
              <a:rPr lang="ru-RU" sz="2800" b="1" i="1" dirty="0"/>
              <a:t>А</a:t>
            </a:r>
            <a:r>
              <a:rPr lang="ru-RU" sz="2800" b="1" dirty="0"/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292039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294" y="2133600"/>
            <a:ext cx="7543800" cy="6985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48494" y="381000"/>
            <a:ext cx="8078787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  <a:buClr>
                <a:schemeClr val="tx2"/>
              </a:buClr>
              <a:buSzPct val="90000"/>
              <a:buFont typeface="Symbol" pitchFamily="18" charset="2"/>
              <a:buNone/>
            </a:pPr>
            <a:r>
              <a:rPr lang="ru-RU" sz="2800" b="1" dirty="0"/>
              <a:t>Определим условные вероятности каждой из гипотез </a:t>
            </a:r>
            <a:r>
              <a:rPr lang="ru-RU" sz="2800" b="1" i="1" dirty="0"/>
              <a:t>Р(Н</a:t>
            </a:r>
            <a:r>
              <a:rPr lang="en-US" sz="2800" b="1" i="1" baseline="-25000" dirty="0"/>
              <a:t>i</a:t>
            </a:r>
            <a:r>
              <a:rPr lang="ru-RU" sz="2800" b="1" i="1" dirty="0"/>
              <a:t>/А).</a:t>
            </a:r>
          </a:p>
          <a:p>
            <a:pPr algn="just">
              <a:spcBef>
                <a:spcPct val="50000"/>
              </a:spcBef>
              <a:buClr>
                <a:schemeClr val="tx2"/>
              </a:buClr>
              <a:buSzPct val="90000"/>
              <a:buFont typeface="Symbol" pitchFamily="18" charset="2"/>
              <a:buNone/>
            </a:pPr>
            <a:r>
              <a:rPr lang="ru-RU" sz="2800" b="1" dirty="0"/>
              <a:t>По теореме об умножении вероятностей: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19931" y="2924175"/>
            <a:ext cx="2362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ru-RU" sz="2800" b="1" dirty="0"/>
              <a:t>Отсюда</a:t>
            </a:r>
            <a:endParaRPr lang="ru-RU" sz="2800" dirty="0"/>
          </a:p>
        </p:txBody>
      </p:sp>
      <p:pic>
        <p:nvPicPr>
          <p:cNvPr id="7" name="Рисунок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794" y="3357563"/>
            <a:ext cx="5181600" cy="12779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19931" y="4652963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None/>
            </a:pPr>
            <a:r>
              <a:rPr lang="ru-RU" sz="2800" b="1" dirty="0"/>
              <a:t>По формуле полной вероятности</a:t>
            </a:r>
          </a:p>
        </p:txBody>
      </p:sp>
      <p:pic>
        <p:nvPicPr>
          <p:cNvPr id="9" name="Рисунок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694" y="5229225"/>
            <a:ext cx="4648200" cy="12938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15106" y="260350"/>
            <a:ext cx="8713788" cy="6337300"/>
          </a:xfrm>
          <a:prstGeom prst="rect">
            <a:avLst/>
          </a:prstGeom>
          <a:noFill/>
          <a:ln w="76200" algn="ctr">
            <a:solidFill>
              <a:schemeClr val="accent2">
                <a:lumMod val="60000"/>
                <a:lumOff val="40000"/>
              </a:schemeClr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80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916782" y="689094"/>
            <a:ext cx="6859587" cy="3097212"/>
          </a:xfrm>
          <a:prstGeom prst="cloudCallout">
            <a:avLst/>
          </a:prstGeom>
          <a:gradFill flip="none" rotWithShape="1">
            <a:gsLst>
              <a:gs pos="1000">
                <a:srgbClr val="CCCCFF">
                  <a:alpha val="49000"/>
                  <a:lumMod val="0"/>
                  <a:lumOff val="100000"/>
                </a:srgbClr>
              </a:gs>
              <a:gs pos="17999">
                <a:srgbClr val="99CCFF">
                  <a:alpha val="27000"/>
                </a:srgbClr>
              </a:gs>
              <a:gs pos="36000">
                <a:srgbClr val="9966FF">
                  <a:alpha val="3000"/>
                </a:srgbClr>
              </a:gs>
              <a:gs pos="61000">
                <a:srgbClr val="CC99FF">
                  <a:alpha val="32000"/>
                </a:srgbClr>
              </a:gs>
              <a:gs pos="82001">
                <a:srgbClr val="99CCFF">
                  <a:alpha val="14000"/>
                </a:srgbClr>
              </a:gs>
              <a:gs pos="100000">
                <a:srgbClr val="CCCCFF">
                  <a:alpha val="42000"/>
                </a:srgbClr>
              </a:gs>
            </a:gsLst>
            <a:lin ang="13500000" scaled="1"/>
            <a:tileRect/>
          </a:gradFill>
          <a:ln w="9525" cap="sq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1185915" y="4054523"/>
            <a:ext cx="6629400" cy="10668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reezing" dir="t"/>
            </a:scene3d>
            <a:sp3d extrusionH="57150" prstMaterial="matte">
              <a:bevelT w="38100" h="38100" prst="convex"/>
              <a:bevelB w="38100" h="38100"/>
            </a:sp3d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ru-RU" sz="3600" b="1" kern="10" dirty="0">
                <a:ln w="2222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mic Sans MS"/>
              </a:rPr>
              <a:t>ФОРМУЛА БАЙЕСА</a:t>
            </a:r>
          </a:p>
        </p:txBody>
      </p:sp>
      <p:graphicFrame>
        <p:nvGraphicFramePr>
          <p:cNvPr id="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535863"/>
              </p:ext>
            </p:extLst>
          </p:nvPr>
        </p:nvGraphicFramePr>
        <p:xfrm>
          <a:off x="1564510" y="1162367"/>
          <a:ext cx="5747196" cy="2150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Формула" r:id="rId4" imgW="1930400" imgH="838200" progId="Equation.3">
                  <p:embed/>
                </p:oleObj>
              </mc:Choice>
              <mc:Fallback>
                <p:oleObj name="Формула" r:id="rId4" imgW="19304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4510" y="1162367"/>
                        <a:ext cx="5747196" cy="215066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204664" y="5517232"/>
            <a:ext cx="8939336" cy="820688"/>
          </a:xfrm>
          <a:noFill/>
          <a:ln>
            <a:noFill/>
          </a:ln>
        </p:spPr>
        <p:txBody>
          <a:bodyPr/>
          <a:lstStyle/>
          <a:p>
            <a:pPr algn="just">
              <a:buClr>
                <a:schemeClr val="tx2"/>
              </a:buClr>
              <a:buSzPct val="90000"/>
            </a:pPr>
            <a:r>
              <a:rPr lang="ru-RU" sz="2000" b="1" i="1" kern="1200" dirty="0">
                <a:latin typeface="Times New Roman" pitchFamily="18" charset="0"/>
              </a:rPr>
              <a:t>Базируется на формуле полной вероятности и теореме умножения вероятностей.</a:t>
            </a:r>
          </a:p>
        </p:txBody>
      </p:sp>
      <p:sp>
        <p:nvSpPr>
          <p:cNvPr id="14" name="Oval 33"/>
          <p:cNvSpPr>
            <a:spLocks noChangeArrowheads="1"/>
          </p:cNvSpPr>
          <p:nvPr/>
        </p:nvSpPr>
        <p:spPr bwMode="auto">
          <a:xfrm>
            <a:off x="3698874" y="1196752"/>
            <a:ext cx="1521197" cy="7920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Oval 33"/>
          <p:cNvSpPr>
            <a:spLocks noChangeArrowheads="1"/>
          </p:cNvSpPr>
          <p:nvPr/>
        </p:nvSpPr>
        <p:spPr bwMode="auto">
          <a:xfrm>
            <a:off x="5436096" y="1196751"/>
            <a:ext cx="1656184" cy="792089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Oval 33"/>
          <p:cNvSpPr>
            <a:spLocks noChangeArrowheads="1"/>
          </p:cNvSpPr>
          <p:nvPr/>
        </p:nvSpPr>
        <p:spPr bwMode="auto">
          <a:xfrm>
            <a:off x="3476285" y="1988840"/>
            <a:ext cx="3888432" cy="1797466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31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sz="2000" b="1" i="1" spc="-150" dirty="0">
                <a:solidFill>
                  <a:srgbClr val="B90975"/>
                </a:solidFill>
              </a:rPr>
              <a:t>Пример. </a:t>
            </a:r>
            <a:endParaRPr lang="ru-RU" sz="2000" b="1" i="1" spc="-150" dirty="0" smtClean="0">
              <a:solidFill>
                <a:srgbClr val="B90975"/>
              </a:solidFill>
            </a:endParaRPr>
          </a:p>
          <a:p>
            <a:pPr lvl="1"/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После </a:t>
            </a:r>
            <a:r>
              <a:rPr lang="ru-RU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двух выстрелов двух стрелков, вероятности попаданий которых равны 0,6 и 0,7, в мишени оказалась одна пробоина. Найти вероятность того, что попал первый стрелок.</a:t>
            </a:r>
          </a:p>
          <a:p>
            <a:endParaRPr lang="ru-RU" sz="2000" b="1" i="1" spc="-150" dirty="0" smtClean="0">
              <a:solidFill>
                <a:srgbClr val="B90975"/>
              </a:solidFill>
            </a:endParaRPr>
          </a:p>
          <a:p>
            <a:r>
              <a:rPr lang="ru-RU" sz="2000" b="1" i="1" spc="-150" dirty="0" smtClean="0">
                <a:solidFill>
                  <a:srgbClr val="B90975"/>
                </a:solidFill>
              </a:rPr>
              <a:t>Решение</a:t>
            </a:r>
            <a:r>
              <a:rPr lang="ru-RU" sz="2000" b="1" i="1" spc="-150" dirty="0">
                <a:solidFill>
                  <a:srgbClr val="B90975"/>
                </a:solidFill>
              </a:rPr>
              <a:t>. </a:t>
            </a:r>
            <a:endParaRPr lang="ru-RU" sz="2000" b="1" i="1" spc="-150" dirty="0" smtClean="0">
              <a:solidFill>
                <a:srgbClr val="B90975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Пусть 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событие</a:t>
            </a:r>
            <a:r>
              <a:rPr lang="ru-RU" sz="16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600" b="1" i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– одно попадание при двух выстрелах, а гипотезы: </a:t>
            </a:r>
            <a:r>
              <a:rPr lang="ru-RU" sz="1600" b="1" i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</a:t>
            </a:r>
            <a:r>
              <a:rPr lang="ru-RU" sz="1600" b="1" u="sng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– первый попал, а второй промахнулся,</a:t>
            </a:r>
            <a:r>
              <a:rPr lang="ru-RU" sz="16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600" i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</a:t>
            </a:r>
            <a:r>
              <a:rPr lang="ru-RU" sz="1600" u="sng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– первый промахнулся, а второй попал, </a:t>
            </a:r>
            <a:r>
              <a:rPr lang="ru-RU" sz="1600" i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</a:t>
            </a:r>
            <a:r>
              <a:rPr lang="ru-RU" sz="1600" u="sng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оба попали,</a:t>
            </a:r>
            <a:r>
              <a:rPr lang="ru-RU" sz="16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600" i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</a:t>
            </a:r>
            <a:r>
              <a:rPr lang="ru-RU" sz="1600" u="sng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– оба промахнулись. </a:t>
            </a:r>
            <a:endParaRPr lang="ru-RU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r>
              <a:rPr lang="ru-RU" sz="16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Вероятности </a:t>
            </a:r>
            <a:r>
              <a:rPr lang="ru-RU" sz="16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гипотез: 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р(</a:t>
            </a:r>
            <a:r>
              <a:rPr lang="ru-RU" sz="1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</a:t>
            </a:r>
            <a:r>
              <a:rPr lang="ru-RU" sz="16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= 0,6·0,3 = 0,18, </a:t>
            </a:r>
            <a:r>
              <a:rPr lang="ru-RU" sz="1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</a:t>
            </a:r>
            <a:r>
              <a:rPr lang="ru-RU" sz="16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= 0,4·0,7 = 0,28, </a:t>
            </a:r>
            <a:r>
              <a:rPr lang="ru-RU" sz="1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</a:t>
            </a:r>
            <a:r>
              <a:rPr lang="ru-RU" sz="16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= 0,6·0,7 = 0,42, </a:t>
            </a:r>
            <a:r>
              <a:rPr lang="ru-RU" sz="1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</a:t>
            </a:r>
            <a:r>
              <a:rPr lang="ru-RU" sz="16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= 0,4·0,3 = 0,12.Тогда </a:t>
            </a:r>
            <a:r>
              <a:rPr lang="ru-RU" sz="1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А/Н</a:t>
            </a:r>
            <a:r>
              <a:rPr lang="ru-RU" sz="16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=</a:t>
            </a:r>
            <a:r>
              <a:rPr lang="ru-RU" sz="1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А/Н</a:t>
            </a:r>
            <a:r>
              <a:rPr lang="ru-RU" sz="16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= 1, </a:t>
            </a:r>
            <a:r>
              <a:rPr lang="ru-RU" sz="1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А/Н</a:t>
            </a:r>
            <a:r>
              <a:rPr lang="ru-RU" sz="16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= </a:t>
            </a:r>
            <a:r>
              <a:rPr lang="ru-RU" sz="1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А/Н</a:t>
            </a:r>
            <a:r>
              <a:rPr lang="ru-RU" sz="16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= 0. </a:t>
            </a:r>
            <a:endParaRPr lang="ru-RU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Следовательно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6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полная вероятност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ь </a:t>
            </a:r>
            <a:r>
              <a:rPr lang="ru-RU" sz="1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= 0,18·1 + 0,28·1 + 0,42·0 + 0,12·0 = 0,46. </a:t>
            </a:r>
            <a:endParaRPr lang="ru-RU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Применяя 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формулу Байеса, получим: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408" y="5373216"/>
            <a:ext cx="3181444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38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Основные сферы применения формулы Байеса(Бейеса)</a:t>
            </a:r>
            <a:br>
              <a:rPr lang="ru-RU" sz="2800" b="1" dirty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sz="2800" b="1" dirty="0">
              <a:ln w="3175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solidFill>
                  <a:schemeClr val="tx1"/>
                </a:solidFill>
              </a:rPr>
              <a:t>1)Математический инструмент в теории вероятностей.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>
                <a:solidFill>
                  <a:schemeClr val="tx1"/>
                </a:solidFill>
              </a:rPr>
              <a:t>2)В статистике – как обобщение предшествующего опыта. Предполагается, что нами накоплен опыт, позволяющий экспериментально оценить </a:t>
            </a:r>
            <a:r>
              <a:rPr lang="ru-RU" sz="1800" dirty="0" smtClean="0">
                <a:solidFill>
                  <a:schemeClr val="tx1"/>
                </a:solidFill>
              </a:rPr>
              <a:t>распределение </a:t>
            </a:r>
            <a:r>
              <a:rPr lang="ru-RU" sz="1800" dirty="0">
                <a:solidFill>
                  <a:schemeClr val="tx1"/>
                </a:solidFill>
              </a:rPr>
              <a:t>вероятностей.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>
                <a:solidFill>
                  <a:schemeClr val="tx1"/>
                </a:solidFill>
              </a:rPr>
              <a:t>3)В статистике - для сравнения разных моделей в случае, когда </a:t>
            </a:r>
            <a:r>
              <a:rPr lang="ru-RU" sz="1800" dirty="0" smtClean="0">
                <a:solidFill>
                  <a:schemeClr val="tx1"/>
                </a:solidFill>
              </a:rPr>
              <a:t>распределения </a:t>
            </a:r>
            <a:r>
              <a:rPr lang="ru-RU" sz="1800" dirty="0">
                <a:solidFill>
                  <a:schemeClr val="tx1"/>
                </a:solidFill>
              </a:rPr>
              <a:t>настолько нечетки, что вообще несущественны. </a:t>
            </a:r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>
                <a:solidFill>
                  <a:schemeClr val="tx1"/>
                </a:solidFill>
              </a:rPr>
              <a:t>4)Описание умонастроения. Сторонники интерпретации вероятности события как меры субъективной уверенности в его возможности могут пересчитывать эти величины в процессе появления новых данных. Очевидно, что математика здесь может быть подобной мельнице перемалывающей труху: произвол в определении априорных вероятностей может быть опасным.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0809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1212</Template>
  <TotalTime>297</TotalTime>
  <Words>211</Words>
  <Application>Microsoft Office PowerPoint</Application>
  <PresentationFormat>Экран (4:3)</PresentationFormat>
  <Paragraphs>68</Paragraphs>
  <Slides>11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Diseño predeterminado</vt:lpstr>
      <vt:lpstr>Формула</vt:lpstr>
      <vt:lpstr>Формула полной вероятности</vt:lpstr>
      <vt:lpstr>Формула полной вероятности</vt:lpstr>
      <vt:lpstr>Презентация PowerPoint</vt:lpstr>
      <vt:lpstr>Презентация PowerPoint</vt:lpstr>
      <vt:lpstr>Формула Байеса </vt:lpstr>
      <vt:lpstr>Презентация PowerPoint</vt:lpstr>
      <vt:lpstr>Презентация PowerPoint</vt:lpstr>
      <vt:lpstr>Презентация PowerPoint</vt:lpstr>
      <vt:lpstr>Основные сферы применения формулы Байеса(Бейеса)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Формула полной вероятности</dc:title>
  <dc:creator>Викот</dc:creator>
  <cp:lastModifiedBy>user</cp:lastModifiedBy>
  <cp:revision>16</cp:revision>
  <dcterms:created xsi:type="dcterms:W3CDTF">2014-06-18T17:24:47Z</dcterms:created>
  <dcterms:modified xsi:type="dcterms:W3CDTF">2015-06-18T17:06:27Z</dcterms:modified>
</cp:coreProperties>
</file>