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5" r:id="rId10"/>
    <p:sldId id="263" r:id="rId11"/>
    <p:sldId id="26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331" autoAdjust="0"/>
    <p:restoredTop sz="94671" autoAdjust="0"/>
  </p:normalViewPr>
  <p:slideViewPr>
    <p:cSldViewPr>
      <p:cViewPr>
        <p:scale>
          <a:sx n="118" d="100"/>
          <a:sy n="118" d="100"/>
        </p:scale>
        <p:origin x="-1482" y="-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60B0FB-8F64-4248-BA6C-A76C297A01E7}" type="datetimeFigureOut">
              <a:rPr lang="ru-RU" smtClean="0"/>
              <a:t>18.06.2015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81A1CF-5582-461D-B6F5-A0DF36BF4F2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986346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81A1CF-5582-461D-B6F5-A0DF36BF4F2E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476106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81A1CF-5582-461D-B6F5-A0DF36BF4F2E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984462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102607D-1B93-4AA2-8BC8-BAB282E8AFB6}" type="datetimeFigureOut">
              <a:rPr lang="ru-RU" smtClean="0"/>
              <a:t>18.06.2015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DDA5CAA-144C-4F1B-B3D1-99D18A58047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743213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102607D-1B93-4AA2-8BC8-BAB282E8AFB6}" type="datetimeFigureOut">
              <a:rPr lang="ru-RU" smtClean="0"/>
              <a:t>18.06.2015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DDA5CAA-144C-4F1B-B3D1-99D18A58047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19048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102607D-1B93-4AA2-8BC8-BAB282E8AFB6}" type="datetimeFigureOut">
              <a:rPr lang="ru-RU" smtClean="0"/>
              <a:t>18.06.2015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DDA5CAA-144C-4F1B-B3D1-99D18A58047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45679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102607D-1B93-4AA2-8BC8-BAB282E8AFB6}" type="datetimeFigureOut">
              <a:rPr lang="ru-RU" smtClean="0"/>
              <a:t>18.06.2015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DDA5CAA-144C-4F1B-B3D1-99D18A58047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623722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102607D-1B93-4AA2-8BC8-BAB282E8AFB6}" type="datetimeFigureOut">
              <a:rPr lang="ru-RU" smtClean="0"/>
              <a:t>18.06.2015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DDA5CAA-144C-4F1B-B3D1-99D18A58047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534505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102607D-1B93-4AA2-8BC8-BAB282E8AFB6}" type="datetimeFigureOut">
              <a:rPr lang="ru-RU" smtClean="0"/>
              <a:t>18.06.2015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DDA5CAA-144C-4F1B-B3D1-99D18A58047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91690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102607D-1B93-4AA2-8BC8-BAB282E8AFB6}" type="datetimeFigureOut">
              <a:rPr lang="ru-RU" smtClean="0"/>
              <a:t>18.06.2015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DDA5CAA-144C-4F1B-B3D1-99D18A58047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039892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102607D-1B93-4AA2-8BC8-BAB282E8AFB6}" type="datetimeFigureOut">
              <a:rPr lang="ru-RU" smtClean="0"/>
              <a:t>18.06.2015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DDA5CAA-144C-4F1B-B3D1-99D18A58047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849599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102607D-1B93-4AA2-8BC8-BAB282E8AFB6}" type="datetimeFigureOut">
              <a:rPr lang="ru-RU" smtClean="0"/>
              <a:t>18.06.2015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DDA5CAA-144C-4F1B-B3D1-99D18A58047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769373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102607D-1B93-4AA2-8BC8-BAB282E8AFB6}" type="datetimeFigureOut">
              <a:rPr lang="ru-RU" smtClean="0"/>
              <a:t>18.06.2015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DDA5CAA-144C-4F1B-B3D1-99D18A58047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321515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102607D-1B93-4AA2-8BC8-BAB282E8AFB6}" type="datetimeFigureOut">
              <a:rPr lang="ru-RU" smtClean="0"/>
              <a:t>18.06.2015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DDA5CAA-144C-4F1B-B3D1-99D18A58047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31167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cambiar el estilo de título	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fld id="{0102607D-1B93-4AA2-8BC8-BAB282E8AFB6}" type="datetimeFigureOut">
              <a:rPr lang="ru-RU" smtClean="0"/>
              <a:t>18.06.2015</a:t>
            </a:fld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9DDA5CAA-144C-4F1B-B3D1-99D18A580471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7" Type="http://schemas.openxmlformats.org/officeDocument/2006/relationships/image" Target="../media/image2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1.bin"/><Relationship Id="rId5" Type="http://schemas.openxmlformats.org/officeDocument/2006/relationships/image" Target="../media/image4.gif"/><Relationship Id="rId4" Type="http://schemas.openxmlformats.org/officeDocument/2006/relationships/image" Target="../media/image3.gi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11.wmf"/><Relationship Id="rId4" Type="http://schemas.openxmlformats.org/officeDocument/2006/relationships/oleObject" Target="../embeddings/oleObject2.bin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-360536" y="980728"/>
            <a:ext cx="8316912" cy="936104"/>
          </a:xfrm>
        </p:spPr>
        <p:txBody>
          <a:bodyPr>
            <a:normAutofit/>
            <a:scene3d>
              <a:camera prst="perspectiveLeft"/>
              <a:lightRig rig="threePt" dir="t"/>
            </a:scene3d>
          </a:bodyPr>
          <a:lstStyle/>
          <a:p>
            <a:pPr marL="571500" indent="-571500">
              <a:buFont typeface="Arial" pitchFamily="34" charset="0"/>
              <a:buChar char="•"/>
            </a:pPr>
            <a:r>
              <a:rPr lang="ru-RU" sz="3600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Формула полной вероятности</a:t>
            </a:r>
            <a:endParaRPr lang="ru-RU" sz="3600" dirty="0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4" name="Заголовок 1"/>
          <p:cNvSpPr txBox="1">
            <a:spLocks/>
          </p:cNvSpPr>
          <p:nvPr/>
        </p:nvSpPr>
        <p:spPr bwMode="auto">
          <a:xfrm>
            <a:off x="-828600" y="2319015"/>
            <a:ext cx="10455487" cy="1470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  <a:scene3d>
              <a:camera prst="perspectiveLeft"/>
              <a:lightRig rig="threePt" dir="t"/>
            </a:scene3d>
          </a:bodyPr>
          <a:lstStyle>
            <a:lvl1pPr marL="571500" indent="-571500" algn="ctr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 sz="3600">
                <a:solidFill>
                  <a:schemeClr val="tx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2pPr>
            <a:lvl3pPr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3pPr>
            <a:lvl4pPr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4pPr>
            <a:lvl5pPr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ru-RU" dirty="0"/>
              <a:t>Формула Байеса и её экономическая интерпретация.</a:t>
            </a:r>
          </a:p>
        </p:txBody>
      </p:sp>
      <p:sp>
        <p:nvSpPr>
          <p:cNvPr id="5" name="Text Box 9"/>
          <p:cNvSpPr txBox="1">
            <a:spLocks noChangeArrowheads="1"/>
          </p:cNvSpPr>
          <p:nvPr/>
        </p:nvSpPr>
        <p:spPr bwMode="auto">
          <a:xfrm>
            <a:off x="3707904" y="5301208"/>
            <a:ext cx="5257875" cy="10618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ru-RU" b="1" i="1" dirty="0">
                <a:latin typeface="+mn-lt"/>
              </a:rPr>
              <a:t>«Можно с полной вероятностью сказать, что всё невероятное вполне вероятно»</a:t>
            </a:r>
          </a:p>
          <a:p>
            <a:pPr algn="r">
              <a:spcBef>
                <a:spcPct val="50000"/>
              </a:spcBef>
            </a:pPr>
            <a:r>
              <a:rPr lang="ru-RU" dirty="0">
                <a:latin typeface="+mn-lt"/>
              </a:rPr>
              <a:t>Ф. </a:t>
            </a:r>
            <a:r>
              <a:rPr lang="ru-RU" dirty="0" err="1">
                <a:latin typeface="+mn-lt"/>
              </a:rPr>
              <a:t>Крэнс</a:t>
            </a:r>
            <a:r>
              <a:rPr lang="ru-RU" dirty="0">
                <a:latin typeface="+mn-lt"/>
              </a:rPr>
              <a:t>, математик </a:t>
            </a:r>
            <a:r>
              <a:rPr lang="en-US" dirty="0">
                <a:latin typeface="+mn-lt"/>
              </a:rPr>
              <a:t>XVIII</a:t>
            </a:r>
            <a:r>
              <a:rPr lang="ru-RU" dirty="0">
                <a:latin typeface="+mn-lt"/>
              </a:rPr>
              <a:t> век</a:t>
            </a:r>
          </a:p>
        </p:txBody>
      </p:sp>
    </p:spTree>
    <p:extLst>
      <p:ext uri="{BB962C8B-B14F-4D97-AF65-F5344CB8AC3E}">
        <p14:creationId xmlns:p14="http://schemas.microsoft.com/office/powerpoint/2010/main" val="1560165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412776"/>
            <a:ext cx="8748464" cy="4525963"/>
          </a:xfrm>
        </p:spPr>
        <p:txBody>
          <a:bodyPr/>
          <a:lstStyle/>
          <a:p>
            <a:pPr algn="ctr">
              <a:spcBef>
                <a:spcPct val="50000"/>
              </a:spcBef>
            </a:pPr>
            <a:r>
              <a:rPr lang="ru-RU" sz="2400" dirty="0">
                <a:solidFill>
                  <a:srgbClr val="000000"/>
                </a:solidFill>
                <a:latin typeface="Arial" charset="0"/>
              </a:rPr>
              <a:t>В частности </a:t>
            </a:r>
            <a:r>
              <a:rPr lang="ru-RU" sz="2400" b="1" u="sng" dirty="0">
                <a:solidFill>
                  <a:srgbClr val="000000"/>
                </a:solidFill>
                <a:latin typeface="Arial" charset="0"/>
              </a:rPr>
              <a:t>формула полной вероятности</a:t>
            </a:r>
            <a:r>
              <a:rPr lang="ru-RU" sz="2400" b="1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ru-RU" sz="2400" dirty="0">
                <a:solidFill>
                  <a:srgbClr val="000000"/>
                </a:solidFill>
                <a:latin typeface="Arial" charset="0"/>
              </a:rPr>
              <a:t>и </a:t>
            </a:r>
            <a:r>
              <a:rPr lang="ru-RU" sz="2400" b="1" u="sng" dirty="0">
                <a:solidFill>
                  <a:srgbClr val="000000"/>
                </a:solidFill>
                <a:latin typeface="Arial" charset="0"/>
              </a:rPr>
              <a:t>формула Байеса </a:t>
            </a:r>
            <a:r>
              <a:rPr lang="ru-RU" sz="2400" dirty="0">
                <a:solidFill>
                  <a:srgbClr val="000000"/>
                </a:solidFill>
                <a:latin typeface="Arial" charset="0"/>
              </a:rPr>
              <a:t>применяются при обосновании некоторых правил стрельбы.</a:t>
            </a:r>
          </a:p>
          <a:p>
            <a:pPr algn="ctr">
              <a:spcBef>
                <a:spcPct val="50000"/>
              </a:spcBef>
            </a:pPr>
            <a:r>
              <a:rPr lang="ru-RU" sz="2400" dirty="0">
                <a:solidFill>
                  <a:srgbClr val="000000"/>
                </a:solidFill>
                <a:latin typeface="Arial" charset="0"/>
              </a:rPr>
              <a:t>В стрелковой </a:t>
            </a:r>
            <a:r>
              <a:rPr lang="ru-RU" sz="2400" dirty="0" smtClean="0">
                <a:solidFill>
                  <a:srgbClr val="000000"/>
                </a:solidFill>
                <a:latin typeface="Arial" charset="0"/>
              </a:rPr>
              <a:t>практике, </a:t>
            </a:r>
            <a:r>
              <a:rPr lang="ru-RU" sz="2400" dirty="0">
                <a:solidFill>
                  <a:srgbClr val="000000"/>
                </a:solidFill>
                <a:latin typeface="Arial" charset="0"/>
              </a:rPr>
              <a:t>цель которой – уточнить некоторые особенности условий стрельбы. </a:t>
            </a:r>
            <a:br>
              <a:rPr lang="ru-RU" sz="2400" dirty="0">
                <a:solidFill>
                  <a:srgbClr val="000000"/>
                </a:solidFill>
                <a:latin typeface="Arial" charset="0"/>
              </a:rPr>
            </a:br>
            <a:r>
              <a:rPr lang="ru-RU" sz="2400" dirty="0">
                <a:solidFill>
                  <a:srgbClr val="000000"/>
                </a:solidFill>
                <a:latin typeface="Arial" charset="0"/>
              </a:rPr>
              <a:t>Например, уточняются: положение цели, положение средней траектории, некоторые особенности употребляемого оружия или любые другие особенности условий стрельбы, влияющие на ее эффективность.</a:t>
            </a:r>
            <a:r>
              <a:rPr kumimoji="0" lang="ru-RU" sz="2400" dirty="0" smtClean="0">
                <a:latin typeface="Arial" charset="0"/>
              </a:rPr>
              <a:t> </a:t>
            </a:r>
          </a:p>
          <a:p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643923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4"/>
          <p:cNvSpPr txBox="1"/>
          <p:nvPr/>
        </p:nvSpPr>
        <p:spPr>
          <a:xfrm>
            <a:off x="1763688" y="2247439"/>
            <a:ext cx="6264696" cy="707886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39000"/>
              </a:prstClr>
            </a:outerShdw>
          </a:effectLst>
        </p:spPr>
        <p:txBody>
          <a:bodyPr wrap="squar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/>
            <a:r>
              <a:rPr lang="ru-RU" sz="4000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Спасибо за внимание!</a:t>
            </a: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7744" y="3536862"/>
            <a:ext cx="6048672" cy="2879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512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1143000"/>
          </a:xfrm>
        </p:spPr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sz="4000" b="1" dirty="0" smtClean="0">
                <a:ln w="11430">
                  <a:solidFill>
                    <a:schemeClr val="tx1"/>
                  </a:solidFill>
                </a:ln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Формула полной вероятности</a:t>
            </a:r>
            <a:endParaRPr lang="ru-RU" sz="4000" b="1" dirty="0">
              <a:ln w="11430">
                <a:solidFill>
                  <a:schemeClr val="tx1"/>
                </a:solidFill>
              </a:ln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59444" y="1092894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ru-RU" sz="1900" dirty="0" smtClean="0"/>
              <a:t>	</a:t>
            </a:r>
            <a:r>
              <a:rPr lang="ru-RU" sz="1900" dirty="0" smtClean="0">
                <a:solidFill>
                  <a:schemeClr val="tx1"/>
                </a:solidFill>
              </a:rPr>
              <a:t>Пусть проводится опыт, об условиях которого можно    сделать </a:t>
            </a:r>
            <a:r>
              <a:rPr lang="ru-RU" sz="1900" i="1" dirty="0" smtClean="0">
                <a:solidFill>
                  <a:schemeClr val="tx1"/>
                </a:solidFill>
              </a:rPr>
              <a:t>n</a:t>
            </a:r>
            <a:r>
              <a:rPr lang="ru-RU" sz="1900" dirty="0" smtClean="0">
                <a:solidFill>
                  <a:schemeClr val="tx1"/>
                </a:solidFill>
              </a:rPr>
              <a:t> исключающих друг друга  предположений (гипотез), образующих полную группу:</a:t>
            </a:r>
          </a:p>
          <a:p>
            <a:pPr marL="0" indent="0">
              <a:buNone/>
            </a:pPr>
            <a:endParaRPr lang="ru-RU" sz="1900" dirty="0"/>
          </a:p>
          <a:p>
            <a:pPr marL="0" indent="0">
              <a:buNone/>
            </a:pPr>
            <a:endParaRPr lang="ru-RU" sz="1900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ru-RU" sz="1900" dirty="0"/>
              <a:t> </a:t>
            </a:r>
            <a:r>
              <a:rPr lang="ru-RU" sz="1900" dirty="0" smtClean="0"/>
              <a:t> </a:t>
            </a:r>
            <a:r>
              <a:rPr lang="ru-RU" sz="1900" dirty="0" smtClean="0">
                <a:solidFill>
                  <a:schemeClr val="tx1"/>
                </a:solidFill>
              </a:rPr>
              <a:t>Каждая </a:t>
            </a:r>
            <a:r>
              <a:rPr lang="ru-RU" sz="1900" dirty="0">
                <a:solidFill>
                  <a:schemeClr val="tx1"/>
                </a:solidFill>
              </a:rPr>
              <a:t>из гипотез осуществляется </a:t>
            </a:r>
            <a:r>
              <a:rPr lang="ru-RU" sz="1900" dirty="0" smtClean="0">
                <a:solidFill>
                  <a:schemeClr val="tx1"/>
                </a:solidFill>
              </a:rPr>
              <a:t>случайным</a:t>
            </a:r>
          </a:p>
          <a:p>
            <a:pPr marL="0" indent="0">
              <a:buNone/>
            </a:pPr>
            <a:r>
              <a:rPr lang="ru-RU" sz="1900" dirty="0" smtClean="0">
                <a:solidFill>
                  <a:schemeClr val="tx1"/>
                </a:solidFill>
              </a:rPr>
              <a:t>  </a:t>
            </a:r>
            <a:r>
              <a:rPr lang="ru-RU" sz="1900" dirty="0">
                <a:solidFill>
                  <a:schemeClr val="tx1"/>
                </a:solidFill>
              </a:rPr>
              <a:t>образом и представляет собой случайное событие</a:t>
            </a:r>
            <a:r>
              <a:rPr lang="ru-RU" sz="1900" dirty="0" smtClean="0">
                <a:solidFill>
                  <a:schemeClr val="tx1"/>
                </a:solidFill>
              </a:rPr>
              <a:t>.</a:t>
            </a:r>
          </a:p>
          <a:p>
            <a:pPr marL="0" indent="0">
              <a:buNone/>
            </a:pPr>
            <a:r>
              <a:rPr lang="ru-RU" sz="1900" dirty="0" smtClean="0">
                <a:solidFill>
                  <a:schemeClr val="tx1"/>
                </a:solidFill>
              </a:rPr>
              <a:t>  Вероятности </a:t>
            </a:r>
            <a:r>
              <a:rPr lang="ru-RU" sz="1900" dirty="0">
                <a:solidFill>
                  <a:schemeClr val="tx1"/>
                </a:solidFill>
              </a:rPr>
              <a:t>гипотез известны и равны</a:t>
            </a:r>
            <a:r>
              <a:rPr lang="ru-RU" sz="1900" dirty="0" smtClean="0">
                <a:solidFill>
                  <a:schemeClr val="tx1"/>
                </a:solidFill>
              </a:rPr>
              <a:t>:</a:t>
            </a:r>
          </a:p>
          <a:p>
            <a:pPr marL="0" indent="0">
              <a:buNone/>
            </a:pPr>
            <a:endParaRPr lang="ru-RU" sz="1900" dirty="0"/>
          </a:p>
          <a:p>
            <a:pPr marL="0" indent="0">
              <a:buNone/>
            </a:pPr>
            <a:endParaRPr lang="ru-RU" sz="1900" dirty="0" smtClean="0"/>
          </a:p>
          <a:p>
            <a:pPr marL="0" indent="0">
              <a:buNone/>
            </a:pPr>
            <a:r>
              <a:rPr lang="ru-RU" sz="1900" dirty="0" smtClean="0"/>
              <a:t>  Требуется вычислить полную вероятность.</a:t>
            </a:r>
          </a:p>
          <a:p>
            <a:pPr marL="0" indent="0">
              <a:buNone/>
            </a:pPr>
            <a:endParaRPr lang="ru-RU" sz="1900" dirty="0" smtClean="0"/>
          </a:p>
          <a:p>
            <a:pPr marL="0" indent="0" algn="ctr">
              <a:buNone/>
            </a:pPr>
            <a:r>
              <a:rPr lang="ru-RU" sz="1800" b="1" i="1" dirty="0" smtClean="0">
                <a:solidFill>
                  <a:srgbClr val="000000"/>
                </a:solidFill>
                <a:latin typeface="Arial" charset="0"/>
              </a:rPr>
              <a:t>Полную </a:t>
            </a:r>
            <a:r>
              <a:rPr lang="ru-RU" sz="1800" b="1" i="1" dirty="0">
                <a:solidFill>
                  <a:srgbClr val="000000"/>
                </a:solidFill>
                <a:latin typeface="Arial" charset="0"/>
              </a:rPr>
              <a:t>вероятность события А можно найти по формуле</a:t>
            </a:r>
          </a:p>
          <a:p>
            <a:pPr marL="0" indent="0">
              <a:buNone/>
            </a:pPr>
            <a:endParaRPr lang="ru-RU" sz="1900" dirty="0"/>
          </a:p>
        </p:txBody>
      </p:sp>
      <p:pic>
        <p:nvPicPr>
          <p:cNvPr id="16" name="Рисунок 1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608" y="1999829"/>
            <a:ext cx="3456384" cy="719436"/>
          </a:xfrm>
          <a:prstGeom prst="rect">
            <a:avLst/>
          </a:prstGeom>
        </p:spPr>
      </p:pic>
      <p:sp>
        <p:nvSpPr>
          <p:cNvPr id="57" name="Oval 11"/>
          <p:cNvSpPr>
            <a:spLocks noChangeArrowheads="1"/>
          </p:cNvSpPr>
          <p:nvPr/>
        </p:nvSpPr>
        <p:spPr bwMode="auto">
          <a:xfrm>
            <a:off x="7093124" y="2636292"/>
            <a:ext cx="793750" cy="863600"/>
          </a:xfrm>
          <a:prstGeom prst="ellipse">
            <a:avLst/>
          </a:prstGeom>
          <a:solidFill>
            <a:srgbClr val="00B0F0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blurRad="50800" dist="38100" dir="5400000" algn="t" rotWithShape="0">
              <a:prstClr val="black">
                <a:alpha val="52000"/>
              </a:prstClr>
            </a:outerShdw>
            <a:reflection blurRad="6350" stA="18000" endPos="35000" dir="5400000" sy="-100000" algn="bl" rotWithShape="0"/>
          </a:effectLst>
        </p:spPr>
        <p:txBody>
          <a:bodyPr wrap="none" anchor="ctr"/>
          <a:lstStyle/>
          <a:p>
            <a:pPr algn="ctr" eaLnBrk="1" hangingPunct="1"/>
            <a:r>
              <a:rPr kumimoji="0" lang="ru-RU" b="1" dirty="0">
                <a:latin typeface="Arial" charset="0"/>
              </a:rPr>
              <a:t>А</a:t>
            </a:r>
          </a:p>
        </p:txBody>
      </p:sp>
      <p:sp>
        <p:nvSpPr>
          <p:cNvPr id="58" name="Line 12"/>
          <p:cNvSpPr>
            <a:spLocks noChangeShapeType="1"/>
          </p:cNvSpPr>
          <p:nvPr/>
        </p:nvSpPr>
        <p:spPr bwMode="auto">
          <a:xfrm flipV="1">
            <a:off x="6445424" y="3068092"/>
            <a:ext cx="504825" cy="144462"/>
          </a:xfrm>
          <a:prstGeom prst="line">
            <a:avLst/>
          </a:prstGeom>
          <a:noFill/>
          <a:ln w="76200">
            <a:solidFill>
              <a:schemeClr val="accent2">
                <a:lumMod val="50000"/>
              </a:schemeClr>
            </a:solidFill>
            <a:round/>
            <a:headEnd/>
            <a:tailEnd type="triangle" w="med" len="med"/>
          </a:ln>
          <a:effectLst/>
          <a:scene3d>
            <a:camera prst="perspectiveRelaxedModerately"/>
            <a:lightRig rig="threePt" dir="t"/>
          </a:scene3d>
          <a:sp3d>
            <a:bevelT/>
          </a:sp3d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59" name="Line 13"/>
          <p:cNvSpPr>
            <a:spLocks noChangeShapeType="1"/>
          </p:cNvSpPr>
          <p:nvPr/>
        </p:nvSpPr>
        <p:spPr bwMode="auto">
          <a:xfrm>
            <a:off x="6445424" y="2131467"/>
            <a:ext cx="576262" cy="576262"/>
          </a:xfrm>
          <a:prstGeom prst="line">
            <a:avLst/>
          </a:prstGeom>
          <a:noFill/>
          <a:ln w="76200">
            <a:solidFill>
              <a:schemeClr val="accent2">
                <a:lumMod val="50000"/>
              </a:schemeClr>
            </a:solidFill>
            <a:round/>
            <a:headEnd/>
            <a:tailEnd type="triangle" w="med" len="med"/>
          </a:ln>
          <a:effectLst/>
          <a:scene3d>
            <a:camera prst="perspectiveRelaxedModerately"/>
            <a:lightRig rig="threePt" dir="t"/>
          </a:scene3d>
          <a:sp3d>
            <a:bevelT/>
          </a:sp3d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60" name="Line 14"/>
          <p:cNvSpPr>
            <a:spLocks noChangeShapeType="1"/>
          </p:cNvSpPr>
          <p:nvPr/>
        </p:nvSpPr>
        <p:spPr bwMode="auto">
          <a:xfrm>
            <a:off x="7453486" y="1844129"/>
            <a:ext cx="0" cy="719138"/>
          </a:xfrm>
          <a:prstGeom prst="line">
            <a:avLst/>
          </a:prstGeom>
          <a:noFill/>
          <a:ln w="76200">
            <a:solidFill>
              <a:schemeClr val="accent2">
                <a:lumMod val="50000"/>
              </a:schemeClr>
            </a:solidFill>
            <a:round/>
            <a:headEnd/>
            <a:tailEnd type="triangle" w="med" len="med"/>
          </a:ln>
          <a:effectLst/>
          <a:scene3d>
            <a:camera prst="perspectiveRelaxedModerately"/>
            <a:lightRig rig="threePt" dir="t"/>
          </a:scene3d>
          <a:sp3d>
            <a:bevelT/>
          </a:sp3d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61" name="Line 15"/>
          <p:cNvSpPr>
            <a:spLocks noChangeShapeType="1"/>
          </p:cNvSpPr>
          <p:nvPr/>
        </p:nvSpPr>
        <p:spPr bwMode="auto">
          <a:xfrm flipH="1">
            <a:off x="7958311" y="2564854"/>
            <a:ext cx="646113" cy="287338"/>
          </a:xfrm>
          <a:prstGeom prst="line">
            <a:avLst/>
          </a:prstGeom>
          <a:noFill/>
          <a:ln w="76200">
            <a:solidFill>
              <a:schemeClr val="accent2">
                <a:lumMod val="50000"/>
              </a:schemeClr>
            </a:solidFill>
            <a:round/>
            <a:headEnd/>
            <a:tailEnd type="triangle" w="med" len="med"/>
          </a:ln>
          <a:effectLst/>
          <a:scene3d>
            <a:camera prst="perspectiveRelaxedModerately"/>
            <a:lightRig rig="threePt" dir="t"/>
          </a:scene3d>
          <a:sp3d>
            <a:bevelT/>
          </a:sp3d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62" name="Line 16"/>
          <p:cNvSpPr>
            <a:spLocks noChangeShapeType="1"/>
          </p:cNvSpPr>
          <p:nvPr/>
        </p:nvSpPr>
        <p:spPr bwMode="auto">
          <a:xfrm flipV="1">
            <a:off x="6805786" y="3499892"/>
            <a:ext cx="360363" cy="647700"/>
          </a:xfrm>
          <a:prstGeom prst="line">
            <a:avLst/>
          </a:prstGeom>
          <a:noFill/>
          <a:ln w="76200">
            <a:solidFill>
              <a:schemeClr val="accent2">
                <a:lumMod val="50000"/>
              </a:schemeClr>
            </a:solidFill>
            <a:round/>
            <a:headEnd/>
            <a:tailEnd type="triangle" w="med" len="med"/>
          </a:ln>
          <a:effectLst/>
          <a:scene3d>
            <a:camera prst="perspectiveRelaxedModerately"/>
            <a:lightRig rig="threePt" dir="t"/>
          </a:scene3d>
          <a:sp3d>
            <a:bevelT/>
          </a:sp3d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63" name="Text Box 17"/>
          <p:cNvSpPr txBox="1">
            <a:spLocks noChangeArrowheads="1"/>
          </p:cNvSpPr>
          <p:nvPr/>
        </p:nvSpPr>
        <p:spPr bwMode="auto">
          <a:xfrm>
            <a:off x="6090850" y="2845842"/>
            <a:ext cx="5048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kumimoji="0" lang="ru-RU" sz="1800" b="1" dirty="0">
                <a:latin typeface="Arial" charset="0"/>
              </a:rPr>
              <a:t>Н</a:t>
            </a:r>
            <a:r>
              <a:rPr kumimoji="0" lang="ru-RU" sz="1800" b="1" baseline="-25000" dirty="0">
                <a:latin typeface="Arial" charset="0"/>
              </a:rPr>
              <a:t>1</a:t>
            </a:r>
          </a:p>
        </p:txBody>
      </p:sp>
      <p:sp>
        <p:nvSpPr>
          <p:cNvPr id="64" name="Text Box 18"/>
          <p:cNvSpPr txBox="1">
            <a:spLocks noChangeArrowheads="1"/>
          </p:cNvSpPr>
          <p:nvPr/>
        </p:nvSpPr>
        <p:spPr bwMode="auto">
          <a:xfrm>
            <a:off x="6012036" y="1844129"/>
            <a:ext cx="5048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kumimoji="0" lang="ru-RU" sz="1800" b="1">
                <a:latin typeface="Arial" charset="0"/>
              </a:rPr>
              <a:t>Н</a:t>
            </a:r>
            <a:r>
              <a:rPr kumimoji="0" lang="ru-RU" sz="1800" b="1" baseline="-25000">
                <a:latin typeface="Arial" charset="0"/>
              </a:rPr>
              <a:t>2</a:t>
            </a:r>
          </a:p>
        </p:txBody>
      </p:sp>
      <p:sp>
        <p:nvSpPr>
          <p:cNvPr id="65" name="Text Box 19"/>
          <p:cNvSpPr txBox="1">
            <a:spLocks noChangeArrowheads="1"/>
          </p:cNvSpPr>
          <p:nvPr/>
        </p:nvSpPr>
        <p:spPr bwMode="auto">
          <a:xfrm>
            <a:off x="7453486" y="1556792"/>
            <a:ext cx="5048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kumimoji="0" lang="ru-RU" sz="1800" b="1">
                <a:latin typeface="Arial" charset="0"/>
              </a:rPr>
              <a:t>Н</a:t>
            </a:r>
            <a:r>
              <a:rPr kumimoji="0" lang="ru-RU" sz="1800" b="1" baseline="-25000">
                <a:latin typeface="Arial" charset="0"/>
              </a:rPr>
              <a:t>3</a:t>
            </a:r>
          </a:p>
        </p:txBody>
      </p:sp>
      <p:sp>
        <p:nvSpPr>
          <p:cNvPr id="66" name="Text Box 20"/>
          <p:cNvSpPr txBox="1">
            <a:spLocks noChangeArrowheads="1"/>
          </p:cNvSpPr>
          <p:nvPr/>
        </p:nvSpPr>
        <p:spPr bwMode="auto">
          <a:xfrm>
            <a:off x="8532986" y="2275929"/>
            <a:ext cx="5048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kumimoji="0" lang="ru-RU" sz="1800" b="1">
                <a:latin typeface="Arial" charset="0"/>
              </a:rPr>
              <a:t>Н</a:t>
            </a:r>
            <a:r>
              <a:rPr kumimoji="0" lang="ru-RU" sz="1800" b="1" baseline="-25000">
                <a:latin typeface="Arial" charset="0"/>
              </a:rPr>
              <a:t>4</a:t>
            </a:r>
          </a:p>
        </p:txBody>
      </p:sp>
      <p:grpSp>
        <p:nvGrpSpPr>
          <p:cNvPr id="67" name="Group 21"/>
          <p:cNvGrpSpPr>
            <a:grpSpLocks/>
          </p:cNvGrpSpPr>
          <p:nvPr/>
        </p:nvGrpSpPr>
        <p:grpSpPr bwMode="auto">
          <a:xfrm>
            <a:off x="7886874" y="3355429"/>
            <a:ext cx="790575" cy="977106"/>
            <a:chOff x="4877" y="1252"/>
            <a:chExt cx="680" cy="549"/>
          </a:xfrm>
          <a:scene3d>
            <a:camera prst="perspectiveRelaxedModerately"/>
            <a:lightRig rig="threePt" dir="t"/>
          </a:scene3d>
        </p:grpSpPr>
        <p:sp>
          <p:nvSpPr>
            <p:cNvPr id="68" name="Line 22"/>
            <p:cNvSpPr>
              <a:spLocks noChangeShapeType="1"/>
            </p:cNvSpPr>
            <p:nvPr/>
          </p:nvSpPr>
          <p:spPr bwMode="auto">
            <a:xfrm flipH="1" flipV="1">
              <a:off x="4877" y="1252"/>
              <a:ext cx="498" cy="318"/>
            </a:xfrm>
            <a:prstGeom prst="line">
              <a:avLst/>
            </a:prstGeom>
            <a:noFill/>
            <a:ln w="76200">
              <a:solidFill>
                <a:schemeClr val="accent2">
                  <a:lumMod val="50000"/>
                </a:schemeClr>
              </a:solidFill>
              <a:prstDash val="sysDot"/>
              <a:round/>
              <a:headEnd/>
              <a:tailEnd type="triangle" w="med" len="med"/>
            </a:ln>
            <a:effectLst/>
            <a:sp3d>
              <a:bevelT/>
            </a:sp3d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9" name="Text Box 23"/>
            <p:cNvSpPr txBox="1">
              <a:spLocks noChangeArrowheads="1"/>
            </p:cNvSpPr>
            <p:nvPr/>
          </p:nvSpPr>
          <p:spPr bwMode="auto">
            <a:xfrm>
              <a:off x="5239" y="1570"/>
              <a:ext cx="318" cy="231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sp3d>
              <a:bevelT/>
            </a:sp3d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kumimoji="0" lang="ru-RU" sz="1800" b="1">
                  <a:latin typeface="Arial" charset="0"/>
                </a:rPr>
                <a:t>…</a:t>
              </a:r>
              <a:endParaRPr kumimoji="0" lang="ru-RU" sz="1800" b="1" baseline="-25000">
                <a:latin typeface="Arial" charset="0"/>
              </a:endParaRPr>
            </a:p>
          </p:txBody>
        </p:sp>
      </p:grpSp>
      <p:sp>
        <p:nvSpPr>
          <p:cNvPr id="70" name="Text Box 24"/>
          <p:cNvSpPr txBox="1">
            <a:spLocks noChangeArrowheads="1"/>
          </p:cNvSpPr>
          <p:nvPr/>
        </p:nvSpPr>
        <p:spPr bwMode="auto">
          <a:xfrm>
            <a:off x="6661324" y="4149179"/>
            <a:ext cx="5048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kumimoji="0" lang="ru-RU" sz="1800" b="1">
                <a:latin typeface="Arial" charset="0"/>
              </a:rPr>
              <a:t>Н</a:t>
            </a:r>
            <a:r>
              <a:rPr kumimoji="0" lang="en-US" sz="1800" b="1" baseline="-25000">
                <a:latin typeface="Arial" charset="0"/>
              </a:rPr>
              <a:t>n</a:t>
            </a:r>
            <a:endParaRPr kumimoji="0" lang="ru-RU" sz="1800" b="1" baseline="-25000">
              <a:latin typeface="Arial" charset="0"/>
            </a:endParaRPr>
          </a:p>
        </p:txBody>
      </p:sp>
      <p:pic>
        <p:nvPicPr>
          <p:cNvPr id="71" name="Рисунок 70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608" y="3717032"/>
            <a:ext cx="3123984" cy="743745"/>
          </a:xfrm>
          <a:prstGeom prst="rect">
            <a:avLst/>
          </a:prstGeom>
        </p:spPr>
      </p:pic>
      <p:graphicFrame>
        <p:nvGraphicFramePr>
          <p:cNvPr id="78" name="Object 3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44519244"/>
              </p:ext>
            </p:extLst>
          </p:nvPr>
        </p:nvGraphicFramePr>
        <p:xfrm>
          <a:off x="684213" y="5672038"/>
          <a:ext cx="8064500" cy="349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4" name="Формула" r:id="rId6" imgW="5486400" imgH="241300" progId="Equation.3">
                  <p:embed/>
                </p:oleObj>
              </mc:Choice>
              <mc:Fallback>
                <p:oleObj name="Формула" r:id="rId6" imgW="5486400" imgH="2413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4213" y="5672038"/>
                        <a:ext cx="8064500" cy="349250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79" name="Oval 33"/>
          <p:cNvSpPr>
            <a:spLocks noChangeArrowheads="1"/>
          </p:cNvSpPr>
          <p:nvPr/>
        </p:nvSpPr>
        <p:spPr bwMode="auto">
          <a:xfrm>
            <a:off x="1346248" y="5562942"/>
            <a:ext cx="1295400" cy="576263"/>
          </a:xfrm>
          <a:prstGeom prst="ellips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80" name="Oval 36"/>
          <p:cNvSpPr>
            <a:spLocks noChangeArrowheads="1"/>
          </p:cNvSpPr>
          <p:nvPr/>
        </p:nvSpPr>
        <p:spPr bwMode="auto">
          <a:xfrm>
            <a:off x="2759950" y="5550491"/>
            <a:ext cx="1296988" cy="576263"/>
          </a:xfrm>
          <a:prstGeom prst="ellips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81" name="Oval 38"/>
          <p:cNvSpPr>
            <a:spLocks noChangeArrowheads="1"/>
          </p:cNvSpPr>
          <p:nvPr/>
        </p:nvSpPr>
        <p:spPr bwMode="auto">
          <a:xfrm>
            <a:off x="4211637" y="5550490"/>
            <a:ext cx="1296987" cy="576263"/>
          </a:xfrm>
          <a:prstGeom prst="ellips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82" name="Oval 39"/>
          <p:cNvSpPr>
            <a:spLocks noChangeArrowheads="1"/>
          </p:cNvSpPr>
          <p:nvPr/>
        </p:nvSpPr>
        <p:spPr bwMode="auto">
          <a:xfrm>
            <a:off x="5656942" y="5548202"/>
            <a:ext cx="1296988" cy="576263"/>
          </a:xfrm>
          <a:prstGeom prst="ellips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83" name="Oval 40"/>
          <p:cNvSpPr>
            <a:spLocks noChangeArrowheads="1"/>
          </p:cNvSpPr>
          <p:nvPr/>
        </p:nvSpPr>
        <p:spPr bwMode="auto">
          <a:xfrm>
            <a:off x="7441764" y="5551687"/>
            <a:ext cx="1296988" cy="576263"/>
          </a:xfrm>
          <a:prstGeom prst="ellips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84" name="Объект 2"/>
          <p:cNvSpPr txBox="1">
            <a:spLocks/>
          </p:cNvSpPr>
          <p:nvPr/>
        </p:nvSpPr>
        <p:spPr bwMode="auto">
          <a:xfrm>
            <a:off x="385192" y="6124465"/>
            <a:ext cx="9011344" cy="10670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>
              <a:buFont typeface="Wingdings" pitchFamily="2" charset="2"/>
              <a:buChar char="ü"/>
            </a:pPr>
            <a:r>
              <a:rPr lang="ru-RU" sz="1800" dirty="0" smtClean="0"/>
              <a:t>Следствием обеих  теорем вероятности – теоремы сложения и теоремы умножения – является </a:t>
            </a:r>
            <a:r>
              <a:rPr lang="ru-RU" sz="1800" b="1" dirty="0" smtClean="0"/>
              <a:t>формула полной вероятности</a:t>
            </a:r>
            <a:r>
              <a:rPr lang="ru-RU" sz="1800" dirty="0" smtClean="0"/>
              <a:t>.</a:t>
            </a:r>
            <a:endParaRPr lang="ru-RU" sz="1800" dirty="0"/>
          </a:p>
        </p:txBody>
      </p:sp>
    </p:spTree>
    <p:extLst>
      <p:ext uri="{BB962C8B-B14F-4D97-AF65-F5344CB8AC3E}">
        <p14:creationId xmlns:p14="http://schemas.microsoft.com/office/powerpoint/2010/main" val="31088219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500"/>
                            </p:stCondLst>
                            <p:childTnLst>
                              <p:par>
                                <p:cTn id="2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3000"/>
                            </p:stCondLst>
                            <p:childTnLst>
                              <p:par>
                                <p:cTn id="32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4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3500"/>
                            </p:stCondLst>
                            <p:childTnLst>
                              <p:par>
                                <p:cTn id="36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8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4000"/>
                            </p:stCondLst>
                            <p:childTnLst>
                              <p:par>
                                <p:cTn id="40" presetID="22" presetClass="entr" presetSubtype="4" repeatCount="3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5500"/>
                            </p:stCondLst>
                            <p:childTnLst>
                              <p:par>
                                <p:cTn id="4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6000"/>
                            </p:stCondLst>
                            <p:childTnLst>
                              <p:par>
                                <p:cTn id="4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6500"/>
                            </p:stCondLst>
                            <p:childTnLst>
                              <p:par>
                                <p:cTn id="5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2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200"/>
                            </p:stCondLst>
                            <p:childTnLst>
                              <p:par>
                                <p:cTn id="60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62" dur="10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1200"/>
                            </p:stCondLst>
                            <p:childTnLst>
                              <p:par>
                                <p:cTn id="64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66" dur="10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2200"/>
                            </p:stCondLst>
                            <p:childTnLst>
                              <p:par>
                                <p:cTn id="68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0" dur="10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3200"/>
                            </p:stCondLst>
                            <p:childTnLst>
                              <p:par>
                                <p:cTn id="72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4" dur="10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4200"/>
                            </p:stCondLst>
                            <p:childTnLst>
                              <p:par>
                                <p:cTn id="76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8" dur="10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5200"/>
                            </p:stCondLst>
                            <p:childTnLst>
                              <p:par>
                                <p:cTn id="8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" grpId="0" animBg="1"/>
      <p:bldP spid="58" grpId="0" animBg="1"/>
      <p:bldP spid="59" grpId="0" animBg="1"/>
      <p:bldP spid="60" grpId="0" animBg="1"/>
      <p:bldP spid="61" grpId="0" animBg="1"/>
      <p:bldP spid="62" grpId="0" animBg="1"/>
      <p:bldP spid="63" grpId="0"/>
      <p:bldP spid="64" grpId="0"/>
      <p:bldP spid="65" grpId="0"/>
      <p:bldP spid="66" grpId="0"/>
      <p:bldP spid="70" grpId="0"/>
      <p:bldP spid="79" grpId="0" animBg="1"/>
      <p:bldP spid="80" grpId="0" animBg="1"/>
      <p:bldP spid="81" grpId="0" animBg="1"/>
      <p:bldP spid="82" grpId="0" animBg="1"/>
      <p:bldP spid="83" grpId="0" animBg="1"/>
      <p:bldP spid="8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Объект 5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5865515"/>
          </a:xfrm>
        </p:spPr>
        <p:txBody>
          <a:bodyPr/>
          <a:lstStyle/>
          <a:p>
            <a:pPr algn="just"/>
            <a:r>
              <a:rPr lang="ru-RU" sz="2000" b="1" i="1" spc="-150" dirty="0">
                <a:solidFill>
                  <a:srgbClr val="B90975"/>
                </a:solidFill>
              </a:rPr>
              <a:t>Пример</a:t>
            </a:r>
            <a:r>
              <a:rPr lang="ru-RU" sz="2000" b="1" i="1" spc="-150" dirty="0" smtClean="0">
                <a:solidFill>
                  <a:srgbClr val="B90975"/>
                </a:solidFill>
              </a:rPr>
              <a:t>.</a:t>
            </a:r>
            <a:endParaRPr lang="en-US" sz="2000" b="1" i="1" spc="-150" dirty="0" smtClean="0">
              <a:solidFill>
                <a:srgbClr val="B90975"/>
              </a:solidFill>
            </a:endParaRPr>
          </a:p>
          <a:p>
            <a:pPr lvl="1" algn="just"/>
            <a:r>
              <a:rPr lang="ru-RU" sz="1600" spc="-150" dirty="0">
                <a:solidFill>
                  <a:srgbClr val="575757"/>
                </a:solidFill>
              </a:rPr>
              <a:t> </a:t>
            </a:r>
            <a:r>
              <a:rPr lang="ru-RU" sz="1600" spc="-150" dirty="0"/>
              <a:t>В магазин поступила новая продукция с трех предприятий. Процентный состав этой продукции следующий: 20% - продукция первого предприятия, 30% - продукция второго предприятия, 50% - продукция третьего предприятия; далее, 10% продукции первого предприятия высшего сорта, на втором предприятии - 5% и на третьем - 20% продукции высшего сорта. Найти вероятность того, что случайно купленная новая продукция окажется высшего сорта.</a:t>
            </a:r>
          </a:p>
          <a:p>
            <a:pPr algn="just"/>
            <a:r>
              <a:rPr lang="ru-RU" sz="2000" b="1" i="1" dirty="0">
                <a:solidFill>
                  <a:srgbClr val="B90975"/>
                </a:solidFill>
              </a:rPr>
              <a:t>Решение.</a:t>
            </a:r>
            <a:r>
              <a:rPr lang="ru-RU" sz="2000" dirty="0">
                <a:solidFill>
                  <a:srgbClr val="575757"/>
                </a:solidFill>
              </a:rPr>
              <a:t> </a:t>
            </a:r>
            <a:endParaRPr lang="en-US" sz="2000" dirty="0" smtClean="0">
              <a:solidFill>
                <a:srgbClr val="575757"/>
              </a:solidFill>
            </a:endParaRPr>
          </a:p>
          <a:p>
            <a:pPr lvl="1" algn="just"/>
            <a:r>
              <a:rPr lang="ru-RU" sz="1400" dirty="0" smtClean="0">
                <a:solidFill>
                  <a:srgbClr val="575757"/>
                </a:solidFill>
              </a:rPr>
              <a:t>Обозначим </a:t>
            </a:r>
            <a:r>
              <a:rPr lang="ru-RU" sz="1400" dirty="0">
                <a:solidFill>
                  <a:srgbClr val="575757"/>
                </a:solidFill>
              </a:rPr>
              <a:t>через </a:t>
            </a:r>
            <a:r>
              <a:rPr lang="ru-RU" sz="1400" i="1" dirty="0">
                <a:solidFill>
                  <a:srgbClr val="575757"/>
                </a:solidFill>
              </a:rPr>
              <a:t>В</a:t>
            </a:r>
            <a:r>
              <a:rPr lang="ru-RU" sz="1400" dirty="0">
                <a:solidFill>
                  <a:srgbClr val="575757"/>
                </a:solidFill>
              </a:rPr>
              <a:t> событие, заключающееся в том, что будет куплена продукция высшего сорта, </a:t>
            </a:r>
            <a:r>
              <a:rPr lang="ru-RU" sz="1400" dirty="0" smtClean="0">
                <a:solidFill>
                  <a:srgbClr val="575757"/>
                </a:solidFill>
              </a:rPr>
              <a:t>через </a:t>
            </a:r>
            <a:r>
              <a:rPr lang="en-US" sz="1400" dirty="0" smtClean="0">
                <a:solidFill>
                  <a:srgbClr val="575757"/>
                </a:solidFill>
              </a:rPr>
              <a:t>A1, A2, A3</a:t>
            </a:r>
            <a:r>
              <a:rPr lang="ru-RU" sz="1400" dirty="0">
                <a:solidFill>
                  <a:srgbClr val="575757"/>
                </a:solidFill>
              </a:rPr>
              <a:t>  обозначим события, заключающиеся в покупке продукции, принадлежащей соответственно первому, второму и третьему предприятиям.</a:t>
            </a:r>
          </a:p>
          <a:p>
            <a:pPr lvl="1" algn="just"/>
            <a:r>
              <a:rPr lang="ru-RU" sz="1400" dirty="0" smtClean="0">
                <a:solidFill>
                  <a:srgbClr val="575757"/>
                </a:solidFill>
              </a:rPr>
              <a:t>Можно </a:t>
            </a:r>
            <a:r>
              <a:rPr lang="ru-RU" sz="1400" dirty="0">
                <a:solidFill>
                  <a:srgbClr val="575757"/>
                </a:solidFill>
              </a:rPr>
              <a:t>применить формулу полной вероятности, причем в наших обозначениях:</a:t>
            </a:r>
            <a:endParaRPr lang="en-US" sz="1400" dirty="0">
              <a:solidFill>
                <a:srgbClr val="575757"/>
              </a:solidFill>
            </a:endParaRPr>
          </a:p>
          <a:p>
            <a:pPr lvl="1" algn="just"/>
            <a:endParaRPr lang="en-US" sz="1400" dirty="0">
              <a:solidFill>
                <a:srgbClr val="575757"/>
              </a:solidFill>
            </a:endParaRPr>
          </a:p>
          <a:p>
            <a:pPr algn="just"/>
            <a:endParaRPr lang="en-US" sz="1800" dirty="0">
              <a:solidFill>
                <a:srgbClr val="575757"/>
              </a:solidFill>
            </a:endParaRPr>
          </a:p>
          <a:p>
            <a:pPr algn="just"/>
            <a:endParaRPr lang="ru-RU" sz="1800" dirty="0">
              <a:solidFill>
                <a:srgbClr val="575757"/>
              </a:solidFill>
            </a:endParaRPr>
          </a:p>
          <a:p>
            <a:pPr marL="0" indent="0" algn="just">
              <a:buNone/>
            </a:pPr>
            <a:r>
              <a:rPr lang="en-US" sz="1800" dirty="0" smtClean="0">
                <a:solidFill>
                  <a:srgbClr val="575757"/>
                </a:solidFill>
              </a:rPr>
              <a:t>  	</a:t>
            </a:r>
            <a:r>
              <a:rPr lang="ru-RU" sz="1400" dirty="0" smtClean="0">
                <a:solidFill>
                  <a:srgbClr val="575757"/>
                </a:solidFill>
              </a:rPr>
              <a:t>Подставляя </a:t>
            </a:r>
            <a:r>
              <a:rPr lang="ru-RU" sz="1400" dirty="0">
                <a:solidFill>
                  <a:srgbClr val="575757"/>
                </a:solidFill>
              </a:rPr>
              <a:t>эти значения в формулу полной </a:t>
            </a:r>
            <a:r>
              <a:rPr lang="ru-RU" sz="1400" dirty="0" smtClean="0">
                <a:solidFill>
                  <a:srgbClr val="575757"/>
                </a:solidFill>
              </a:rPr>
              <a:t>вероятности:</a:t>
            </a:r>
            <a:endParaRPr lang="ru-RU" sz="2000" dirty="0"/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42726" y="3675990"/>
            <a:ext cx="2378805" cy="936104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3808" y="5367714"/>
            <a:ext cx="3896725" cy="4132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53522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/>
          <a:lstStyle/>
          <a:p>
            <a:r>
              <a:rPr lang="ru-RU" sz="2000" b="1" i="1" spc="-150" dirty="0" smtClean="0">
                <a:solidFill>
                  <a:srgbClr val="B90975"/>
                </a:solidFill>
              </a:rPr>
              <a:t>Пример. </a:t>
            </a:r>
            <a:endParaRPr lang="en-US" sz="2000" b="1" i="1" spc="-150" dirty="0" smtClean="0">
              <a:solidFill>
                <a:srgbClr val="B90975"/>
              </a:solidFill>
            </a:endParaRPr>
          </a:p>
          <a:p>
            <a:pPr lvl="1">
              <a:buFont typeface="Wingdings" pitchFamily="2" charset="2"/>
              <a:buChar char="§"/>
            </a:pPr>
            <a:r>
              <a:rPr lang="ru-RU" sz="1800" b="1" dirty="0" smtClean="0">
                <a:solidFill>
                  <a:schemeClr val="tx1"/>
                </a:solidFill>
                <a:ea typeface="+mn-ea"/>
              </a:rPr>
              <a:t>На</a:t>
            </a:r>
            <a:r>
              <a:rPr lang="ru-RU" sz="1800" b="1" dirty="0">
                <a:solidFill>
                  <a:schemeClr val="tx1"/>
                </a:solidFill>
                <a:ea typeface="+mn-ea"/>
              </a:rPr>
              <a:t> склад поступает оборудование от трех разных производителей. От первого поступило 20 образцов, от второго — 10, а от третьего — 70. Вероятность брака у этих производителей соответственно равна 0,25; 0,35 и 0,55. Найти вероятность получить бракованный образец при выборе наугад</a:t>
            </a:r>
            <a:r>
              <a:rPr lang="ru-RU" sz="1800" b="1" dirty="0" smtClean="0">
                <a:solidFill>
                  <a:schemeClr val="tx1"/>
                </a:solidFill>
                <a:ea typeface="+mn-ea"/>
              </a:rPr>
              <a:t>.</a:t>
            </a:r>
            <a:endParaRPr lang="en-US" sz="1800" b="1" dirty="0" smtClean="0">
              <a:solidFill>
                <a:schemeClr val="tx1"/>
              </a:solidFill>
              <a:ea typeface="+mn-ea"/>
            </a:endParaRPr>
          </a:p>
          <a:p>
            <a:pPr marL="342900" lvl="1" indent="-342900">
              <a:buChar char="•"/>
            </a:pPr>
            <a:r>
              <a:rPr lang="ru-RU" sz="2000" b="1" i="1" spc="-150" dirty="0">
                <a:solidFill>
                  <a:srgbClr val="B90975"/>
                </a:solidFill>
                <a:ea typeface="+mn-ea"/>
              </a:rPr>
              <a:t>Решение</a:t>
            </a:r>
            <a:r>
              <a:rPr lang="ru-RU" sz="2000" b="1" i="1" spc="-150" dirty="0" smtClean="0">
                <a:solidFill>
                  <a:srgbClr val="B90975"/>
                </a:solidFill>
                <a:ea typeface="+mn-ea"/>
              </a:rPr>
              <a:t>.</a:t>
            </a:r>
            <a:endParaRPr lang="en-US" sz="2000" b="1" i="1" spc="-150" dirty="0" smtClean="0">
              <a:solidFill>
                <a:srgbClr val="B90975"/>
              </a:solidFill>
              <a:ea typeface="+mn-ea"/>
            </a:endParaRPr>
          </a:p>
          <a:p>
            <a:pPr marL="400050" lvl="2" indent="0">
              <a:buNone/>
            </a:pPr>
            <a:r>
              <a:rPr lang="en-US" sz="1600" i="1" spc="-150" dirty="0" smtClean="0">
                <a:ea typeface="+mn-ea"/>
              </a:rPr>
              <a:t>	</a:t>
            </a:r>
            <a:r>
              <a:rPr lang="ru-RU" sz="1600" i="1" spc="-150" dirty="0" smtClean="0">
                <a:ea typeface="+mn-ea"/>
              </a:rPr>
              <a:t>Всего у нас </a:t>
            </a:r>
            <a:r>
              <a:rPr lang="ru-RU" sz="1600" b="1" i="1" spc="-150" dirty="0" smtClean="0">
                <a:ea typeface="+mn-ea"/>
              </a:rPr>
              <a:t>20 + 10 + 70 = 100 </a:t>
            </a:r>
            <a:r>
              <a:rPr lang="ru-RU" sz="1600" i="1" spc="-150" dirty="0" smtClean="0">
                <a:ea typeface="+mn-ea"/>
              </a:rPr>
              <a:t>образцов. Поэтому вероятность события A1, что образец получен именно от первого производителя (от него поступило 20 образцов), равна </a:t>
            </a:r>
            <a:r>
              <a:rPr lang="ru-RU" sz="1600" b="1" i="1" spc="-150" dirty="0" smtClean="0">
                <a:ea typeface="+mn-ea"/>
              </a:rPr>
              <a:t>P(A1) = 20/100 = 0,2.</a:t>
            </a:r>
          </a:p>
          <a:p>
            <a:pPr marL="400050" lvl="2" indent="0">
              <a:buNone/>
            </a:pPr>
            <a:r>
              <a:rPr lang="en-US" sz="1600" i="1" spc="-150" dirty="0">
                <a:ea typeface="+mn-ea"/>
              </a:rPr>
              <a:t>	</a:t>
            </a:r>
            <a:r>
              <a:rPr lang="ru-RU" sz="1600" i="1" spc="-150" dirty="0" smtClean="0">
                <a:ea typeface="+mn-ea"/>
              </a:rPr>
              <a:t>Аналогично, </a:t>
            </a:r>
            <a:r>
              <a:rPr lang="ru-RU" sz="1600" b="1" i="1" spc="-150" dirty="0" smtClean="0">
                <a:ea typeface="+mn-ea"/>
              </a:rPr>
              <a:t>P(A2) = 10/100 = 0,1; P(A3) = 70/100 = 0,7. </a:t>
            </a:r>
            <a:r>
              <a:rPr lang="ru-RU" sz="1600" i="1" spc="-150" dirty="0" smtClean="0">
                <a:ea typeface="+mn-ea"/>
              </a:rPr>
              <a:t>События A1, A2 и A3 попарно несовместны и в сумме покрывают пространство всех возможных событий. Применяем формулу полной вероятности:</a:t>
            </a:r>
            <a:endParaRPr lang="en-US" sz="1600" i="1" spc="-150" dirty="0" smtClean="0">
              <a:ea typeface="+mn-ea"/>
            </a:endParaRPr>
          </a:p>
          <a:p>
            <a:pPr marL="400050" lvl="2" indent="0">
              <a:buNone/>
            </a:pPr>
            <a:endParaRPr lang="ru-RU" sz="1600" i="1" spc="-150" dirty="0" smtClean="0">
              <a:ea typeface="+mn-ea"/>
            </a:endParaRPr>
          </a:p>
          <a:p>
            <a:pPr marL="400050" lvl="2" indent="0">
              <a:buNone/>
            </a:pPr>
            <a:r>
              <a:rPr lang="ru-RU" sz="1600" i="1" spc="-150" dirty="0" smtClean="0">
                <a:ea typeface="+mn-ea"/>
              </a:rPr>
              <a:t>Применение формулы полной вероятностей</a:t>
            </a:r>
            <a:endParaRPr lang="en-US" sz="1600" i="1" spc="-150" dirty="0" smtClean="0">
              <a:ea typeface="+mn-ea"/>
            </a:endParaRPr>
          </a:p>
          <a:p>
            <a:pPr lvl="1">
              <a:buFont typeface="Wingdings" pitchFamily="2" charset="2"/>
              <a:buChar char="§"/>
            </a:pPr>
            <a:endParaRPr lang="en-US" sz="1800" b="1" dirty="0" smtClean="0">
              <a:solidFill>
                <a:schemeClr val="tx1"/>
              </a:solidFill>
              <a:ea typeface="+mn-ea"/>
            </a:endParaRPr>
          </a:p>
        </p:txBody>
      </p:sp>
      <p:grpSp>
        <p:nvGrpSpPr>
          <p:cNvPr id="8" name="Группа 7"/>
          <p:cNvGrpSpPr/>
          <p:nvPr/>
        </p:nvGrpSpPr>
        <p:grpSpPr>
          <a:xfrm>
            <a:off x="222035" y="5049555"/>
            <a:ext cx="7979851" cy="744803"/>
            <a:chOff x="899593" y="5085184"/>
            <a:chExt cx="7979851" cy="744803"/>
          </a:xfrm>
        </p:grpSpPr>
        <p:grpSp>
          <p:nvGrpSpPr>
            <p:cNvPr id="6" name="Группа 5"/>
            <p:cNvGrpSpPr/>
            <p:nvPr/>
          </p:nvGrpSpPr>
          <p:grpSpPr>
            <a:xfrm>
              <a:off x="2051720" y="5085184"/>
              <a:ext cx="6827724" cy="360273"/>
              <a:chOff x="2051720" y="5085184"/>
              <a:chExt cx="6827724" cy="360273"/>
            </a:xfrm>
          </p:grpSpPr>
          <p:pic>
            <p:nvPicPr>
              <p:cNvPr id="4" name="Рисунок 3"/>
              <p:cNvPicPr>
                <a:picLocks noChangeAspect="1"/>
              </p:cNvPicPr>
              <p:nvPr/>
            </p:nvPicPr>
            <p:blipFill rotWithShape="1"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r="-2342" b="67007"/>
              <a:stretch/>
            </p:blipFill>
            <p:spPr>
              <a:xfrm>
                <a:off x="2051720" y="5157192"/>
                <a:ext cx="5304423" cy="288265"/>
              </a:xfrm>
              <a:prstGeom prst="rect">
                <a:avLst/>
              </a:prstGeom>
            </p:spPr>
          </p:pic>
          <p:pic>
            <p:nvPicPr>
              <p:cNvPr id="5" name="Рисунок 4"/>
              <p:cNvPicPr>
                <a:picLocks noChangeAspect="1"/>
              </p:cNvPicPr>
              <p:nvPr/>
            </p:nvPicPr>
            <p:blipFill rotWithShape="1"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56147" t="32074" b="31477"/>
              <a:stretch/>
            </p:blipFill>
            <p:spPr>
              <a:xfrm>
                <a:off x="6444208" y="5085184"/>
                <a:ext cx="2435236" cy="341193"/>
              </a:xfrm>
              <a:prstGeom prst="rect">
                <a:avLst/>
              </a:prstGeom>
            </p:spPr>
          </p:pic>
        </p:grpSp>
        <p:pic>
          <p:nvPicPr>
            <p:cNvPr id="7" name="Рисунок 6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72179"/>
            <a:stretch/>
          </p:blipFill>
          <p:spPr>
            <a:xfrm>
              <a:off x="899593" y="5527270"/>
              <a:ext cx="6624736" cy="302717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7900290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692696"/>
            <a:ext cx="7787208" cy="706090"/>
          </a:xfrm>
        </p:spPr>
        <p:txBody>
          <a:bodyPr/>
          <a:lstStyle/>
          <a:p>
            <a:r>
              <a:rPr kumimoji="0" lang="ru-RU" b="1" dirty="0" smtClean="0">
                <a:ln w="1905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Формула Байеса</a:t>
            </a:r>
            <a:r>
              <a:rPr kumimoji="0" lang="ru-RU" u="sng" dirty="0" smtClean="0">
                <a:solidFill>
                  <a:srgbClr val="663300"/>
                </a:solidFill>
              </a:rPr>
              <a:t/>
            </a:r>
            <a:br>
              <a:rPr kumimoji="0" lang="ru-RU" u="sng" dirty="0" smtClean="0">
                <a:solidFill>
                  <a:srgbClr val="663300"/>
                </a:solidFill>
              </a:rPr>
            </a:br>
            <a:endParaRPr lang="ru-RU" dirty="0"/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21311" y="1556792"/>
            <a:ext cx="8591550" cy="3581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marL="457200" indent="-457200" algn="just">
              <a:spcBef>
                <a:spcPct val="20000"/>
              </a:spcBef>
              <a:buClr>
                <a:schemeClr val="tx2"/>
              </a:buClr>
              <a:buSzPct val="90000"/>
              <a:buFont typeface="Arial" pitchFamily="34" charset="0"/>
              <a:buChar char="•"/>
            </a:pPr>
            <a:r>
              <a:rPr lang="ru-RU" sz="2800" dirty="0" smtClean="0"/>
              <a:t>Пусть </a:t>
            </a:r>
            <a:r>
              <a:rPr lang="ru-RU" sz="2800" dirty="0"/>
              <a:t>имеется полная группа несовместных </a:t>
            </a:r>
            <a:r>
              <a:rPr lang="ru-RU" sz="2800" dirty="0" smtClean="0"/>
              <a:t>гипотез </a:t>
            </a:r>
            <a:r>
              <a:rPr lang="ru-RU" sz="2800" i="1" dirty="0" smtClean="0"/>
              <a:t>Н</a:t>
            </a:r>
            <a:r>
              <a:rPr lang="ru-RU" sz="2800" i="1" baseline="-25000" dirty="0" smtClean="0"/>
              <a:t>1</a:t>
            </a:r>
            <a:r>
              <a:rPr lang="ru-RU" sz="2800" i="1" dirty="0" smtClean="0"/>
              <a:t>,Н</a:t>
            </a:r>
            <a:r>
              <a:rPr lang="ru-RU" sz="2800" i="1" baseline="-25000" dirty="0" smtClean="0"/>
              <a:t>2</a:t>
            </a:r>
            <a:r>
              <a:rPr lang="ru-RU" sz="2800" i="1" dirty="0" smtClean="0"/>
              <a:t>…Н</a:t>
            </a:r>
            <a:r>
              <a:rPr lang="en-US" sz="2800" i="1" baseline="-25000" dirty="0"/>
              <a:t>n</a:t>
            </a:r>
            <a:r>
              <a:rPr lang="ru-RU" sz="2800" dirty="0"/>
              <a:t> . Вероятности этих гипотез до опыта считаются известными: </a:t>
            </a:r>
            <a:r>
              <a:rPr lang="ru-RU" sz="2800" i="1" dirty="0"/>
              <a:t>Р(Н</a:t>
            </a:r>
            <a:r>
              <a:rPr lang="ru-RU" sz="2800" i="1" baseline="-25000" dirty="0"/>
              <a:t>1</a:t>
            </a:r>
            <a:r>
              <a:rPr lang="ru-RU" sz="2800" i="1" dirty="0"/>
              <a:t>),Р(Н</a:t>
            </a:r>
            <a:r>
              <a:rPr lang="ru-RU" sz="2800" i="1" baseline="-25000" dirty="0"/>
              <a:t>2</a:t>
            </a:r>
            <a:r>
              <a:rPr lang="ru-RU" sz="2800" i="1" dirty="0"/>
              <a:t>)…Р(Н</a:t>
            </a:r>
            <a:r>
              <a:rPr lang="en-US" sz="2800" i="1" baseline="-25000" dirty="0"/>
              <a:t>n</a:t>
            </a:r>
            <a:r>
              <a:rPr lang="en-US" sz="2800" i="1" dirty="0"/>
              <a:t>).</a:t>
            </a:r>
            <a:r>
              <a:rPr lang="en-US" sz="2800" dirty="0"/>
              <a:t> </a:t>
            </a:r>
            <a:endParaRPr lang="ru-RU" sz="2800" dirty="0" smtClean="0"/>
          </a:p>
          <a:p>
            <a:pPr marL="457200" indent="-457200" algn="just">
              <a:spcBef>
                <a:spcPct val="20000"/>
              </a:spcBef>
              <a:buClr>
                <a:schemeClr val="tx2"/>
              </a:buClr>
              <a:buSzPct val="90000"/>
              <a:buFont typeface="Arial" pitchFamily="34" charset="0"/>
              <a:buChar char="•"/>
            </a:pPr>
            <a:endParaRPr lang="en-US" sz="2800" dirty="0"/>
          </a:p>
          <a:p>
            <a:pPr marL="457200" indent="-457200" algn="just">
              <a:spcBef>
                <a:spcPct val="20000"/>
              </a:spcBef>
              <a:buClr>
                <a:schemeClr val="tx2"/>
              </a:buClr>
              <a:buSzPct val="90000"/>
              <a:buFont typeface="Arial" pitchFamily="34" charset="0"/>
              <a:buChar char="•"/>
            </a:pPr>
            <a:r>
              <a:rPr lang="en-US" sz="2800" dirty="0" smtClean="0"/>
              <a:t>Производится </a:t>
            </a:r>
            <a:r>
              <a:rPr lang="en-US" sz="2800" dirty="0" err="1"/>
              <a:t>опыт</a:t>
            </a:r>
            <a:r>
              <a:rPr lang="en-US" sz="2800" dirty="0"/>
              <a:t>, в </a:t>
            </a:r>
            <a:r>
              <a:rPr lang="en-US" sz="2800" dirty="0" err="1"/>
              <a:t>результате</a:t>
            </a:r>
            <a:r>
              <a:rPr lang="en-US" sz="2800" dirty="0"/>
              <a:t> </a:t>
            </a:r>
            <a:r>
              <a:rPr lang="en-US" sz="2800" dirty="0" err="1"/>
              <a:t>которого</a:t>
            </a:r>
            <a:r>
              <a:rPr lang="en-US" sz="2800" dirty="0"/>
              <a:t> </a:t>
            </a:r>
            <a:r>
              <a:rPr lang="en-US" sz="2800" dirty="0" err="1"/>
              <a:t>происходит</a:t>
            </a:r>
            <a:r>
              <a:rPr lang="en-US" sz="2800" dirty="0"/>
              <a:t> </a:t>
            </a:r>
            <a:r>
              <a:rPr lang="en-US" sz="2800" dirty="0" err="1"/>
              <a:t>событие</a:t>
            </a:r>
            <a:r>
              <a:rPr lang="en-US" sz="2800" dirty="0"/>
              <a:t> </a:t>
            </a:r>
            <a:r>
              <a:rPr lang="en-US" sz="2800" i="1" dirty="0"/>
              <a:t>А</a:t>
            </a:r>
            <a:r>
              <a:rPr lang="en-US" sz="2800" dirty="0"/>
              <a:t>. </a:t>
            </a:r>
            <a:endParaRPr lang="ru-RU" sz="2800" dirty="0" smtClean="0"/>
          </a:p>
          <a:p>
            <a:pPr marL="457200" indent="-457200" algn="just">
              <a:spcBef>
                <a:spcPct val="20000"/>
              </a:spcBef>
              <a:buClr>
                <a:schemeClr val="tx2"/>
              </a:buClr>
              <a:buSzPct val="90000"/>
              <a:buFont typeface="Arial" pitchFamily="34" charset="0"/>
              <a:buChar char="•"/>
            </a:pPr>
            <a:endParaRPr lang="ru-RU" sz="2800" dirty="0" smtClean="0"/>
          </a:p>
          <a:p>
            <a:pPr marL="342900" indent="-342900" algn="ctr">
              <a:spcBef>
                <a:spcPct val="20000"/>
              </a:spcBef>
              <a:buClr>
                <a:schemeClr val="tx2"/>
              </a:buClr>
              <a:buSzPct val="90000"/>
              <a:buFont typeface="Symbol" pitchFamily="18" charset="2"/>
              <a:buNone/>
            </a:pPr>
            <a:r>
              <a:rPr lang="ru-RU" sz="2800" dirty="0" smtClean="0"/>
              <a:t> </a:t>
            </a:r>
            <a:r>
              <a:rPr lang="ru-RU" sz="2800" b="1" dirty="0" smtClean="0"/>
              <a:t>Как </a:t>
            </a:r>
            <a:r>
              <a:rPr lang="ru-RU" sz="2800" b="1" dirty="0"/>
              <a:t>следует изменить вероятности гипотез в связи с появлением события </a:t>
            </a:r>
            <a:r>
              <a:rPr lang="ru-RU" sz="2800" b="1" i="1" dirty="0"/>
              <a:t>А</a:t>
            </a:r>
            <a:r>
              <a:rPr lang="ru-RU" sz="2800" b="1" dirty="0"/>
              <a:t>?  </a:t>
            </a:r>
          </a:p>
        </p:txBody>
      </p:sp>
    </p:spTree>
    <p:extLst>
      <p:ext uri="{BB962C8B-B14F-4D97-AF65-F5344CB8AC3E}">
        <p14:creationId xmlns:p14="http://schemas.microsoft.com/office/powerpoint/2010/main" val="2920392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0294" y="2133600"/>
            <a:ext cx="7543800" cy="69850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648494" y="381000"/>
            <a:ext cx="8078787" cy="1587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just">
              <a:spcBef>
                <a:spcPct val="50000"/>
              </a:spcBef>
              <a:buClr>
                <a:schemeClr val="tx2"/>
              </a:buClr>
              <a:buSzPct val="90000"/>
              <a:buFont typeface="Symbol" pitchFamily="18" charset="2"/>
              <a:buNone/>
            </a:pPr>
            <a:r>
              <a:rPr lang="ru-RU" sz="2800" b="1" dirty="0"/>
              <a:t>Определим условные вероятности каждой из гипотез </a:t>
            </a:r>
            <a:r>
              <a:rPr lang="ru-RU" sz="2800" b="1" i="1" dirty="0"/>
              <a:t>Р(Н</a:t>
            </a:r>
            <a:r>
              <a:rPr lang="en-US" sz="2800" b="1" i="1" baseline="-25000" dirty="0"/>
              <a:t>i</a:t>
            </a:r>
            <a:r>
              <a:rPr lang="ru-RU" sz="2800" b="1" i="1" dirty="0"/>
              <a:t>/А).</a:t>
            </a:r>
          </a:p>
          <a:p>
            <a:pPr algn="just">
              <a:spcBef>
                <a:spcPct val="50000"/>
              </a:spcBef>
              <a:buClr>
                <a:schemeClr val="tx2"/>
              </a:buClr>
              <a:buSzPct val="90000"/>
              <a:buFont typeface="Symbol" pitchFamily="18" charset="2"/>
              <a:buNone/>
            </a:pPr>
            <a:r>
              <a:rPr lang="ru-RU" sz="2800" b="1" dirty="0"/>
              <a:t>По теореме об умножении вероятностей:</a:t>
            </a: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719931" y="2924175"/>
            <a:ext cx="23622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ru-RU" sz="2800" b="1" dirty="0"/>
              <a:t>Отсюда</a:t>
            </a:r>
            <a:endParaRPr lang="ru-RU" sz="2800" dirty="0"/>
          </a:p>
        </p:txBody>
      </p:sp>
      <p:pic>
        <p:nvPicPr>
          <p:cNvPr id="7" name="Рисунок 6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59794" y="3357563"/>
            <a:ext cx="5181600" cy="1277937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Rectangle 6"/>
          <p:cNvSpPr>
            <a:spLocks noChangeArrowheads="1"/>
          </p:cNvSpPr>
          <p:nvPr/>
        </p:nvSpPr>
        <p:spPr bwMode="auto">
          <a:xfrm>
            <a:off x="719931" y="4652963"/>
            <a:ext cx="6477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marL="342900" indent="-342900">
              <a:spcBef>
                <a:spcPct val="20000"/>
              </a:spcBef>
              <a:buClr>
                <a:schemeClr val="tx2"/>
              </a:buClr>
              <a:buSzPct val="90000"/>
              <a:buFont typeface="Symbol" pitchFamily="18" charset="2"/>
              <a:buNone/>
            </a:pPr>
            <a:r>
              <a:rPr lang="ru-RU" sz="2800" b="1" dirty="0"/>
              <a:t>По формуле полной вероятности</a:t>
            </a:r>
          </a:p>
        </p:txBody>
      </p:sp>
      <p:pic>
        <p:nvPicPr>
          <p:cNvPr id="9" name="Рисунок 8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75694" y="5229225"/>
            <a:ext cx="4648200" cy="1293813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Rectangle 8"/>
          <p:cNvSpPr>
            <a:spLocks noChangeArrowheads="1"/>
          </p:cNvSpPr>
          <p:nvPr/>
        </p:nvSpPr>
        <p:spPr bwMode="auto">
          <a:xfrm>
            <a:off x="215106" y="260350"/>
            <a:ext cx="8713788" cy="6337300"/>
          </a:xfrm>
          <a:prstGeom prst="rect">
            <a:avLst/>
          </a:prstGeom>
          <a:noFill/>
          <a:ln w="76200" algn="ctr">
            <a:solidFill>
              <a:schemeClr val="accent2">
                <a:lumMod val="60000"/>
                <a:lumOff val="40000"/>
              </a:schemeClr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64807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5"/>
          <p:cNvSpPr>
            <a:spLocks noChangeArrowheads="1"/>
          </p:cNvSpPr>
          <p:nvPr/>
        </p:nvSpPr>
        <p:spPr bwMode="auto">
          <a:xfrm>
            <a:off x="916782" y="689094"/>
            <a:ext cx="6859587" cy="3097212"/>
          </a:xfrm>
          <a:prstGeom prst="cloudCallout">
            <a:avLst/>
          </a:prstGeom>
          <a:gradFill flip="none" rotWithShape="1">
            <a:gsLst>
              <a:gs pos="1000">
                <a:srgbClr val="CCCCFF">
                  <a:alpha val="49000"/>
                  <a:lumMod val="0"/>
                  <a:lumOff val="100000"/>
                </a:srgbClr>
              </a:gs>
              <a:gs pos="17999">
                <a:srgbClr val="99CCFF">
                  <a:alpha val="27000"/>
                </a:srgbClr>
              </a:gs>
              <a:gs pos="36000">
                <a:srgbClr val="9966FF">
                  <a:alpha val="3000"/>
                </a:srgbClr>
              </a:gs>
              <a:gs pos="61000">
                <a:srgbClr val="CC99FF">
                  <a:alpha val="32000"/>
                </a:srgbClr>
              </a:gs>
              <a:gs pos="82001">
                <a:srgbClr val="99CCFF">
                  <a:alpha val="14000"/>
                </a:srgbClr>
              </a:gs>
              <a:gs pos="100000">
                <a:srgbClr val="CCCCFF">
                  <a:alpha val="42000"/>
                </a:srgbClr>
              </a:gs>
            </a:gsLst>
            <a:lin ang="13500000" scaled="1"/>
            <a:tileRect/>
          </a:gradFill>
          <a:ln w="9525" cap="sq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wrap="none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endParaRPr lang="ru-RU"/>
          </a:p>
        </p:txBody>
      </p:sp>
      <p:sp>
        <p:nvSpPr>
          <p:cNvPr id="6" name="WordArt 10"/>
          <p:cNvSpPr>
            <a:spLocks noChangeArrowheads="1" noChangeShapeType="1" noTextEdit="1"/>
          </p:cNvSpPr>
          <p:nvPr/>
        </p:nvSpPr>
        <p:spPr bwMode="auto">
          <a:xfrm>
            <a:off x="1185915" y="4054523"/>
            <a:ext cx="6629400" cy="1066800"/>
          </a:xfrm>
          <a:prstGeom prst="rect">
            <a:avLst/>
          </a:prstGeom>
        </p:spPr>
        <p:txBody>
          <a:bodyPr wrap="none" numCol="1" fromWordArt="1">
            <a:prstTxWarp prst="textPlain">
              <a:avLst>
                <a:gd name="adj" fmla="val 50000"/>
              </a:avLst>
            </a:prstTxWarp>
            <a:scene3d>
              <a:camera prst="orthographicFront"/>
              <a:lightRig rig="freezing" dir="t"/>
            </a:scene3d>
            <a:sp3d extrusionH="57150" prstMaterial="matte">
              <a:bevelT w="38100" h="38100" prst="convex"/>
              <a:bevelB w="38100" h="38100"/>
            </a:sp3d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/>
            <a:r>
              <a:rPr lang="ru-RU" sz="3600" b="1" kern="10" dirty="0">
                <a:ln w="22225" cap="sq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gradFill>
                  <a:gsLst>
                    <a:gs pos="0">
                      <a:srgbClr val="03D4A8"/>
                    </a:gs>
                    <a:gs pos="25000">
                      <a:srgbClr val="21D6E0"/>
                    </a:gs>
                    <a:gs pos="75000">
                      <a:srgbClr val="0087E6"/>
                    </a:gs>
                    <a:gs pos="100000">
                      <a:srgbClr val="005CBF"/>
                    </a:gs>
                  </a:gsLst>
                  <a:lin ang="5400000" scaled="0"/>
                </a:gra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Comic Sans MS"/>
              </a:rPr>
              <a:t>ФОРМУЛА БАЙЕСА</a:t>
            </a:r>
          </a:p>
        </p:txBody>
      </p:sp>
      <p:graphicFrame>
        <p:nvGraphicFramePr>
          <p:cNvPr id="8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55535863"/>
              </p:ext>
            </p:extLst>
          </p:nvPr>
        </p:nvGraphicFramePr>
        <p:xfrm>
          <a:off x="1564510" y="1162367"/>
          <a:ext cx="5747196" cy="215066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3" name="Формула" r:id="rId4" imgW="1930400" imgH="838200" progId="Equation.3">
                  <p:embed/>
                </p:oleObj>
              </mc:Choice>
              <mc:Fallback>
                <p:oleObj name="Формула" r:id="rId4" imgW="1930400" imgH="838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64510" y="1162367"/>
                        <a:ext cx="5747196" cy="2150665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Объект 2"/>
          <p:cNvSpPr>
            <a:spLocks noGrp="1"/>
          </p:cNvSpPr>
          <p:nvPr>
            <p:ph idx="1"/>
          </p:nvPr>
        </p:nvSpPr>
        <p:spPr>
          <a:xfrm>
            <a:off x="204664" y="5517232"/>
            <a:ext cx="8939336" cy="820688"/>
          </a:xfrm>
          <a:noFill/>
          <a:ln>
            <a:noFill/>
          </a:ln>
        </p:spPr>
        <p:txBody>
          <a:bodyPr/>
          <a:lstStyle/>
          <a:p>
            <a:pPr algn="just">
              <a:buClr>
                <a:schemeClr val="tx2"/>
              </a:buClr>
              <a:buSzPct val="90000"/>
            </a:pPr>
            <a:r>
              <a:rPr lang="ru-RU" sz="2000" b="1" i="1" kern="1200" dirty="0">
                <a:latin typeface="Times New Roman" pitchFamily="18" charset="0"/>
              </a:rPr>
              <a:t>Базируется на формуле полной вероятности и теореме умножения вероятностей.</a:t>
            </a:r>
          </a:p>
        </p:txBody>
      </p:sp>
      <p:sp>
        <p:nvSpPr>
          <p:cNvPr id="14" name="Oval 33"/>
          <p:cNvSpPr>
            <a:spLocks noChangeArrowheads="1"/>
          </p:cNvSpPr>
          <p:nvPr/>
        </p:nvSpPr>
        <p:spPr bwMode="auto">
          <a:xfrm>
            <a:off x="3698874" y="1196752"/>
            <a:ext cx="1521197" cy="792088"/>
          </a:xfrm>
          <a:prstGeom prst="ellips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5" name="Oval 33"/>
          <p:cNvSpPr>
            <a:spLocks noChangeArrowheads="1"/>
          </p:cNvSpPr>
          <p:nvPr/>
        </p:nvSpPr>
        <p:spPr bwMode="auto">
          <a:xfrm>
            <a:off x="5436096" y="1196751"/>
            <a:ext cx="1656184" cy="792089"/>
          </a:xfrm>
          <a:prstGeom prst="ellips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6" name="Oval 33"/>
          <p:cNvSpPr>
            <a:spLocks noChangeArrowheads="1"/>
          </p:cNvSpPr>
          <p:nvPr/>
        </p:nvSpPr>
        <p:spPr bwMode="auto">
          <a:xfrm>
            <a:off x="3476285" y="1988840"/>
            <a:ext cx="3888432" cy="1797466"/>
          </a:xfrm>
          <a:prstGeom prst="ellips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33149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6" presetClass="entr" presetSubtype="21" fill="hold" grpId="0" nodeType="afterEffect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700"/>
                            </p:stCondLst>
                            <p:childTnLst>
                              <p:par>
                                <p:cTn id="13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5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700"/>
                            </p:stCondLst>
                            <p:childTnLst>
                              <p:par>
                                <p:cTn id="17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9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700"/>
                            </p:stCondLst>
                            <p:childTnLst>
                              <p:par>
                                <p:cTn id="21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3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build="p"/>
      <p:bldP spid="14" grpId="0" animBg="1"/>
      <p:bldP spid="15" grpId="0" animBg="1"/>
      <p:bldP spid="1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/>
          <a:lstStyle/>
          <a:p>
            <a:r>
              <a:rPr lang="ru-RU" sz="2000" b="1" i="1" spc="-150" dirty="0">
                <a:solidFill>
                  <a:srgbClr val="B90975"/>
                </a:solidFill>
              </a:rPr>
              <a:t>Пример. </a:t>
            </a:r>
            <a:endParaRPr lang="ru-RU" sz="2000" b="1" i="1" spc="-150" dirty="0" smtClean="0">
              <a:solidFill>
                <a:srgbClr val="B90975"/>
              </a:solidFill>
            </a:endParaRPr>
          </a:p>
          <a:p>
            <a:pPr lvl="1"/>
            <a:r>
              <a:rPr lang="ru-RU" sz="2000" b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После </a:t>
            </a:r>
            <a:r>
              <a:rPr lang="ru-RU" sz="2000" b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двух выстрелов двух стрелков, вероятности попаданий которых равны 0,6 и 0,7, в мишени оказалась одна пробоина. Найти вероятность того, что попал первый стрелок.</a:t>
            </a:r>
          </a:p>
          <a:p>
            <a:endParaRPr lang="ru-RU" sz="2000" b="1" i="1" spc="-150" dirty="0" smtClean="0">
              <a:solidFill>
                <a:srgbClr val="B90975"/>
              </a:solidFill>
            </a:endParaRPr>
          </a:p>
          <a:p>
            <a:r>
              <a:rPr lang="ru-RU" sz="2000" b="1" i="1" spc="-150" dirty="0" smtClean="0">
                <a:solidFill>
                  <a:srgbClr val="B90975"/>
                </a:solidFill>
              </a:rPr>
              <a:t>Решение</a:t>
            </a:r>
            <a:r>
              <a:rPr lang="ru-RU" sz="2000" b="1" i="1" spc="-150" dirty="0">
                <a:solidFill>
                  <a:srgbClr val="B90975"/>
                </a:solidFill>
              </a:rPr>
              <a:t>. </a:t>
            </a:r>
            <a:endParaRPr lang="ru-RU" sz="2000" b="1" i="1" spc="-150" dirty="0" smtClean="0">
              <a:solidFill>
                <a:srgbClr val="B90975"/>
              </a:solidFill>
            </a:endParaRPr>
          </a:p>
          <a:p>
            <a:pPr lvl="1">
              <a:buFont typeface="Arial" pitchFamily="34" charset="0"/>
              <a:buChar char="•"/>
            </a:pPr>
            <a:r>
              <a:rPr lang="ru-RU" sz="16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Пусть </a:t>
            </a:r>
            <a:r>
              <a:rPr lang="ru-RU" sz="16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событие</a:t>
            </a:r>
            <a:r>
              <a:rPr lang="ru-RU" sz="1600" u="sng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</a:t>
            </a:r>
            <a:r>
              <a:rPr lang="ru-RU" sz="1600" b="1" i="1" u="sng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А</a:t>
            </a:r>
            <a:r>
              <a:rPr lang="ru-RU" sz="16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– одно попадание при двух выстрелах, а гипотезы: </a:t>
            </a:r>
            <a:r>
              <a:rPr lang="ru-RU" sz="1600" b="1" i="1" u="sng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Н</a:t>
            </a:r>
            <a:r>
              <a:rPr lang="ru-RU" sz="1600" b="1" u="sng" baseline="-25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1</a:t>
            </a:r>
            <a:r>
              <a:rPr lang="ru-RU" sz="16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– первый попал, а второй промахнулся,</a:t>
            </a:r>
            <a:r>
              <a:rPr lang="ru-RU" sz="1600" u="sng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</a:t>
            </a:r>
            <a:r>
              <a:rPr lang="ru-RU" sz="1600" i="1" u="sng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Н</a:t>
            </a:r>
            <a:r>
              <a:rPr lang="ru-RU" sz="1600" u="sng" baseline="-25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2</a:t>
            </a:r>
            <a:r>
              <a:rPr lang="ru-RU" sz="16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– первый промахнулся, а второй попал, </a:t>
            </a:r>
            <a:r>
              <a:rPr lang="ru-RU" sz="1600" i="1" u="sng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Н</a:t>
            </a:r>
            <a:r>
              <a:rPr lang="ru-RU" sz="1600" u="sng" baseline="-25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3</a:t>
            </a:r>
            <a:r>
              <a:rPr lang="ru-RU" sz="16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– оба попали,</a:t>
            </a:r>
            <a:r>
              <a:rPr lang="ru-RU" sz="1600" u="sng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</a:t>
            </a:r>
            <a:r>
              <a:rPr lang="ru-RU" sz="1600" i="1" u="sng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Н</a:t>
            </a:r>
            <a:r>
              <a:rPr lang="ru-RU" sz="1600" u="sng" baseline="-25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4</a:t>
            </a:r>
            <a:r>
              <a:rPr lang="ru-RU" sz="16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– оба промахнулись. </a:t>
            </a:r>
            <a:endParaRPr lang="ru-RU" sz="16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lvl="1">
              <a:buFont typeface="Arial" pitchFamily="34" charset="0"/>
              <a:buChar char="•"/>
            </a:pPr>
            <a:r>
              <a:rPr lang="ru-RU" sz="1600" b="1" u="sng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Вероятности </a:t>
            </a:r>
            <a:r>
              <a:rPr lang="ru-RU" sz="1600" b="1" u="sng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гипотез: </a:t>
            </a:r>
            <a:r>
              <a:rPr lang="ru-RU" sz="16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р(</a:t>
            </a:r>
            <a:r>
              <a:rPr lang="ru-RU" sz="1600" i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Н</a:t>
            </a:r>
            <a:r>
              <a:rPr lang="ru-RU" sz="1600" baseline="-25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1</a:t>
            </a:r>
            <a:r>
              <a:rPr lang="ru-RU" sz="16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) = 0,6·0,3 = 0,18, </a:t>
            </a:r>
            <a:r>
              <a:rPr lang="ru-RU" sz="1600" i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р</a:t>
            </a:r>
            <a:r>
              <a:rPr lang="ru-RU" sz="16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</a:t>
            </a:r>
            <a:r>
              <a:rPr lang="ru-RU" sz="1600" i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Н</a:t>
            </a:r>
            <a:r>
              <a:rPr lang="ru-RU" sz="1600" baseline="-25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2</a:t>
            </a:r>
            <a:r>
              <a:rPr lang="ru-RU" sz="16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) = 0,4·0,7 = 0,28, </a:t>
            </a:r>
            <a:r>
              <a:rPr lang="ru-RU" sz="1600" i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р</a:t>
            </a:r>
            <a:r>
              <a:rPr lang="ru-RU" sz="16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</a:t>
            </a:r>
            <a:r>
              <a:rPr lang="ru-RU" sz="1600" i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Н</a:t>
            </a:r>
            <a:r>
              <a:rPr lang="ru-RU" sz="1600" baseline="-25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3</a:t>
            </a:r>
            <a:r>
              <a:rPr lang="ru-RU" sz="16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) = 0,6·0,7 = 0,42, </a:t>
            </a:r>
            <a:r>
              <a:rPr lang="ru-RU" sz="1600" i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р</a:t>
            </a:r>
            <a:r>
              <a:rPr lang="ru-RU" sz="16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</a:t>
            </a:r>
            <a:r>
              <a:rPr lang="ru-RU" sz="1600" i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Н</a:t>
            </a:r>
            <a:r>
              <a:rPr lang="ru-RU" sz="1600" baseline="-25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4</a:t>
            </a:r>
            <a:r>
              <a:rPr lang="ru-RU" sz="16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) = 0,4·0,3 = 0,12.Тогда </a:t>
            </a:r>
            <a:r>
              <a:rPr lang="ru-RU" sz="1600" i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р</a:t>
            </a:r>
            <a:r>
              <a:rPr lang="ru-RU" sz="16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</a:t>
            </a:r>
            <a:r>
              <a:rPr lang="ru-RU" sz="1600" i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А/Н</a:t>
            </a:r>
            <a:r>
              <a:rPr lang="ru-RU" sz="1600" baseline="-25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1</a:t>
            </a:r>
            <a:r>
              <a:rPr lang="ru-RU" sz="16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) =</a:t>
            </a:r>
            <a:r>
              <a:rPr lang="ru-RU" sz="1600" i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р</a:t>
            </a:r>
            <a:r>
              <a:rPr lang="ru-RU" sz="16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</a:t>
            </a:r>
            <a:r>
              <a:rPr lang="ru-RU" sz="1600" i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А/Н</a:t>
            </a:r>
            <a:r>
              <a:rPr lang="ru-RU" sz="1600" baseline="-25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2</a:t>
            </a:r>
            <a:r>
              <a:rPr lang="ru-RU" sz="16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) = 1, </a:t>
            </a:r>
            <a:r>
              <a:rPr lang="ru-RU" sz="1600" i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р</a:t>
            </a:r>
            <a:r>
              <a:rPr lang="ru-RU" sz="16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</a:t>
            </a:r>
            <a:r>
              <a:rPr lang="ru-RU" sz="1600" i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А/Н</a:t>
            </a:r>
            <a:r>
              <a:rPr lang="ru-RU" sz="1600" baseline="-25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3</a:t>
            </a:r>
            <a:r>
              <a:rPr lang="ru-RU" sz="16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) = </a:t>
            </a:r>
            <a:r>
              <a:rPr lang="ru-RU" sz="1600" i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р</a:t>
            </a:r>
            <a:r>
              <a:rPr lang="ru-RU" sz="16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</a:t>
            </a:r>
            <a:r>
              <a:rPr lang="ru-RU" sz="1600" i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А/Н</a:t>
            </a:r>
            <a:r>
              <a:rPr lang="ru-RU" sz="1600" baseline="-25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4</a:t>
            </a:r>
            <a:r>
              <a:rPr lang="ru-RU" sz="16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) = 0. </a:t>
            </a:r>
            <a:endParaRPr lang="ru-RU" sz="16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lvl="1">
              <a:buFont typeface="Arial" pitchFamily="34" charset="0"/>
              <a:buChar char="•"/>
            </a:pPr>
            <a:r>
              <a:rPr lang="ru-RU" sz="16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Следовательно</a:t>
            </a:r>
            <a:r>
              <a:rPr lang="ru-RU" sz="16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ru-RU" sz="1600" b="1" u="sng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полная вероятност</a:t>
            </a:r>
            <a:r>
              <a:rPr lang="ru-RU" sz="16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ь </a:t>
            </a:r>
            <a:r>
              <a:rPr lang="ru-RU" sz="1600" i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р</a:t>
            </a:r>
            <a:r>
              <a:rPr lang="ru-RU" sz="16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</a:t>
            </a:r>
            <a:r>
              <a:rPr lang="ru-RU" sz="1600" i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А</a:t>
            </a:r>
            <a:r>
              <a:rPr lang="ru-RU" sz="16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) = 0,18·1 + 0,28·1 + 0,42·0 + 0,12·0 = 0,46. </a:t>
            </a:r>
            <a:endParaRPr lang="ru-RU" sz="16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lvl="1">
              <a:buFont typeface="Arial" pitchFamily="34" charset="0"/>
              <a:buChar char="•"/>
            </a:pPr>
            <a:r>
              <a:rPr lang="ru-RU" sz="16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Применяя </a:t>
            </a:r>
            <a:r>
              <a:rPr lang="ru-RU" sz="16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формулу Байеса, получим: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25408" y="5373216"/>
            <a:ext cx="3181444" cy="6480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43884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sz="2800" b="1" dirty="0">
                <a:ln w="3175">
                  <a:solidFill>
                    <a:schemeClr val="tx1"/>
                  </a:solidFill>
                </a:ln>
                <a:solidFill>
                  <a:schemeClr val="accent5">
                    <a:lumMod val="75000"/>
                  </a:schemeClr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rPr>
              <a:t>Основные сферы применения формулы Байеса(Бейеса)</a:t>
            </a:r>
            <a:br>
              <a:rPr lang="ru-RU" sz="2800" b="1" dirty="0">
                <a:ln w="3175">
                  <a:solidFill>
                    <a:schemeClr val="tx1"/>
                  </a:solidFill>
                </a:ln>
                <a:solidFill>
                  <a:schemeClr val="accent5">
                    <a:lumMod val="75000"/>
                  </a:schemeClr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rPr>
            </a:br>
            <a:endParaRPr lang="ru-RU" sz="2800" b="1" dirty="0">
              <a:ln w="3175">
                <a:solidFill>
                  <a:schemeClr val="tx1"/>
                </a:solidFill>
              </a:ln>
              <a:solidFill>
                <a:schemeClr val="accent5">
                  <a:lumMod val="75000"/>
                </a:schemeClr>
              </a:solidFill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1800" dirty="0">
                <a:solidFill>
                  <a:schemeClr val="tx1"/>
                </a:solidFill>
              </a:rPr>
              <a:t>1)Математический инструмент в теории вероятностей.</a:t>
            </a:r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sz="1800" dirty="0">
                <a:solidFill>
                  <a:schemeClr val="tx1"/>
                </a:solidFill>
              </a:rPr>
              <a:t>2)В статистике – как обобщение предшествующего опыта. Предполагается, что нами накоплен опыт, позволяющий экспериментально оценить </a:t>
            </a:r>
            <a:r>
              <a:rPr lang="ru-RU" sz="1800" dirty="0" smtClean="0">
                <a:solidFill>
                  <a:schemeClr val="tx1"/>
                </a:solidFill>
              </a:rPr>
              <a:t>распределение </a:t>
            </a:r>
            <a:r>
              <a:rPr lang="ru-RU" sz="1800" dirty="0">
                <a:solidFill>
                  <a:schemeClr val="tx1"/>
                </a:solidFill>
              </a:rPr>
              <a:t>вероятностей. </a:t>
            </a:r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sz="1800" dirty="0">
                <a:solidFill>
                  <a:schemeClr val="tx1"/>
                </a:solidFill>
              </a:rPr>
              <a:t>3)В статистике - для сравнения разных моделей в случае, когда </a:t>
            </a:r>
            <a:r>
              <a:rPr lang="ru-RU" sz="1800" dirty="0" smtClean="0">
                <a:solidFill>
                  <a:schemeClr val="tx1"/>
                </a:solidFill>
              </a:rPr>
              <a:t>распределения </a:t>
            </a:r>
            <a:r>
              <a:rPr lang="ru-RU" sz="1800" dirty="0">
                <a:solidFill>
                  <a:schemeClr val="tx1"/>
                </a:solidFill>
              </a:rPr>
              <a:t>настолько нечетки, что вообще несущественны. </a:t>
            </a:r>
            <a:endParaRPr lang="ru-RU" sz="1800" dirty="0" smtClean="0">
              <a:solidFill>
                <a:schemeClr val="tx1"/>
              </a:solidFill>
            </a:endParaRPr>
          </a:p>
          <a:p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sz="1800" dirty="0">
                <a:solidFill>
                  <a:schemeClr val="tx1"/>
                </a:solidFill>
              </a:rPr>
              <a:t>4)Описание умонастроения. Сторонники интерпретации вероятности события как меры субъективной уверенности в его возможности могут пересчитывать эти величины в процессе появления новых данных. Очевидно, что математика здесь может быть подобной мельнице перемалывающей труху: произвол в определении априорных вероятностей может быть опасным.</a:t>
            </a:r>
            <a:endParaRPr lang="ru-RU" sz="1800" dirty="0"/>
          </a:p>
        </p:txBody>
      </p:sp>
    </p:spTree>
    <p:extLst>
      <p:ext uri="{BB962C8B-B14F-4D97-AF65-F5344CB8AC3E}">
        <p14:creationId xmlns:p14="http://schemas.microsoft.com/office/powerpoint/2010/main" val="3808092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1212</Template>
  <TotalTime>297</TotalTime>
  <Words>211</Words>
  <Application>Microsoft Office PowerPoint</Application>
  <PresentationFormat>Экран (4:3)</PresentationFormat>
  <Paragraphs>68</Paragraphs>
  <Slides>11</Slides>
  <Notes>2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3" baseType="lpstr">
      <vt:lpstr>Diseño predeterminado</vt:lpstr>
      <vt:lpstr>Формула</vt:lpstr>
      <vt:lpstr>Формула полной вероятности</vt:lpstr>
      <vt:lpstr>Формула полной вероятности</vt:lpstr>
      <vt:lpstr>Презентация PowerPoint</vt:lpstr>
      <vt:lpstr>Презентация PowerPoint</vt:lpstr>
      <vt:lpstr>Формула Байеса </vt:lpstr>
      <vt:lpstr>Презентация PowerPoint</vt:lpstr>
      <vt:lpstr>Презентация PowerPoint</vt:lpstr>
      <vt:lpstr>Презентация PowerPoint</vt:lpstr>
      <vt:lpstr>Основные сферы применения формулы Байеса(Бейеса) 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Формула полной вероятности</dc:title>
  <dc:creator>Викот</dc:creator>
  <cp:lastModifiedBy>user</cp:lastModifiedBy>
  <cp:revision>16</cp:revision>
  <dcterms:created xsi:type="dcterms:W3CDTF">2014-06-18T17:24:47Z</dcterms:created>
  <dcterms:modified xsi:type="dcterms:W3CDTF">2015-06-18T17:06:27Z</dcterms:modified>
</cp:coreProperties>
</file>