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76" r:id="rId3"/>
    <p:sldId id="277" r:id="rId4"/>
    <p:sldId id="278" r:id="rId5"/>
    <p:sldId id="257" r:id="rId6"/>
    <p:sldId id="280" r:id="rId7"/>
    <p:sldId id="279" r:id="rId8"/>
    <p:sldId id="258" r:id="rId9"/>
    <p:sldId id="259" r:id="rId10"/>
    <p:sldId id="260" r:id="rId11"/>
    <p:sldId id="261" r:id="rId12"/>
    <p:sldId id="263" r:id="rId13"/>
    <p:sldId id="262" r:id="rId14"/>
    <p:sldId id="264" r:id="rId15"/>
    <p:sldId id="265" r:id="rId16"/>
    <p:sldId id="267" r:id="rId17"/>
    <p:sldId id="268" r:id="rId18"/>
    <p:sldId id="269" r:id="rId19"/>
    <p:sldId id="270" r:id="rId20"/>
    <p:sldId id="274" r:id="rId21"/>
    <p:sldId id="275" r:id="rId22"/>
    <p:sldId id="271" r:id="rId23"/>
    <p:sldId id="272" r:id="rId24"/>
    <p:sldId id="273" r:id="rId25"/>
    <p:sldId id="266"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8D7AF9F0-4C56-44A1-A0AE-0E0E354E1F01}">
          <p14:sldIdLst>
            <p14:sldId id="256"/>
            <p14:sldId id="276"/>
          </p14:sldIdLst>
        </p14:section>
        <p14:section name="Раздел без заголовка" id="{3A4E7C13-E1DF-431F-B192-D69FCF1592CF}">
          <p14:sldIdLst>
            <p14:sldId id="277"/>
            <p14:sldId id="278"/>
            <p14:sldId id="257"/>
            <p14:sldId id="280"/>
            <p14:sldId id="279"/>
            <p14:sldId id="258"/>
            <p14:sldId id="259"/>
            <p14:sldId id="260"/>
            <p14:sldId id="261"/>
            <p14:sldId id="263"/>
            <p14:sldId id="262"/>
            <p14:sldId id="264"/>
            <p14:sldId id="265"/>
            <p14:sldId id="267"/>
            <p14:sldId id="268"/>
            <p14:sldId id="269"/>
            <p14:sldId id="270"/>
            <p14:sldId id="274"/>
            <p14:sldId id="275"/>
            <p14:sldId id="271"/>
            <p14:sldId id="272"/>
            <p14:sldId id="273"/>
            <p14:sldId id="26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2634" y="-8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одзаголовок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363BE9CD-699A-4B64-93CD-035E45EEE450}" type="datetimeFigureOut">
              <a:rPr lang="ru-RU" smtClean="0"/>
              <a:t>16.04.2015</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7" name="Прямая соединительная линия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Овал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Овал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Номер слайда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09B5C19-22B2-4DAC-ACFA-B6A15817B8CE}" type="slidenum">
              <a:rPr lang="ru-RU" smtClean="0"/>
              <a:t>‹#›</a:t>
            </a:fld>
            <a:endParaRPr lang="ru-RU"/>
          </a:p>
        </p:txBody>
      </p:sp>
      <p:sp>
        <p:nvSpPr>
          <p:cNvPr id="8" name="Заголовок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ru-RU" smtClean="0"/>
              <a:t>Образец 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63BE9CD-699A-4B64-93CD-035E45EEE450}" type="datetimeFigureOut">
              <a:rPr lang="ru-RU" smtClean="0"/>
              <a:t>16.04.2015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B5C19-22B2-4DAC-ACFA-B6A15817B8CE}"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Прямая соединительная линия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Овал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6915912" y="3009901"/>
            <a:ext cx="457200" cy="441325"/>
          </a:xfrm>
        </p:spPr>
        <p:txBody>
          <a:bodyPr/>
          <a:lstStyle/>
          <a:p>
            <a:fld id="{E09B5C19-22B2-4DAC-ACFA-B6A15817B8CE}" type="slidenum">
              <a:rPr lang="ru-RU" smtClean="0"/>
              <a:t>‹#›</a:t>
            </a:fld>
            <a:endParaRPr lang="ru-RU"/>
          </a:p>
        </p:txBody>
      </p:sp>
      <p:sp>
        <p:nvSpPr>
          <p:cNvPr id="3" name="Вертикальный текст 2"/>
          <p:cNvSpPr>
            <a:spLocks noGrp="1"/>
          </p:cNvSpPr>
          <p:nvPr>
            <p:ph type="body" orient="vert" idx="1"/>
          </p:nvPr>
        </p:nvSpPr>
        <p:spPr>
          <a:xfrm>
            <a:off x="304800" y="304800"/>
            <a:ext cx="6553200" cy="5821366"/>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63BE9CD-699A-4B64-93CD-035E45EEE450}" type="datetimeFigureOut">
              <a:rPr lang="ru-RU" smtClean="0"/>
              <a:t>16.04.2015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2" name="Вертикальный заголовок 1"/>
          <p:cNvSpPr>
            <a:spLocks noGrp="1"/>
          </p:cNvSpPr>
          <p:nvPr>
            <p:ph type="title" orient="vert"/>
          </p:nvPr>
        </p:nvSpPr>
        <p:spPr>
          <a:xfrm>
            <a:off x="7391400" y="304801"/>
            <a:ext cx="1447800" cy="5851525"/>
          </a:xfrm>
        </p:spPr>
        <p:txBody>
          <a:bodyPr vert="eaVert"/>
          <a:lstStyle/>
          <a:p>
            <a:r>
              <a:rPr kumimoji="0" lang="ru-RU" smtClean="0"/>
              <a:t>Образец заголовка</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3">
                    <a:shade val="75000"/>
                  </a:schemeClr>
                </a:solidFill>
              </a:defRPr>
            </a:lvl1p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363BE9CD-699A-4B64-93CD-035E45EEE450}" type="datetimeFigureOut">
              <a:rPr lang="ru-RU" smtClean="0"/>
              <a:t>16.04.2015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4361688" y="1026372"/>
            <a:ext cx="457200" cy="441325"/>
          </a:xfrm>
        </p:spPr>
        <p:txBody>
          <a:bodyPr/>
          <a:lstStyle/>
          <a:p>
            <a:fld id="{E09B5C19-22B2-4DAC-ACFA-B6A15817B8CE}" type="slidenum">
              <a:rPr lang="ru-RU" smtClean="0"/>
              <a:t>‹#›</a:t>
            </a:fld>
            <a:endParaRPr lang="ru-RU"/>
          </a:p>
        </p:txBody>
      </p:sp>
      <p:sp>
        <p:nvSpPr>
          <p:cNvPr id="8" name="Содержимое 7"/>
          <p:cNvSpPr>
            <a:spLocks noGrp="1"/>
          </p:cNvSpPr>
          <p:nvPr>
            <p:ph sz="quarter" idx="1"/>
          </p:nvPr>
        </p:nvSpPr>
        <p:spPr>
          <a:xfrm>
            <a:off x="301752" y="1527048"/>
            <a:ext cx="850392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3" name="Прямоугольник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Прямоугольник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Нижний колонтитул 4"/>
          <p:cNvSpPr>
            <a:spLocks noGrp="1"/>
          </p:cNvSpPr>
          <p:nvPr>
            <p:ph type="ftr" sz="quarter" idx="11"/>
          </p:nvPr>
        </p:nvSpPr>
        <p:spPr/>
        <p:txBody>
          <a:bodyPr/>
          <a:lstStyle/>
          <a:p>
            <a:endParaRPr lang="ru-RU"/>
          </a:p>
        </p:txBody>
      </p:sp>
      <p:sp>
        <p:nvSpPr>
          <p:cNvPr id="4" name="Дата 3"/>
          <p:cNvSpPr>
            <a:spLocks noGrp="1"/>
          </p:cNvSpPr>
          <p:nvPr>
            <p:ph type="dt" sz="half" idx="10"/>
          </p:nvPr>
        </p:nvSpPr>
        <p:spPr/>
        <p:txBody>
          <a:bodyPr/>
          <a:lstStyle/>
          <a:p>
            <a:fld id="{363BE9CD-699A-4B64-93CD-035E45EEE450}" type="datetimeFigureOut">
              <a:rPr lang="ru-RU" smtClean="0"/>
              <a:t>16.04.2015</a:t>
            </a:fld>
            <a:endParaRPr lang="ru-RU"/>
          </a:p>
        </p:txBody>
      </p:sp>
      <p:sp>
        <p:nvSpPr>
          <p:cNvPr id="8" name="Прямая соединительная линия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Овал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09B5C19-22B2-4DAC-ACFA-B6A15817B8CE}" type="slidenum">
              <a:rPr lang="ru-RU" smtClean="0"/>
              <a:t>‹#›</a:t>
            </a:fld>
            <a:endParaRPr lang="ru-RU"/>
          </a:p>
        </p:txBody>
      </p:sp>
      <p:sp>
        <p:nvSpPr>
          <p:cNvPr id="2" name="Заголовок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ru-RU" smtClean="0"/>
              <a:t>Образец заголовка</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758952"/>
          </a:xfrm>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a:xfrm>
            <a:off x="5791200" y="6409944"/>
            <a:ext cx="3044952" cy="365760"/>
          </a:xfrm>
        </p:spPr>
        <p:txBody>
          <a:bodyPr/>
          <a:lstStyle/>
          <a:p>
            <a:fld id="{363BE9CD-699A-4B64-93CD-035E45EEE450}" type="datetimeFigureOut">
              <a:rPr lang="ru-RU" smtClean="0"/>
              <a:t>16.04.2015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09B5C19-22B2-4DAC-ACFA-B6A15817B8CE}" type="slidenum">
              <a:rPr lang="ru-RU" smtClean="0"/>
              <a:t>‹#›</a:t>
            </a:fld>
            <a:endParaRPr lang="ru-RU"/>
          </a:p>
        </p:txBody>
      </p:sp>
      <p:sp>
        <p:nvSpPr>
          <p:cNvPr id="8" name="Прямая соединительная линия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Содержимое 9"/>
          <p:cNvSpPr>
            <a:spLocks noGrp="1"/>
          </p:cNvSpPr>
          <p:nvPr>
            <p:ph sz="half" idx="1"/>
          </p:nvPr>
        </p:nvSpPr>
        <p:spPr>
          <a:xfrm>
            <a:off x="301752"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Содержимое 11"/>
          <p:cNvSpPr>
            <a:spLocks noGrp="1"/>
          </p:cNvSpPr>
          <p:nvPr>
            <p:ph sz="half" idx="2"/>
          </p:nvPr>
        </p:nvSpPr>
        <p:spPr>
          <a:xfrm>
            <a:off x="4800600"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Прямоугольник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Прямоугольник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Прямоугольник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363BE9CD-699A-4B64-93CD-035E45EEE450}" type="datetimeFigureOut">
              <a:rPr lang="ru-RU" smtClean="0"/>
              <a:t>16.04.2015</a:t>
            </a:fld>
            <a:endParaRPr lang="ru-RU"/>
          </a:p>
        </p:txBody>
      </p:sp>
      <p:sp>
        <p:nvSpPr>
          <p:cNvPr id="8" name="Нижний колонтитул 7"/>
          <p:cNvSpPr>
            <a:spLocks noGrp="1"/>
          </p:cNvSpPr>
          <p:nvPr>
            <p:ph type="ftr" sz="quarter" idx="11"/>
          </p:nvPr>
        </p:nvSpPr>
        <p:spPr>
          <a:xfrm>
            <a:off x="304800" y="6409944"/>
            <a:ext cx="3581400" cy="365760"/>
          </a:xfrm>
        </p:spPr>
        <p:txBody>
          <a:bodyPr/>
          <a:lstStyle/>
          <a:p>
            <a:endParaRPr lang="ru-RU"/>
          </a:p>
        </p:txBody>
      </p:sp>
      <p:sp>
        <p:nvSpPr>
          <p:cNvPr id="15" name="Прямая соединительная линия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Содержимое 23"/>
          <p:cNvSpPr>
            <a:spLocks noGrp="1"/>
          </p:cNvSpPr>
          <p:nvPr>
            <p:ph sz="quarter" idx="2"/>
          </p:nvPr>
        </p:nvSpPr>
        <p:spPr>
          <a:xfrm>
            <a:off x="301752" y="2471383"/>
            <a:ext cx="4041648" cy="3818404"/>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Содержимое 25"/>
          <p:cNvSpPr>
            <a:spLocks noGrp="1"/>
          </p:cNvSpPr>
          <p:nvPr>
            <p:ph sz="quarter" idx="4"/>
          </p:nvPr>
        </p:nvSpPr>
        <p:spPr>
          <a:xfrm>
            <a:off x="4800600" y="2471383"/>
            <a:ext cx="4038600" cy="382219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Овал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Овал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Номер слайда 8"/>
          <p:cNvSpPr>
            <a:spLocks noGrp="1"/>
          </p:cNvSpPr>
          <p:nvPr>
            <p:ph type="sldNum" sz="quarter" idx="12"/>
          </p:nvPr>
        </p:nvSpPr>
        <p:spPr>
          <a:xfrm>
            <a:off x="4343400" y="1042416"/>
            <a:ext cx="457200" cy="441325"/>
          </a:xfrm>
        </p:spPr>
        <p:txBody>
          <a:bodyPr/>
          <a:lstStyle>
            <a:lvl1pPr algn="ctr">
              <a:defRPr/>
            </a:lvl1pPr>
          </a:lstStyle>
          <a:p>
            <a:fld id="{E09B5C19-22B2-4DAC-ACFA-B6A15817B8CE}" type="slidenum">
              <a:rPr lang="ru-RU" smtClean="0"/>
              <a:t>‹#›</a:t>
            </a:fld>
            <a:endParaRPr lang="ru-RU"/>
          </a:p>
        </p:txBody>
      </p:sp>
      <p:sp>
        <p:nvSpPr>
          <p:cNvPr id="23" name="Заголовок 22"/>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363BE9CD-699A-4B64-93CD-035E45EEE450}" type="datetimeFigureOut">
              <a:rPr lang="ru-RU" smtClean="0"/>
              <a:t>16.04.2015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a:xfrm>
            <a:off x="4343400" y="1036020"/>
            <a:ext cx="457200" cy="441325"/>
          </a:xfrm>
        </p:spPr>
        <p:txBody>
          <a:bodyPr/>
          <a:lstStyle/>
          <a:p>
            <a:fld id="{E09B5C19-22B2-4DAC-ACFA-B6A15817B8CE}"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Прямоугольник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Прямоугольник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Дата 1"/>
          <p:cNvSpPr>
            <a:spLocks noGrp="1"/>
          </p:cNvSpPr>
          <p:nvPr>
            <p:ph type="dt" sz="half" idx="10"/>
          </p:nvPr>
        </p:nvSpPr>
        <p:spPr/>
        <p:txBody>
          <a:bodyPr/>
          <a:lstStyle/>
          <a:p>
            <a:fld id="{363BE9CD-699A-4B64-93CD-035E45EEE450}" type="datetimeFigureOut">
              <a:rPr lang="ru-RU" smtClean="0"/>
              <a:t>16.04.2015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a:xfrm>
            <a:off x="4267200" y="6324600"/>
            <a:ext cx="609600" cy="441324"/>
          </a:xfrm>
        </p:spPr>
        <p:txBody>
          <a:bodyPr/>
          <a:lstStyle>
            <a:lvl1pPr>
              <a:defRPr>
                <a:solidFill>
                  <a:srgbClr val="FFFFFF"/>
                </a:solidFill>
              </a:defRPr>
            </a:lvl1pPr>
          </a:lstStyle>
          <a:p>
            <a:fld id="{E09B5C19-22B2-4DAC-ACFA-B6A15817B8CE}"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9" name="Прямоугольник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Прямоугольник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оугольник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Прямая соединительная линия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Содержимое 19"/>
          <p:cNvSpPr>
            <a:spLocks noGrp="1"/>
          </p:cNvSpPr>
          <p:nvPr>
            <p:ph sz="quarter" idx="1"/>
          </p:nvPr>
        </p:nvSpPr>
        <p:spPr>
          <a:xfrm>
            <a:off x="3124200" y="685800"/>
            <a:ext cx="5638800" cy="5410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Овал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E09B5C19-22B2-4DAC-ACFA-B6A15817B8CE}" type="slidenum">
              <a:rPr lang="ru-RU" smtClean="0"/>
              <a:t>‹#›</a:t>
            </a:fld>
            <a:endParaRPr lang="ru-RU"/>
          </a:p>
        </p:txBody>
      </p:sp>
      <p:sp>
        <p:nvSpPr>
          <p:cNvPr id="21" name="Прямоугольник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p:txBody>
          <a:bodyPr/>
          <a:lstStyle/>
          <a:p>
            <a:fld id="{363BE9CD-699A-4B64-93CD-035E45EEE450}" type="datetimeFigureOut">
              <a:rPr lang="ru-RU" smtClean="0"/>
              <a:t>16.04.2015</a:t>
            </a:fld>
            <a:endParaRPr lang="ru-RU"/>
          </a:p>
        </p:txBody>
      </p:sp>
      <p:sp>
        <p:nvSpPr>
          <p:cNvPr id="6" name="Нижний колонтитул 5"/>
          <p:cNvSpPr>
            <a:spLocks noGrp="1"/>
          </p:cNvSpPr>
          <p:nvPr>
            <p:ph type="ftr" sz="quarter" idx="11"/>
          </p:nvPr>
        </p:nvSpPr>
        <p:spPr>
          <a:xfrm>
            <a:off x="301752" y="6410848"/>
            <a:ext cx="3383280" cy="365760"/>
          </a:xfrm>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1" name="Прямая соединительная линия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Прямоугольник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Прямоугольник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Овал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Овал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p>
            <a:fld id="{E09B5C19-22B2-4DAC-ACFA-B6A15817B8CE}" type="slidenum">
              <a:rPr lang="ru-RU" smtClean="0"/>
              <a:t>‹#›</a:t>
            </a:fld>
            <a:endParaRPr lang="ru-RU"/>
          </a:p>
        </p:txBody>
      </p:sp>
      <p:sp>
        <p:nvSpPr>
          <p:cNvPr id="2" name="Заголовок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3000375" y="609600"/>
            <a:ext cx="5867400" cy="4267200"/>
          </a:xfrm>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22" name="Прямоугольник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a:xfrm>
            <a:off x="5788152" y="6404984"/>
            <a:ext cx="3044952" cy="365760"/>
          </a:xfrm>
        </p:spPr>
        <p:txBody>
          <a:bodyPr/>
          <a:lstStyle/>
          <a:p>
            <a:fld id="{363BE9CD-699A-4B64-93CD-035E45EEE450}" type="datetimeFigureOut">
              <a:rPr lang="ru-RU" smtClean="0"/>
              <a:t>16.04.2015</a:t>
            </a:fld>
            <a:endParaRPr lang="ru-RU"/>
          </a:p>
        </p:txBody>
      </p:sp>
      <p:sp>
        <p:nvSpPr>
          <p:cNvPr id="6" name="Нижний колонтитул 5"/>
          <p:cNvSpPr>
            <a:spLocks noGrp="1"/>
          </p:cNvSpPr>
          <p:nvPr>
            <p:ph type="ftr" sz="quarter" idx="11"/>
          </p:nvPr>
        </p:nvSpPr>
        <p:spPr>
          <a:xfrm>
            <a:off x="301752" y="6410848"/>
            <a:ext cx="3584448" cy="365760"/>
          </a:xfrm>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Дата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363BE9CD-699A-4B64-93CD-035E45EEE450}" type="datetimeFigureOut">
              <a:rPr lang="ru-RU" smtClean="0"/>
              <a:t>16.04.2015</a:t>
            </a:fld>
            <a:endParaRPr lang="ru-RU"/>
          </a:p>
        </p:txBody>
      </p:sp>
      <p:sp>
        <p:nvSpPr>
          <p:cNvPr id="3" name="Нижний колонтитул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ru-RU"/>
          </a:p>
        </p:txBody>
      </p:sp>
      <p:sp>
        <p:nvSpPr>
          <p:cNvPr id="8" name="Прямоугольник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Прямая соединительная линия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Овал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E09B5C19-22B2-4DAC-ACFA-B6A15817B8CE}" type="slidenum">
              <a:rPr lang="ru-RU" smtClean="0"/>
              <a:t>‹#›</a:t>
            </a:fld>
            <a:endParaRPr lang="ru-RU"/>
          </a:p>
        </p:txBody>
      </p:sp>
      <p:sp>
        <p:nvSpPr>
          <p:cNvPr id="22" name="Заголовок 21"/>
          <p:cNvSpPr>
            <a:spLocks noGrp="1"/>
          </p:cNvSpPr>
          <p:nvPr>
            <p:ph type="title"/>
          </p:nvPr>
        </p:nvSpPr>
        <p:spPr>
          <a:xfrm>
            <a:off x="301752" y="228600"/>
            <a:ext cx="8534400" cy="758952"/>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1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s>
</file>

<file path=ppt/slides/_rels/slide1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19.xml.rels><?xml version="1.0" encoding="UTF-8" standalone="yes"?>
<Relationships xmlns="http://schemas.openxmlformats.org/package/2006/relationships"><Relationship Id="rId3" Type="http://schemas.openxmlformats.org/officeDocument/2006/relationships/image" Target="../media/image28.png"/><Relationship Id="rId7" Type="http://schemas.openxmlformats.org/officeDocument/2006/relationships/image" Target="../media/image32.png"/><Relationship Id="rId2" Type="http://schemas.openxmlformats.org/officeDocument/2006/relationships/image" Target="../media/image27.png"/><Relationship Id="rId1" Type="http://schemas.openxmlformats.org/officeDocument/2006/relationships/slideLayout" Target="../slideLayouts/slideLayout2.xml"/><Relationship Id="rId6" Type="http://schemas.openxmlformats.org/officeDocument/2006/relationships/image" Target="../media/image31.png"/><Relationship Id="rId5" Type="http://schemas.openxmlformats.org/officeDocument/2006/relationships/image" Target="../media/image30.png"/><Relationship Id="rId4" Type="http://schemas.openxmlformats.org/officeDocument/2006/relationships/image" Target="../media/image29.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33.png"/><Relationship Id="rId7" Type="http://schemas.openxmlformats.org/officeDocument/2006/relationships/image" Target="../media/image37.pn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36.png"/><Relationship Id="rId5" Type="http://schemas.openxmlformats.org/officeDocument/2006/relationships/image" Target="../media/image35.png"/><Relationship Id="rId4" Type="http://schemas.openxmlformats.org/officeDocument/2006/relationships/image" Target="../media/image34.png"/></Relationships>
</file>

<file path=ppt/slides/_rels/slide21.xml.rels><?xml version="1.0" encoding="UTF-8" standalone="yes"?>
<Relationships xmlns="http://schemas.openxmlformats.org/package/2006/relationships"><Relationship Id="rId8" Type="http://schemas.openxmlformats.org/officeDocument/2006/relationships/image" Target="../media/image43.png"/><Relationship Id="rId3" Type="http://schemas.openxmlformats.org/officeDocument/2006/relationships/image" Target="../media/image38.png"/><Relationship Id="rId7" Type="http://schemas.openxmlformats.org/officeDocument/2006/relationships/image" Target="../media/image42.pn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41.png"/><Relationship Id="rId5" Type="http://schemas.openxmlformats.org/officeDocument/2006/relationships/image" Target="../media/image40.png"/><Relationship Id="rId10" Type="http://schemas.openxmlformats.org/officeDocument/2006/relationships/image" Target="../media/image45.png"/><Relationship Id="rId4" Type="http://schemas.openxmlformats.org/officeDocument/2006/relationships/image" Target="../media/image39.png"/><Relationship Id="rId9" Type="http://schemas.openxmlformats.org/officeDocument/2006/relationships/image" Target="../media/image44.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48.png"/><Relationship Id="rId4" Type="http://schemas.openxmlformats.org/officeDocument/2006/relationships/image" Target="../media/image47.png"/></Relationships>
</file>

<file path=ppt/slides/_rels/slide24.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52.png"/><Relationship Id="rId5" Type="http://schemas.openxmlformats.org/officeDocument/2006/relationships/image" Target="../media/image51.png"/><Relationship Id="rId4" Type="http://schemas.openxmlformats.org/officeDocument/2006/relationships/image" Target="../media/image50.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p:cNvSpPr>
            <a:spLocks noGrp="1"/>
          </p:cNvSpPr>
          <p:nvPr>
            <p:ph type="subTitle" idx="1"/>
          </p:nvPr>
        </p:nvSpPr>
        <p:spPr>
          <a:xfrm>
            <a:off x="107504" y="2819400"/>
            <a:ext cx="8856984" cy="3467120"/>
          </a:xfrm>
        </p:spPr>
        <p:txBody>
          <a:bodyPr>
            <a:normAutofit/>
          </a:bodyPr>
          <a:lstStyle/>
          <a:p>
            <a:endParaRPr lang="ru-RU" dirty="0" smtClean="0"/>
          </a:p>
          <a:p>
            <a:endParaRPr lang="ru-RU" dirty="0" smtClean="0"/>
          </a:p>
          <a:p>
            <a:r>
              <a:rPr lang="ru-RU" sz="2000" u="sng" dirty="0" smtClean="0">
                <a:solidFill>
                  <a:srgbClr val="002060"/>
                </a:solidFill>
                <a:latin typeface="Times New Roman" pitchFamily="18" charset="0"/>
                <a:cs typeface="Times New Roman" pitchFamily="18" charset="0"/>
              </a:rPr>
              <a:t>Предельные теоремы Теории вероятностей</a:t>
            </a:r>
            <a:endParaRPr lang="ru-RU" sz="2000" u="sng" dirty="0" smtClean="0">
              <a:solidFill>
                <a:srgbClr val="002060"/>
              </a:solidFill>
              <a:latin typeface="Times New Roman" pitchFamily="18" charset="0"/>
              <a:cs typeface="Times New Roman" pitchFamily="18" charset="0"/>
            </a:endParaRPr>
          </a:p>
          <a:p>
            <a:r>
              <a:rPr lang="ru-RU" sz="2000" dirty="0" smtClean="0"/>
              <a:t>(начало направлению исследований положено в Конце </a:t>
            </a:r>
            <a:r>
              <a:rPr lang="en-US" sz="2000" dirty="0"/>
              <a:t>XIX</a:t>
            </a:r>
            <a:r>
              <a:rPr lang="ru-RU" sz="2000" dirty="0"/>
              <a:t> </a:t>
            </a:r>
            <a:r>
              <a:rPr lang="ru-RU" sz="2000" dirty="0" smtClean="0"/>
              <a:t>века)</a:t>
            </a:r>
            <a:endParaRPr lang="ru-RU" sz="2000" dirty="0" smtClean="0">
              <a:latin typeface="Times New Roman" pitchFamily="18" charset="0"/>
              <a:cs typeface="Times New Roman" pitchFamily="18" charset="0"/>
            </a:endParaRPr>
          </a:p>
          <a:p>
            <a:pPr algn="l"/>
            <a:endParaRPr lang="ru-RU" dirty="0" smtClean="0"/>
          </a:p>
        </p:txBody>
      </p:sp>
      <p:sp>
        <p:nvSpPr>
          <p:cNvPr id="4" name="Заголовок 3"/>
          <p:cNvSpPr>
            <a:spLocks noGrp="1"/>
          </p:cNvSpPr>
          <p:nvPr>
            <p:ph type="ctrTitle"/>
          </p:nvPr>
        </p:nvSpPr>
        <p:spPr>
          <a:xfrm>
            <a:off x="642910" y="214290"/>
            <a:ext cx="7772400" cy="1752600"/>
          </a:xfrm>
        </p:spPr>
        <p:txBody>
          <a:bodyPr>
            <a:normAutofit/>
          </a:bodyPr>
          <a:lstStyle/>
          <a:p>
            <a:r>
              <a:rPr lang="ru-RU" sz="1400" dirty="0" smtClean="0">
                <a:solidFill>
                  <a:srgbClr val="002060"/>
                </a:solidFill>
              </a:rPr>
              <a:t>БЕЛОРУССКИЙ ГОСУДАРСТВЕННЫЙ УНИВЕРСИТЕТ ИНФОРМАТИКИ И РАДИОЭЛЕКТРОНИКИ</a:t>
            </a:r>
            <a:br>
              <a:rPr lang="ru-RU" sz="1400" dirty="0" smtClean="0">
                <a:solidFill>
                  <a:srgbClr val="002060"/>
                </a:solidFill>
              </a:rPr>
            </a:br>
            <a:r>
              <a:rPr lang="ru-RU" sz="1400" dirty="0" smtClean="0">
                <a:solidFill>
                  <a:srgbClr val="002060"/>
                </a:solidFill>
              </a:rPr>
              <a:t>ФАКУЛЬТЕТ ПРОГРАММНОГО ОБЕСПЕЧЕНИЯ ИНФОРМАЦИОННЫХ ТЕХНОЛОГИЙ</a:t>
            </a:r>
            <a:br>
              <a:rPr lang="ru-RU" sz="1400" dirty="0" smtClean="0">
                <a:solidFill>
                  <a:srgbClr val="002060"/>
                </a:solidFill>
              </a:rPr>
            </a:br>
            <a:r>
              <a:rPr lang="ru-RU" sz="1400" dirty="0" smtClean="0">
                <a:solidFill>
                  <a:srgbClr val="002060"/>
                </a:solidFill>
              </a:rPr>
              <a:t>Кафедра ПОИТ</a:t>
            </a:r>
            <a:endParaRPr lang="ru-RU" sz="1400"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lum bright="70000" contrast="-70000"/>
          </a:blip>
          <a:tile tx="0" ty="0" sx="65000" sy="65000" flip="none" algn="tl"/>
        </a:blipFill>
        <a:effectLst/>
      </p:bgPr>
    </p:bg>
    <p:spTree>
      <p:nvGrpSpPr>
        <p:cNvPr id="1" name=""/>
        <p:cNvGrpSpPr/>
        <p:nvPr/>
      </p:nvGrpSpPr>
      <p:grpSpPr>
        <a:xfrm>
          <a:off x="0" y="0"/>
          <a:ext cx="0" cy="0"/>
          <a:chOff x="0" y="0"/>
          <a:chExt cx="0" cy="0"/>
        </a:xfrm>
      </p:grpSpPr>
      <p:sp>
        <p:nvSpPr>
          <p:cNvPr id="13" name="Заголовок 12"/>
          <p:cNvSpPr>
            <a:spLocks noGrp="1"/>
          </p:cNvSpPr>
          <p:nvPr>
            <p:ph type="title"/>
          </p:nvPr>
        </p:nvSpPr>
        <p:spPr>
          <a:xfrm>
            <a:off x="285720" y="214290"/>
            <a:ext cx="8643998" cy="785818"/>
          </a:xfrm>
          <a:solidFill>
            <a:schemeClr val="accent2">
              <a:lumMod val="20000"/>
              <a:lumOff val="80000"/>
            </a:schemeClr>
          </a:solidFill>
        </p:spPr>
        <p:txBody>
          <a:bodyPr>
            <a:normAutofit/>
          </a:bodyPr>
          <a:lstStyle/>
          <a:p>
            <a:r>
              <a:rPr lang="ru-RU" dirty="0" smtClean="0">
                <a:solidFill>
                  <a:srgbClr val="002060"/>
                </a:solidFill>
              </a:rPr>
              <a:t>Пример 1</a:t>
            </a:r>
            <a:endParaRPr lang="ru-RU" dirty="0">
              <a:solidFill>
                <a:srgbClr val="002060"/>
              </a:solidFill>
            </a:endParaRPr>
          </a:p>
        </p:txBody>
      </p:sp>
      <p:sp>
        <p:nvSpPr>
          <p:cNvPr id="18" name="Содержимое 17"/>
          <p:cNvSpPr>
            <a:spLocks noGrp="1"/>
          </p:cNvSpPr>
          <p:nvPr>
            <p:ph sz="quarter" idx="1"/>
          </p:nvPr>
        </p:nvSpPr>
        <p:spPr/>
        <p:txBody>
          <a:bodyPr/>
          <a:lstStyle/>
          <a:p>
            <a:pPr marL="0" indent="0">
              <a:buNone/>
            </a:pPr>
            <a:endParaRPr lang="ru-RU" dirty="0" smtClean="0"/>
          </a:p>
          <a:p>
            <a:pPr marL="0" indent="0">
              <a:buNone/>
            </a:pPr>
            <a:r>
              <a:rPr lang="ru-RU" dirty="0" smtClean="0"/>
              <a:t>Пусть             — неотрицательная случайная величина. Тогда, взяв              , получаем</a:t>
            </a:r>
          </a:p>
          <a:p>
            <a:pPr marL="0" indent="0">
              <a:buNone/>
            </a:pPr>
            <a:endParaRPr lang="ru-RU" dirty="0"/>
          </a:p>
        </p:txBody>
      </p:sp>
      <p:pic>
        <p:nvPicPr>
          <p:cNvPr id="2050" name="Picture 2"/>
          <p:cNvPicPr>
            <a:picLocks noChangeAspect="1" noChangeArrowheads="1"/>
          </p:cNvPicPr>
          <p:nvPr/>
        </p:nvPicPr>
        <p:blipFill>
          <a:blip r:embed="rId3"/>
          <a:srcRect/>
          <a:stretch>
            <a:fillRect/>
          </a:stretch>
        </p:blipFill>
        <p:spPr bwMode="auto">
          <a:xfrm>
            <a:off x="1428728" y="2071678"/>
            <a:ext cx="885827" cy="428626"/>
          </a:xfrm>
          <a:prstGeom prst="rect">
            <a:avLst/>
          </a:prstGeom>
          <a:noFill/>
          <a:ln w="9525">
            <a:noFill/>
            <a:miter lim="800000"/>
            <a:headEnd/>
            <a:tailEnd/>
          </a:ln>
          <a:effectLst/>
        </p:spPr>
      </p:pic>
      <p:pic>
        <p:nvPicPr>
          <p:cNvPr id="2052" name="Picture 4"/>
          <p:cNvPicPr>
            <a:picLocks noChangeAspect="1" noChangeArrowheads="1"/>
          </p:cNvPicPr>
          <p:nvPr/>
        </p:nvPicPr>
        <p:blipFill>
          <a:blip r:embed="rId4"/>
          <a:srcRect/>
          <a:stretch>
            <a:fillRect/>
          </a:stretch>
        </p:blipFill>
        <p:spPr bwMode="auto">
          <a:xfrm>
            <a:off x="4071934" y="2571744"/>
            <a:ext cx="1044094" cy="357190"/>
          </a:xfrm>
          <a:prstGeom prst="rect">
            <a:avLst/>
          </a:prstGeom>
          <a:noFill/>
          <a:ln w="9525">
            <a:noFill/>
            <a:miter lim="800000"/>
            <a:headEnd/>
            <a:tailEnd/>
          </a:ln>
          <a:effectLst/>
        </p:spPr>
      </p:pic>
      <p:pic>
        <p:nvPicPr>
          <p:cNvPr id="2054" name="Picture 6"/>
          <p:cNvPicPr>
            <a:picLocks noChangeAspect="1" noChangeArrowheads="1"/>
          </p:cNvPicPr>
          <p:nvPr/>
        </p:nvPicPr>
        <p:blipFill>
          <a:blip r:embed="rId5"/>
          <a:srcRect/>
          <a:stretch>
            <a:fillRect/>
          </a:stretch>
        </p:blipFill>
        <p:spPr bwMode="auto">
          <a:xfrm>
            <a:off x="2285984" y="3429000"/>
            <a:ext cx="4344392" cy="142399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lum bright="70000" contrast="-70000"/>
          </a:blip>
          <a:tile tx="0" ty="0" sx="65000" sy="65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2">
              <a:lumMod val="20000"/>
              <a:lumOff val="80000"/>
            </a:schemeClr>
          </a:solidFill>
        </p:spPr>
        <p:txBody>
          <a:bodyPr/>
          <a:lstStyle/>
          <a:p>
            <a:r>
              <a:rPr lang="ru-RU" dirty="0" smtClean="0">
                <a:solidFill>
                  <a:srgbClr val="002060"/>
                </a:solidFill>
              </a:rPr>
              <a:t>Пример 2</a:t>
            </a:r>
            <a:endParaRPr lang="ru-RU" dirty="0">
              <a:solidFill>
                <a:srgbClr val="002060"/>
              </a:solidFill>
            </a:endParaRPr>
          </a:p>
        </p:txBody>
      </p:sp>
      <p:sp>
        <p:nvSpPr>
          <p:cNvPr id="3" name="Содержимое 2"/>
          <p:cNvSpPr>
            <a:spLocks noGrp="1"/>
          </p:cNvSpPr>
          <p:nvPr>
            <p:ph sz="quarter" idx="1"/>
          </p:nvPr>
        </p:nvSpPr>
        <p:spPr>
          <a:noFill/>
        </p:spPr>
        <p:txBody>
          <a:bodyPr>
            <a:normAutofit lnSpcReduction="10000"/>
          </a:bodyPr>
          <a:lstStyle/>
          <a:p>
            <a:pPr marL="0" indent="1588">
              <a:lnSpc>
                <a:spcPct val="150000"/>
              </a:lnSpc>
              <a:buNone/>
            </a:pPr>
            <a:r>
              <a:rPr lang="ru-RU" sz="2000" dirty="0" smtClean="0">
                <a:solidFill>
                  <a:schemeClr val="bg2">
                    <a:lumMod val="95000"/>
                    <a:lumOff val="5000"/>
                  </a:schemeClr>
                </a:solidFill>
              </a:rPr>
              <a:t>       Средний расход воды на животноводческой ферме составляет 1000 л в день, а среднее квадратичное отклонение этой случайной величины не превышает 200 л. Оценить вероятность того, что расход воды на ферме в любой выбранный день не превзойдет 2000 л, используя неравенство Маркова.</a:t>
            </a:r>
          </a:p>
          <a:p>
            <a:pPr marL="0" indent="1588" algn="ctr">
              <a:lnSpc>
                <a:spcPct val="150000"/>
              </a:lnSpc>
              <a:buNone/>
            </a:pPr>
            <a:r>
              <a:rPr lang="ru-RU" sz="3500" u="sng" dirty="0" smtClean="0">
                <a:solidFill>
                  <a:srgbClr val="002060"/>
                </a:solidFill>
              </a:rPr>
              <a:t>Решение</a:t>
            </a:r>
          </a:p>
          <a:p>
            <a:pPr marL="0" indent="1588">
              <a:lnSpc>
                <a:spcPct val="150000"/>
              </a:lnSpc>
              <a:buNone/>
            </a:pPr>
            <a:r>
              <a:rPr lang="ru-RU" sz="2000" dirty="0" smtClean="0"/>
              <a:t>          Пусть X – расход воды на животноводческой ферме (л). По условию Е(Х) = 1000. Используя неравенство Маркова, получим Р(Х &lt; 2000) &gt; 1*1000/2000 = 0,5, т.е. не менее, чем 0,5.</a:t>
            </a:r>
            <a:endParaRPr lang="ru-RU"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lum bright="70000" contrast="-70000"/>
          </a:blip>
          <a:tile tx="0" ty="0" sx="65000" sy="65000" flip="none" algn="tl"/>
        </a:blipFill>
        <a:effectLst/>
      </p:bgPr>
    </p:bg>
    <p:spTree>
      <p:nvGrpSpPr>
        <p:cNvPr id="1" name=""/>
        <p:cNvGrpSpPr/>
        <p:nvPr/>
      </p:nvGrpSpPr>
      <p:grpSpPr>
        <a:xfrm>
          <a:off x="0" y="0"/>
          <a:ext cx="0" cy="0"/>
          <a:chOff x="0" y="0"/>
          <a:chExt cx="0" cy="0"/>
        </a:xfrm>
      </p:grpSpPr>
      <p:sp>
        <p:nvSpPr>
          <p:cNvPr id="13" name="Заголовок 12"/>
          <p:cNvSpPr>
            <a:spLocks noGrp="1"/>
          </p:cNvSpPr>
          <p:nvPr>
            <p:ph type="title"/>
          </p:nvPr>
        </p:nvSpPr>
        <p:spPr>
          <a:xfrm>
            <a:off x="285720" y="214290"/>
            <a:ext cx="8643998" cy="785818"/>
          </a:xfrm>
          <a:solidFill>
            <a:schemeClr val="accent2">
              <a:lumMod val="20000"/>
              <a:lumOff val="80000"/>
            </a:schemeClr>
          </a:solidFill>
        </p:spPr>
        <p:txBody>
          <a:bodyPr>
            <a:normAutofit/>
          </a:bodyPr>
          <a:lstStyle/>
          <a:p>
            <a:r>
              <a:rPr lang="ru-RU" dirty="0" smtClean="0">
                <a:solidFill>
                  <a:srgbClr val="002060"/>
                </a:solidFill>
              </a:rPr>
              <a:t>НЕРАВЕНСТВО ЧЕБЫШЕВА</a:t>
            </a:r>
            <a:endParaRPr lang="ru-RU" dirty="0">
              <a:solidFill>
                <a:srgbClr val="002060"/>
              </a:solidFill>
            </a:endParaRPr>
          </a:p>
        </p:txBody>
      </p:sp>
      <p:sp>
        <p:nvSpPr>
          <p:cNvPr id="18" name="Содержимое 17"/>
          <p:cNvSpPr>
            <a:spLocks noGrp="1"/>
          </p:cNvSpPr>
          <p:nvPr>
            <p:ph sz="quarter" idx="1"/>
          </p:nvPr>
        </p:nvSpPr>
        <p:spPr/>
        <p:txBody>
          <a:bodyPr/>
          <a:lstStyle/>
          <a:p>
            <a:pPr marL="0" indent="0">
              <a:buNone/>
            </a:pPr>
            <a:endParaRPr lang="ru-RU" dirty="0" smtClean="0"/>
          </a:p>
          <a:p>
            <a:pPr marL="0" indent="0" algn="just">
              <a:buNone/>
            </a:pPr>
            <a:r>
              <a:rPr lang="ru-RU" dirty="0" smtClean="0"/>
              <a:t>      </a:t>
            </a:r>
            <a:r>
              <a:rPr lang="ru-RU" sz="2400" dirty="0" smtClean="0"/>
              <a:t>Если в неравенство  Маркова подставить вместо  случайной величины  Х  случайную величину                     , то получим неравенство Чебышёва:</a:t>
            </a:r>
          </a:p>
          <a:p>
            <a:pPr marL="0" indent="0">
              <a:buNone/>
            </a:pPr>
            <a:endParaRPr lang="ru-RU" dirty="0"/>
          </a:p>
        </p:txBody>
      </p:sp>
      <p:pic>
        <p:nvPicPr>
          <p:cNvPr id="5122" name="Picture 2"/>
          <p:cNvPicPr>
            <a:picLocks noChangeAspect="1" noChangeArrowheads="1"/>
          </p:cNvPicPr>
          <p:nvPr/>
        </p:nvPicPr>
        <p:blipFill>
          <a:blip r:embed="rId3"/>
          <a:srcRect/>
          <a:stretch>
            <a:fillRect/>
          </a:stretch>
        </p:blipFill>
        <p:spPr bwMode="auto">
          <a:xfrm>
            <a:off x="7072330" y="2428868"/>
            <a:ext cx="1285884" cy="522390"/>
          </a:xfrm>
          <a:prstGeom prst="rect">
            <a:avLst/>
          </a:prstGeom>
          <a:noFill/>
          <a:ln w="9525">
            <a:noFill/>
            <a:miter lim="800000"/>
            <a:headEnd/>
            <a:tailEnd/>
          </a:ln>
          <a:effectLst/>
        </p:spPr>
      </p:pic>
      <p:pic>
        <p:nvPicPr>
          <p:cNvPr id="5123" name="Picture 3"/>
          <p:cNvPicPr>
            <a:picLocks noChangeAspect="1" noChangeArrowheads="1"/>
          </p:cNvPicPr>
          <p:nvPr/>
        </p:nvPicPr>
        <p:blipFill>
          <a:blip r:embed="rId4"/>
          <a:srcRect/>
          <a:stretch>
            <a:fillRect/>
          </a:stretch>
        </p:blipFill>
        <p:spPr bwMode="auto">
          <a:xfrm>
            <a:off x="1285852" y="3500438"/>
            <a:ext cx="6271463" cy="153353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2">
              <a:lumMod val="20000"/>
              <a:lumOff val="80000"/>
            </a:schemeClr>
          </a:solidFill>
        </p:spPr>
        <p:txBody>
          <a:bodyPr/>
          <a:lstStyle/>
          <a:p>
            <a:r>
              <a:rPr lang="ru-RU" dirty="0" smtClean="0">
                <a:solidFill>
                  <a:srgbClr val="002060"/>
                </a:solidFill>
              </a:rPr>
              <a:t>НЕРАВЕНСТВО ЧЕБЫШЕВА</a:t>
            </a:r>
            <a:endParaRPr lang="ru-RU" dirty="0">
              <a:solidFill>
                <a:srgbClr val="002060"/>
              </a:solidFill>
            </a:endParaRPr>
          </a:p>
        </p:txBody>
      </p:sp>
      <p:sp>
        <p:nvSpPr>
          <p:cNvPr id="3" name="Содержимое 2"/>
          <p:cNvSpPr>
            <a:spLocks noGrp="1"/>
          </p:cNvSpPr>
          <p:nvPr>
            <p:ph sz="quarter" idx="1"/>
          </p:nvPr>
        </p:nvSpPr>
        <p:spPr/>
        <p:txBody>
          <a:bodyPr>
            <a:normAutofit/>
          </a:bodyPr>
          <a:lstStyle/>
          <a:p>
            <a:pPr marL="0" indent="365125" algn="just">
              <a:buNone/>
            </a:pPr>
            <a:r>
              <a:rPr lang="ru-RU" b="1" dirty="0" smtClean="0"/>
              <a:t>Неравенство Чебышёва</a:t>
            </a:r>
            <a:r>
              <a:rPr lang="ru-RU" dirty="0" smtClean="0"/>
              <a:t> в теории вероятностей утверждает, что случайная величина в основном принимает значения, близкие к своему среднему</a:t>
            </a:r>
            <a:r>
              <a:rPr lang="ru-RU" dirty="0" smtClean="0"/>
              <a:t>. </a:t>
            </a:r>
          </a:p>
          <a:p>
            <a:pPr marL="0" indent="365125" algn="just">
              <a:buNone/>
            </a:pPr>
            <a:r>
              <a:rPr lang="ru-RU" dirty="0" smtClean="0"/>
              <a:t>Д</a:t>
            </a:r>
            <a:r>
              <a:rPr lang="ru-RU" dirty="0" smtClean="0"/>
              <a:t>аёт </a:t>
            </a:r>
            <a:r>
              <a:rPr lang="ru-RU" dirty="0" smtClean="0"/>
              <a:t>оценку вероятности, </a:t>
            </a:r>
            <a:r>
              <a:rPr lang="ru-RU" dirty="0" smtClean="0"/>
              <a:t>того что </a:t>
            </a:r>
            <a:r>
              <a:rPr lang="ru-RU" dirty="0" smtClean="0"/>
              <a:t>случайная величина примет значение, далёкое от своего среднего. </a:t>
            </a:r>
          </a:p>
          <a:p>
            <a:pPr marL="0" indent="365125" algn="just">
              <a:buNone/>
            </a:pPr>
            <a:r>
              <a:rPr lang="ru-RU" dirty="0" smtClean="0"/>
              <a:t>Неравенство </a:t>
            </a:r>
            <a:r>
              <a:rPr lang="ru-RU" dirty="0" smtClean="0"/>
              <a:t>Чебышёва является следствием неравенства Маркова.</a:t>
            </a:r>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lum bright="70000" contrast="-70000"/>
          </a:blip>
          <a:tile tx="0" ty="0" sx="65000" sy="65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2">
              <a:lumMod val="20000"/>
              <a:lumOff val="80000"/>
            </a:schemeClr>
          </a:solidFill>
        </p:spPr>
        <p:txBody>
          <a:bodyPr/>
          <a:lstStyle/>
          <a:p>
            <a:r>
              <a:rPr lang="ru-RU" dirty="0" smtClean="0">
                <a:solidFill>
                  <a:srgbClr val="002060"/>
                </a:solidFill>
              </a:rPr>
              <a:t>ФОРМУЛИРОВКА</a:t>
            </a:r>
            <a:endParaRPr lang="ru-RU" dirty="0">
              <a:solidFill>
                <a:srgbClr val="002060"/>
              </a:solidFill>
            </a:endParaRPr>
          </a:p>
        </p:txBody>
      </p:sp>
      <p:sp>
        <p:nvSpPr>
          <p:cNvPr id="3" name="Содержимое 2"/>
          <p:cNvSpPr>
            <a:spLocks noGrp="1"/>
          </p:cNvSpPr>
          <p:nvPr>
            <p:ph sz="quarter" idx="1"/>
          </p:nvPr>
        </p:nvSpPr>
        <p:spPr/>
        <p:txBody>
          <a:bodyPr>
            <a:normAutofit/>
          </a:bodyPr>
          <a:lstStyle/>
          <a:p>
            <a:pPr marL="0" indent="441325">
              <a:buNone/>
              <a:tabLst>
                <a:tab pos="92075" algn="l"/>
              </a:tabLst>
            </a:pPr>
            <a:r>
              <a:rPr lang="ru-RU" sz="2400" dirty="0" smtClean="0"/>
              <a:t>Пусть случайная величина                    определена на вероятностном пространстве                    , а её математическое ожидание       и   дисперсия         конечны. </a:t>
            </a:r>
          </a:p>
          <a:p>
            <a:pPr marL="0" indent="1588">
              <a:buNone/>
              <a:tabLst>
                <a:tab pos="92075" algn="l"/>
              </a:tabLst>
            </a:pPr>
            <a:endParaRPr lang="ru-RU" sz="2000" dirty="0" smtClean="0"/>
          </a:p>
          <a:p>
            <a:pPr marL="0" indent="1588">
              <a:buNone/>
              <a:tabLst>
                <a:tab pos="92075" algn="l"/>
              </a:tabLst>
            </a:pPr>
            <a:r>
              <a:rPr lang="ru-RU" sz="2000" dirty="0" smtClean="0"/>
              <a:t>Тогда</a:t>
            </a:r>
          </a:p>
          <a:p>
            <a:pPr marL="0" indent="1588">
              <a:buNone/>
              <a:tabLst>
                <a:tab pos="92075" algn="l"/>
              </a:tabLst>
            </a:pPr>
            <a:endParaRPr lang="ru-RU" sz="2000" dirty="0" smtClean="0"/>
          </a:p>
          <a:p>
            <a:pPr marL="0" indent="1588">
              <a:buNone/>
              <a:tabLst>
                <a:tab pos="92075" algn="l"/>
              </a:tabLst>
            </a:pPr>
            <a:endParaRPr lang="ru-RU" sz="2000" dirty="0" smtClean="0"/>
          </a:p>
          <a:p>
            <a:pPr marL="0" indent="1588">
              <a:buNone/>
              <a:tabLst>
                <a:tab pos="92075" algn="l"/>
              </a:tabLst>
            </a:pPr>
            <a:endParaRPr lang="ru-RU" sz="2000" dirty="0" smtClean="0"/>
          </a:p>
          <a:p>
            <a:pPr marL="0" indent="1588">
              <a:buNone/>
              <a:tabLst>
                <a:tab pos="92075" algn="l"/>
              </a:tabLst>
            </a:pPr>
            <a:endParaRPr lang="ru-RU" sz="2000" dirty="0"/>
          </a:p>
        </p:txBody>
      </p:sp>
      <p:pic>
        <p:nvPicPr>
          <p:cNvPr id="6147" name="Picture 3"/>
          <p:cNvPicPr>
            <a:picLocks noChangeAspect="1" noChangeArrowheads="1"/>
          </p:cNvPicPr>
          <p:nvPr/>
        </p:nvPicPr>
        <p:blipFill>
          <a:blip r:embed="rId3"/>
          <a:srcRect/>
          <a:stretch>
            <a:fillRect/>
          </a:stretch>
        </p:blipFill>
        <p:spPr bwMode="auto">
          <a:xfrm>
            <a:off x="4714876" y="1571612"/>
            <a:ext cx="1143008" cy="333377"/>
          </a:xfrm>
          <a:prstGeom prst="rect">
            <a:avLst/>
          </a:prstGeom>
          <a:noFill/>
          <a:ln w="9525">
            <a:noFill/>
            <a:miter lim="800000"/>
            <a:headEnd/>
            <a:tailEnd/>
          </a:ln>
          <a:effectLst/>
        </p:spPr>
      </p:pic>
      <p:pic>
        <p:nvPicPr>
          <p:cNvPr id="6148" name="Picture 4"/>
          <p:cNvPicPr>
            <a:picLocks noChangeAspect="1" noChangeArrowheads="1"/>
          </p:cNvPicPr>
          <p:nvPr/>
        </p:nvPicPr>
        <p:blipFill>
          <a:blip r:embed="rId4"/>
          <a:srcRect/>
          <a:stretch>
            <a:fillRect/>
          </a:stretch>
        </p:blipFill>
        <p:spPr bwMode="auto">
          <a:xfrm>
            <a:off x="4714876" y="1928802"/>
            <a:ext cx="1071570" cy="385765"/>
          </a:xfrm>
          <a:prstGeom prst="rect">
            <a:avLst/>
          </a:prstGeom>
          <a:noFill/>
          <a:ln w="9525">
            <a:noFill/>
            <a:miter lim="800000"/>
            <a:headEnd/>
            <a:tailEnd/>
          </a:ln>
          <a:effectLst/>
        </p:spPr>
      </p:pic>
      <p:pic>
        <p:nvPicPr>
          <p:cNvPr id="6150" name="Picture 6"/>
          <p:cNvPicPr>
            <a:picLocks noChangeAspect="1" noChangeArrowheads="1"/>
          </p:cNvPicPr>
          <p:nvPr/>
        </p:nvPicPr>
        <p:blipFill>
          <a:blip r:embed="rId5"/>
          <a:srcRect/>
          <a:stretch>
            <a:fillRect/>
          </a:stretch>
        </p:blipFill>
        <p:spPr bwMode="auto">
          <a:xfrm>
            <a:off x="4286248" y="2357430"/>
            <a:ext cx="357190" cy="357190"/>
          </a:xfrm>
          <a:prstGeom prst="rect">
            <a:avLst/>
          </a:prstGeom>
          <a:noFill/>
          <a:ln w="9525">
            <a:noFill/>
            <a:miter lim="800000"/>
            <a:headEnd/>
            <a:tailEnd/>
          </a:ln>
          <a:effectLst/>
        </p:spPr>
      </p:pic>
      <p:pic>
        <p:nvPicPr>
          <p:cNvPr id="6153" name="Picture 9"/>
          <p:cNvPicPr>
            <a:picLocks noChangeAspect="1" noChangeArrowheads="1"/>
          </p:cNvPicPr>
          <p:nvPr/>
        </p:nvPicPr>
        <p:blipFill>
          <a:blip r:embed="rId6"/>
          <a:srcRect/>
          <a:stretch>
            <a:fillRect/>
          </a:stretch>
        </p:blipFill>
        <p:spPr bwMode="auto">
          <a:xfrm>
            <a:off x="6786578" y="2214554"/>
            <a:ext cx="428628" cy="428628"/>
          </a:xfrm>
          <a:prstGeom prst="rect">
            <a:avLst/>
          </a:prstGeom>
          <a:noFill/>
          <a:ln w="9525">
            <a:noFill/>
            <a:miter lim="800000"/>
            <a:headEnd/>
            <a:tailEnd/>
          </a:ln>
          <a:effectLst/>
        </p:spPr>
      </p:pic>
      <p:pic>
        <p:nvPicPr>
          <p:cNvPr id="6154" name="Picture 10"/>
          <p:cNvPicPr>
            <a:picLocks noChangeAspect="1" noChangeArrowheads="1"/>
          </p:cNvPicPr>
          <p:nvPr/>
        </p:nvPicPr>
        <p:blipFill>
          <a:blip r:embed="rId7"/>
          <a:srcRect/>
          <a:stretch>
            <a:fillRect/>
          </a:stretch>
        </p:blipFill>
        <p:spPr bwMode="auto">
          <a:xfrm>
            <a:off x="2285984" y="3286124"/>
            <a:ext cx="4042319" cy="141574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lum bright="70000" contrast="-70000"/>
          </a:blip>
          <a:tile tx="0" ty="0" sx="65000" sy="65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2">
              <a:lumMod val="20000"/>
              <a:lumOff val="80000"/>
            </a:schemeClr>
          </a:solidFill>
        </p:spPr>
        <p:txBody>
          <a:bodyPr/>
          <a:lstStyle/>
          <a:p>
            <a:r>
              <a:rPr lang="ru-RU" dirty="0" smtClean="0">
                <a:solidFill>
                  <a:srgbClr val="002060"/>
                </a:solidFill>
              </a:rPr>
              <a:t>ФОРМУЛИРОВКА</a:t>
            </a:r>
            <a:endParaRPr lang="ru-RU" dirty="0">
              <a:solidFill>
                <a:srgbClr val="002060"/>
              </a:solidFill>
            </a:endParaRPr>
          </a:p>
        </p:txBody>
      </p:sp>
      <p:sp>
        <p:nvSpPr>
          <p:cNvPr id="3" name="Содержимое 2"/>
          <p:cNvSpPr>
            <a:spLocks noGrp="1"/>
          </p:cNvSpPr>
          <p:nvPr>
            <p:ph sz="quarter" idx="1"/>
          </p:nvPr>
        </p:nvSpPr>
        <p:spPr/>
        <p:txBody>
          <a:bodyPr>
            <a:normAutofit fontScale="92500" lnSpcReduction="10000"/>
          </a:bodyPr>
          <a:lstStyle/>
          <a:p>
            <a:pPr>
              <a:buNone/>
            </a:pPr>
            <a:r>
              <a:rPr lang="ru-RU" dirty="0" smtClean="0"/>
              <a:t>Если                    , где      — стандартное отклонение </a:t>
            </a:r>
          </a:p>
          <a:p>
            <a:pPr>
              <a:buNone/>
            </a:pPr>
            <a:r>
              <a:rPr lang="ru-RU" dirty="0" smtClean="0"/>
              <a:t>и              , то получаем</a:t>
            </a:r>
          </a:p>
          <a:p>
            <a:pPr>
              <a:buNone/>
            </a:pPr>
            <a:endParaRPr lang="ru-RU" dirty="0" smtClean="0"/>
          </a:p>
          <a:p>
            <a:pPr>
              <a:buNone/>
            </a:pPr>
            <a:endParaRPr lang="ru-RU" dirty="0" smtClean="0"/>
          </a:p>
          <a:p>
            <a:pPr>
              <a:buNone/>
            </a:pPr>
            <a:endParaRPr lang="ru-RU" dirty="0" smtClean="0"/>
          </a:p>
          <a:p>
            <a:pPr marL="0" indent="274638">
              <a:lnSpc>
                <a:spcPct val="150000"/>
              </a:lnSpc>
              <a:buNone/>
            </a:pPr>
            <a:r>
              <a:rPr lang="ru-RU" sz="2400" dirty="0" smtClean="0"/>
              <a:t>В частности, случайная величина с конечной дисперсией отклоняется от среднего больше, чем на 2 стандартных отклонения, с вероятностью меньше 25% . Она отклоняется от среднего на 3 стандартных отклонения с вероятностью меньше 11,2%.</a:t>
            </a:r>
            <a:endParaRPr lang="ru-RU" sz="2400" dirty="0"/>
          </a:p>
        </p:txBody>
      </p:sp>
      <p:pic>
        <p:nvPicPr>
          <p:cNvPr id="7171" name="Picture 3"/>
          <p:cNvPicPr>
            <a:picLocks noChangeAspect="1" noChangeArrowheads="1"/>
          </p:cNvPicPr>
          <p:nvPr/>
        </p:nvPicPr>
        <p:blipFill>
          <a:blip r:embed="rId3"/>
          <a:srcRect/>
          <a:stretch>
            <a:fillRect/>
          </a:stretch>
        </p:blipFill>
        <p:spPr bwMode="auto">
          <a:xfrm>
            <a:off x="1357290" y="1571612"/>
            <a:ext cx="1234683" cy="404814"/>
          </a:xfrm>
          <a:prstGeom prst="rect">
            <a:avLst/>
          </a:prstGeom>
          <a:noFill/>
          <a:ln w="9525">
            <a:noFill/>
            <a:miter lim="800000"/>
            <a:headEnd/>
            <a:tailEnd/>
          </a:ln>
          <a:effectLst/>
        </p:spPr>
      </p:pic>
      <p:pic>
        <p:nvPicPr>
          <p:cNvPr id="7173" name="Picture 5"/>
          <p:cNvPicPr>
            <a:picLocks noChangeAspect="1" noChangeArrowheads="1"/>
          </p:cNvPicPr>
          <p:nvPr/>
        </p:nvPicPr>
        <p:blipFill>
          <a:blip r:embed="rId4"/>
          <a:srcRect/>
          <a:stretch>
            <a:fillRect/>
          </a:stretch>
        </p:blipFill>
        <p:spPr bwMode="auto">
          <a:xfrm>
            <a:off x="3643306" y="1643050"/>
            <a:ext cx="285752" cy="306163"/>
          </a:xfrm>
          <a:prstGeom prst="rect">
            <a:avLst/>
          </a:prstGeom>
          <a:noFill/>
          <a:ln w="9525">
            <a:noFill/>
            <a:miter lim="800000"/>
            <a:headEnd/>
            <a:tailEnd/>
          </a:ln>
          <a:effectLst/>
        </p:spPr>
      </p:pic>
      <p:pic>
        <p:nvPicPr>
          <p:cNvPr id="7174" name="Picture 6"/>
          <p:cNvPicPr>
            <a:picLocks noChangeAspect="1" noChangeArrowheads="1"/>
          </p:cNvPicPr>
          <p:nvPr/>
        </p:nvPicPr>
        <p:blipFill>
          <a:blip r:embed="rId5"/>
          <a:srcRect/>
          <a:stretch>
            <a:fillRect/>
          </a:stretch>
        </p:blipFill>
        <p:spPr bwMode="auto">
          <a:xfrm>
            <a:off x="785786" y="2071678"/>
            <a:ext cx="786068" cy="304802"/>
          </a:xfrm>
          <a:prstGeom prst="rect">
            <a:avLst/>
          </a:prstGeom>
          <a:noFill/>
          <a:ln w="9525">
            <a:noFill/>
            <a:miter lim="800000"/>
            <a:headEnd/>
            <a:tailEnd/>
          </a:ln>
          <a:effectLst/>
        </p:spPr>
      </p:pic>
      <p:pic>
        <p:nvPicPr>
          <p:cNvPr id="7175" name="Picture 7"/>
          <p:cNvPicPr>
            <a:picLocks noChangeAspect="1" noChangeArrowheads="1"/>
          </p:cNvPicPr>
          <p:nvPr/>
        </p:nvPicPr>
        <p:blipFill>
          <a:blip r:embed="rId6"/>
          <a:srcRect/>
          <a:stretch>
            <a:fillRect/>
          </a:stretch>
        </p:blipFill>
        <p:spPr bwMode="auto">
          <a:xfrm>
            <a:off x="2500298" y="2500306"/>
            <a:ext cx="3745514" cy="97631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lum bright="70000" contrast="-70000"/>
          </a:blip>
          <a:tile tx="0" ty="0" sx="65000" sy="65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2">
              <a:lumMod val="20000"/>
              <a:lumOff val="80000"/>
            </a:schemeClr>
          </a:solidFill>
        </p:spPr>
        <p:txBody>
          <a:bodyPr/>
          <a:lstStyle/>
          <a:p>
            <a:r>
              <a:rPr lang="ru-RU" dirty="0" smtClean="0">
                <a:solidFill>
                  <a:srgbClr val="002060"/>
                </a:solidFill>
              </a:rPr>
              <a:t>Пример</a:t>
            </a:r>
            <a:endParaRPr lang="ru-RU" dirty="0">
              <a:solidFill>
                <a:srgbClr val="002060"/>
              </a:solidFill>
            </a:endParaRPr>
          </a:p>
        </p:txBody>
      </p:sp>
      <p:sp>
        <p:nvSpPr>
          <p:cNvPr id="3" name="Содержимое 2"/>
          <p:cNvSpPr>
            <a:spLocks noGrp="1"/>
          </p:cNvSpPr>
          <p:nvPr>
            <p:ph sz="quarter" idx="1"/>
          </p:nvPr>
        </p:nvSpPr>
        <p:spPr/>
        <p:txBody>
          <a:bodyPr>
            <a:normAutofit fontScale="70000" lnSpcReduction="20000"/>
          </a:bodyPr>
          <a:lstStyle/>
          <a:p>
            <a:pPr marL="0" indent="1588">
              <a:buNone/>
            </a:pPr>
            <a:r>
              <a:rPr lang="ru-RU" sz="2400" dirty="0" smtClean="0"/>
              <a:t>Средний расход воды на животноводческой ферме составляет 1000 л в день, а среднее квадратичное отклонение этой случайной величины не превышает 200 л. Оценить вероятность того, что расход воды на ферме в любой выбранный день не превзойдет 2000 л, используя неравенство Чебышева.</a:t>
            </a:r>
          </a:p>
          <a:p>
            <a:pPr marL="0" indent="1588">
              <a:buNone/>
            </a:pPr>
            <a:endParaRPr lang="ru-RU" sz="3100" dirty="0" smtClean="0"/>
          </a:p>
          <a:p>
            <a:pPr marL="0" indent="1588" algn="ctr">
              <a:buNone/>
            </a:pPr>
            <a:r>
              <a:rPr lang="ru-RU" sz="3100" u="sng" dirty="0" smtClean="0">
                <a:solidFill>
                  <a:srgbClr val="002060"/>
                </a:solidFill>
              </a:rPr>
              <a:t>Решение</a:t>
            </a:r>
          </a:p>
          <a:p>
            <a:pPr marL="0" indent="1588">
              <a:buNone/>
            </a:pPr>
            <a:r>
              <a:rPr lang="ru-RU" sz="2400" dirty="0" smtClean="0"/>
              <a:t>Дисперсия D(X) = а2 &lt; 2002. Так как границы интервала 0 &lt; X &lt; 2000 симметричны относительно математического ожидания Е(Х) = 1000, то для оценки вероятности искомого события можно применить неравенство Чебышева:</a:t>
            </a:r>
          </a:p>
          <a:p>
            <a:pPr marL="0" indent="1588">
              <a:buNone/>
            </a:pPr>
            <a:endParaRPr lang="ru-RU" sz="2400" dirty="0" smtClean="0"/>
          </a:p>
          <a:p>
            <a:pPr marL="0" indent="1588">
              <a:buNone/>
            </a:pPr>
            <a:endParaRPr lang="ru-RU" sz="2400" dirty="0" smtClean="0"/>
          </a:p>
          <a:p>
            <a:pPr marL="0" indent="1588">
              <a:buNone/>
            </a:pPr>
            <a:endParaRPr lang="ru-RU" sz="2400" dirty="0" smtClean="0"/>
          </a:p>
          <a:p>
            <a:pPr marL="0" indent="1588">
              <a:buNone/>
            </a:pPr>
            <a:endParaRPr lang="ru-RU" sz="2400" dirty="0" smtClean="0"/>
          </a:p>
          <a:p>
            <a:pPr marL="0" indent="1588">
              <a:buNone/>
            </a:pPr>
            <a:r>
              <a:rPr lang="ru-RU" sz="2400" dirty="0" smtClean="0"/>
              <a:t>т.е. не менее, чем 0,96. В данной задаче оценку вероятности события, найденную с помощью неравенства Маркова (</a:t>
            </a:r>
            <a:r>
              <a:rPr lang="ru-RU" sz="2400" dirty="0" err="1" smtClean="0"/>
              <a:t>р</a:t>
            </a:r>
            <a:r>
              <a:rPr lang="ru-RU" sz="2400" dirty="0" smtClean="0"/>
              <a:t> ≥ 0,5), удалось уточнить с помощью неравенства Чебышева (Р &gt; 0,96).</a:t>
            </a:r>
            <a:endParaRPr lang="ru-RU" sz="2400" dirty="0"/>
          </a:p>
        </p:txBody>
      </p:sp>
      <p:pic>
        <p:nvPicPr>
          <p:cNvPr id="8195" name="Picture 3"/>
          <p:cNvPicPr>
            <a:picLocks noChangeAspect="1" noChangeArrowheads="1"/>
          </p:cNvPicPr>
          <p:nvPr/>
        </p:nvPicPr>
        <p:blipFill>
          <a:blip r:embed="rId3"/>
          <a:srcRect/>
          <a:stretch>
            <a:fillRect/>
          </a:stretch>
        </p:blipFill>
        <p:spPr bwMode="auto">
          <a:xfrm>
            <a:off x="714348" y="4000504"/>
            <a:ext cx="7475225" cy="92869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2">
              <a:lumMod val="20000"/>
              <a:lumOff val="80000"/>
            </a:schemeClr>
          </a:solidFill>
        </p:spPr>
        <p:txBody>
          <a:bodyPr/>
          <a:lstStyle/>
          <a:p>
            <a:r>
              <a:rPr lang="ru-RU" dirty="0" smtClean="0">
                <a:solidFill>
                  <a:srgbClr val="002060"/>
                </a:solidFill>
              </a:rPr>
              <a:t>ТЕОРЕМА ЧЕБЫШЕВА</a:t>
            </a:r>
            <a:endParaRPr lang="ru-RU" dirty="0">
              <a:solidFill>
                <a:srgbClr val="002060"/>
              </a:solidFill>
            </a:endParaRPr>
          </a:p>
        </p:txBody>
      </p:sp>
      <p:sp>
        <p:nvSpPr>
          <p:cNvPr id="3" name="Содержимое 2"/>
          <p:cNvSpPr>
            <a:spLocks noGrp="1"/>
          </p:cNvSpPr>
          <p:nvPr>
            <p:ph sz="quarter" idx="1"/>
          </p:nvPr>
        </p:nvSpPr>
        <p:spPr>
          <a:xfrm>
            <a:off x="301752" y="1527048"/>
            <a:ext cx="8485090" cy="4830910"/>
          </a:xfrm>
        </p:spPr>
        <p:txBody>
          <a:bodyPr>
            <a:noAutofit/>
          </a:bodyPr>
          <a:lstStyle/>
          <a:p>
            <a:pPr marL="0" indent="441325" algn="just">
              <a:lnSpc>
                <a:spcPct val="150000"/>
              </a:lnSpc>
              <a:buNone/>
            </a:pPr>
            <a:r>
              <a:rPr lang="ru-RU" sz="2000" b="1" dirty="0" smtClean="0"/>
              <a:t>Теорема Чебышева</a:t>
            </a:r>
            <a:r>
              <a:rPr lang="ru-RU" sz="2000" dirty="0" smtClean="0"/>
              <a:t> позволяет с достаточной точностью по средней арифметической судить о математическом ожидании или, наоборот, по математическому ожиданию предсказывать ожидаемую величину средней. </a:t>
            </a:r>
            <a:endParaRPr lang="en-US" sz="2000" dirty="0" smtClean="0"/>
          </a:p>
          <a:p>
            <a:pPr marL="0" indent="441325" algn="just">
              <a:lnSpc>
                <a:spcPct val="150000"/>
              </a:lnSpc>
              <a:buNone/>
            </a:pPr>
            <a:r>
              <a:rPr lang="ru-RU" sz="2000" dirty="0" smtClean="0"/>
              <a:t>Так, на основании этой теоремы можно утверждать, что если проведено достаточно большое количество измерений определённого параметра прибором, свободным от систематической погрешности, то средняя арифметическая результатов этих измерений сколь угодно мало отличается от истинного значения измеряемого параметра.</a:t>
            </a:r>
            <a:endParaRPr lang="ru-RU" sz="2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lum bright="70000" contrast="-70000"/>
          </a:blip>
          <a:tile tx="0" ty="0" sx="65000" sy="65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2">
              <a:lumMod val="20000"/>
              <a:lumOff val="80000"/>
            </a:schemeClr>
          </a:solidFill>
        </p:spPr>
        <p:txBody>
          <a:bodyPr/>
          <a:lstStyle/>
          <a:p>
            <a:r>
              <a:rPr lang="ru-RU" dirty="0" smtClean="0">
                <a:solidFill>
                  <a:srgbClr val="002060"/>
                </a:solidFill>
              </a:rPr>
              <a:t>ФОРМУЛИРОВКА</a:t>
            </a:r>
            <a:endParaRPr lang="ru-RU" dirty="0">
              <a:solidFill>
                <a:srgbClr val="002060"/>
              </a:solidFill>
            </a:endParaRPr>
          </a:p>
        </p:txBody>
      </p:sp>
      <p:sp>
        <p:nvSpPr>
          <p:cNvPr id="3" name="Содержимое 2"/>
          <p:cNvSpPr>
            <a:spLocks noGrp="1"/>
          </p:cNvSpPr>
          <p:nvPr>
            <p:ph sz="quarter" idx="1"/>
          </p:nvPr>
        </p:nvSpPr>
        <p:spPr>
          <a:xfrm>
            <a:off x="301752" y="1527048"/>
            <a:ext cx="8503920" cy="4830910"/>
          </a:xfrm>
        </p:spPr>
        <p:txBody>
          <a:bodyPr>
            <a:normAutofit/>
          </a:bodyPr>
          <a:lstStyle/>
          <a:p>
            <a:pPr marL="0" indent="365125" algn="just">
              <a:buNone/>
            </a:pPr>
            <a:r>
              <a:rPr lang="ru-RU" sz="2000" dirty="0" smtClean="0"/>
              <a:t>При достаточно большом числе независимых испытаний </a:t>
            </a:r>
            <a:r>
              <a:rPr lang="en-US" sz="2000" b="1" dirty="0" smtClean="0"/>
              <a:t>n </a:t>
            </a:r>
            <a:r>
              <a:rPr lang="ru-RU" sz="2000" dirty="0" smtClean="0"/>
              <a:t>с вероятностью, близкой к единицы, можно утверждать, что разность между средним арифметическим наблюдавшихся значений случайной величины</a:t>
            </a:r>
            <a:r>
              <a:rPr lang="en-US" sz="2000" dirty="0" smtClean="0"/>
              <a:t> </a:t>
            </a:r>
            <a:r>
              <a:rPr lang="en-US" sz="2000" b="1" dirty="0" smtClean="0"/>
              <a:t>X</a:t>
            </a:r>
            <a:r>
              <a:rPr lang="ru-RU" sz="2000" dirty="0" smtClean="0"/>
              <a:t> и математическим ожиданием этой величины</a:t>
            </a:r>
            <a:r>
              <a:rPr lang="en-US" sz="2000" dirty="0" smtClean="0"/>
              <a:t> </a:t>
            </a:r>
            <a:r>
              <a:rPr lang="en-US" sz="2000" b="1" dirty="0" smtClean="0"/>
              <a:t>M(X)</a:t>
            </a:r>
            <a:r>
              <a:rPr lang="ru-RU" sz="2000" dirty="0" smtClean="0"/>
              <a:t> по абсолютной величине окажется меньше сколь угодно малого числа</a:t>
            </a:r>
            <a:r>
              <a:rPr lang="en-US" sz="2000" dirty="0" smtClean="0"/>
              <a:t> </a:t>
            </a:r>
            <a:r>
              <a:rPr lang="ru-RU" sz="2000" b="1" dirty="0" smtClean="0"/>
              <a:t>т&gt;0</a:t>
            </a:r>
            <a:r>
              <a:rPr lang="ru-RU" sz="2000" dirty="0" smtClean="0"/>
              <a:t> при условии, что случайная величина </a:t>
            </a:r>
            <a:r>
              <a:rPr lang="en-US" sz="2000" b="1" dirty="0" smtClean="0"/>
              <a:t>X</a:t>
            </a:r>
            <a:r>
              <a:rPr lang="en-US" sz="2000" dirty="0" smtClean="0"/>
              <a:t> </a:t>
            </a:r>
            <a:r>
              <a:rPr lang="ru-RU" sz="2000" dirty="0" smtClean="0"/>
              <a:t>имеет конечную дисперсию, то есть</a:t>
            </a:r>
          </a:p>
          <a:p>
            <a:pPr marL="0" indent="1588">
              <a:buNone/>
            </a:pPr>
            <a:endParaRPr lang="en-US" sz="2000" dirty="0" smtClean="0"/>
          </a:p>
          <a:p>
            <a:pPr marL="0" indent="1588">
              <a:buNone/>
            </a:pPr>
            <a:endParaRPr lang="ru-RU" sz="2000" dirty="0" smtClean="0"/>
          </a:p>
          <a:p>
            <a:pPr marL="0" indent="1588">
              <a:buNone/>
            </a:pPr>
            <a:r>
              <a:rPr lang="ru-RU" sz="2000" dirty="0" smtClean="0"/>
              <a:t>где  </a:t>
            </a:r>
            <a:r>
              <a:rPr lang="en-US" sz="2000" b="1" dirty="0" smtClean="0"/>
              <a:t>n</a:t>
            </a:r>
            <a:r>
              <a:rPr lang="en-US" sz="2000" dirty="0" smtClean="0"/>
              <a:t> </a:t>
            </a:r>
            <a:r>
              <a:rPr lang="ru-RU" sz="2000" dirty="0" smtClean="0"/>
              <a:t>— положительное число, близкое к единице.</a:t>
            </a:r>
          </a:p>
          <a:p>
            <a:pPr marL="0" indent="365125">
              <a:buNone/>
            </a:pPr>
            <a:r>
              <a:rPr lang="ru-RU" sz="2000" dirty="0" smtClean="0"/>
              <a:t>Переходя в фигурных скобках к противоположному событию, получаем</a:t>
            </a:r>
            <a:endParaRPr lang="ru-RU" sz="2000" dirty="0"/>
          </a:p>
        </p:txBody>
      </p:sp>
      <p:pic>
        <p:nvPicPr>
          <p:cNvPr id="9218" name="Picture 2"/>
          <p:cNvPicPr>
            <a:picLocks noChangeAspect="1" noChangeArrowheads="1"/>
          </p:cNvPicPr>
          <p:nvPr/>
        </p:nvPicPr>
        <p:blipFill>
          <a:blip r:embed="rId3"/>
          <a:srcRect/>
          <a:stretch>
            <a:fillRect/>
          </a:stretch>
        </p:blipFill>
        <p:spPr bwMode="auto">
          <a:xfrm>
            <a:off x="1928794" y="3786190"/>
            <a:ext cx="5402499" cy="714380"/>
          </a:xfrm>
          <a:prstGeom prst="rect">
            <a:avLst/>
          </a:prstGeom>
          <a:noFill/>
          <a:ln w="9525">
            <a:noFill/>
            <a:miter lim="800000"/>
            <a:headEnd/>
            <a:tailEnd/>
          </a:ln>
          <a:effectLst/>
        </p:spPr>
      </p:pic>
      <p:pic>
        <p:nvPicPr>
          <p:cNvPr id="9219" name="Picture 3"/>
          <p:cNvPicPr>
            <a:picLocks noChangeAspect="1" noChangeArrowheads="1"/>
          </p:cNvPicPr>
          <p:nvPr/>
        </p:nvPicPr>
        <p:blipFill>
          <a:blip r:embed="rId4"/>
          <a:srcRect/>
          <a:stretch>
            <a:fillRect/>
          </a:stretch>
        </p:blipFill>
        <p:spPr bwMode="auto">
          <a:xfrm>
            <a:off x="2643174" y="5429264"/>
            <a:ext cx="4143404" cy="70647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2">
              <a:lumMod val="20000"/>
              <a:lumOff val="80000"/>
            </a:schemeClr>
          </a:solidFill>
        </p:spPr>
        <p:txBody>
          <a:bodyPr/>
          <a:lstStyle/>
          <a:p>
            <a:r>
              <a:rPr lang="ru-RU" dirty="0" smtClean="0">
                <a:solidFill>
                  <a:srgbClr val="002060"/>
                </a:solidFill>
              </a:rPr>
              <a:t>СХОДИМОСТЬ ПО ВЕРОЯТНОСТИ</a:t>
            </a:r>
            <a:endParaRPr lang="ru-RU" dirty="0">
              <a:solidFill>
                <a:srgbClr val="002060"/>
              </a:solidFill>
            </a:endParaRPr>
          </a:p>
        </p:txBody>
      </p:sp>
      <p:sp>
        <p:nvSpPr>
          <p:cNvPr id="3" name="Содержимое 2"/>
          <p:cNvSpPr>
            <a:spLocks noGrp="1"/>
          </p:cNvSpPr>
          <p:nvPr>
            <p:ph sz="quarter" idx="1"/>
          </p:nvPr>
        </p:nvSpPr>
        <p:spPr>
          <a:xfrm>
            <a:off x="285720" y="1500174"/>
            <a:ext cx="8503920" cy="4572000"/>
          </a:xfrm>
        </p:spPr>
        <p:txBody>
          <a:bodyPr/>
          <a:lstStyle/>
          <a:p>
            <a:pPr marL="0" indent="0">
              <a:buNone/>
            </a:pPr>
            <a:r>
              <a:rPr lang="ru-RU" dirty="0" smtClean="0"/>
              <a:t>Говорят, что последовательность случайных величин             сходится по вероятности к случайной величине       при                 , и пишут </a:t>
            </a:r>
          </a:p>
          <a:p>
            <a:pPr marL="0" indent="0">
              <a:buNone/>
            </a:pPr>
            <a:r>
              <a:rPr lang="ru-RU" dirty="0" smtClean="0"/>
              <a:t>               , если для любого  </a:t>
            </a:r>
            <a:endParaRPr lang="ru-RU" dirty="0"/>
          </a:p>
        </p:txBody>
      </p:sp>
      <p:pic>
        <p:nvPicPr>
          <p:cNvPr id="10249" name="Picture 9"/>
          <p:cNvPicPr>
            <a:picLocks noChangeAspect="1" noChangeArrowheads="1"/>
          </p:cNvPicPr>
          <p:nvPr/>
        </p:nvPicPr>
        <p:blipFill>
          <a:blip r:embed="rId2"/>
          <a:srcRect/>
          <a:stretch>
            <a:fillRect/>
          </a:stretch>
        </p:blipFill>
        <p:spPr bwMode="auto">
          <a:xfrm>
            <a:off x="1928794" y="2000240"/>
            <a:ext cx="714380" cy="428628"/>
          </a:xfrm>
          <a:prstGeom prst="rect">
            <a:avLst/>
          </a:prstGeom>
          <a:noFill/>
          <a:ln w="9525">
            <a:noFill/>
            <a:miter lim="800000"/>
            <a:headEnd/>
            <a:tailEnd/>
          </a:ln>
          <a:effectLst/>
        </p:spPr>
      </p:pic>
      <p:pic>
        <p:nvPicPr>
          <p:cNvPr id="10250" name="Picture 10"/>
          <p:cNvPicPr>
            <a:picLocks noChangeAspect="1" noChangeArrowheads="1"/>
          </p:cNvPicPr>
          <p:nvPr/>
        </p:nvPicPr>
        <p:blipFill>
          <a:blip r:embed="rId3"/>
          <a:srcRect/>
          <a:stretch>
            <a:fillRect/>
          </a:stretch>
        </p:blipFill>
        <p:spPr bwMode="auto">
          <a:xfrm>
            <a:off x="3714744" y="2428868"/>
            <a:ext cx="514353" cy="381002"/>
          </a:xfrm>
          <a:prstGeom prst="rect">
            <a:avLst/>
          </a:prstGeom>
          <a:noFill/>
          <a:ln w="9525">
            <a:noFill/>
            <a:miter lim="800000"/>
            <a:headEnd/>
            <a:tailEnd/>
          </a:ln>
          <a:effectLst/>
        </p:spPr>
      </p:pic>
      <p:pic>
        <p:nvPicPr>
          <p:cNvPr id="10252" name="Picture 12"/>
          <p:cNvPicPr>
            <a:picLocks noChangeAspect="1" noChangeArrowheads="1"/>
          </p:cNvPicPr>
          <p:nvPr/>
        </p:nvPicPr>
        <p:blipFill>
          <a:blip r:embed="rId4"/>
          <a:srcRect/>
          <a:stretch>
            <a:fillRect/>
          </a:stretch>
        </p:blipFill>
        <p:spPr bwMode="auto">
          <a:xfrm>
            <a:off x="5000628" y="2428868"/>
            <a:ext cx="1300169" cy="400052"/>
          </a:xfrm>
          <a:prstGeom prst="rect">
            <a:avLst/>
          </a:prstGeom>
          <a:noFill/>
          <a:ln w="9525">
            <a:noFill/>
            <a:miter lim="800000"/>
            <a:headEnd/>
            <a:tailEnd/>
          </a:ln>
          <a:effectLst/>
        </p:spPr>
      </p:pic>
      <p:pic>
        <p:nvPicPr>
          <p:cNvPr id="10253" name="Picture 13"/>
          <p:cNvPicPr>
            <a:picLocks noChangeAspect="1" noChangeArrowheads="1"/>
          </p:cNvPicPr>
          <p:nvPr/>
        </p:nvPicPr>
        <p:blipFill>
          <a:blip r:embed="rId5"/>
          <a:srcRect/>
          <a:stretch>
            <a:fillRect/>
          </a:stretch>
        </p:blipFill>
        <p:spPr bwMode="auto">
          <a:xfrm>
            <a:off x="428596" y="2786058"/>
            <a:ext cx="1138243" cy="476832"/>
          </a:xfrm>
          <a:prstGeom prst="rect">
            <a:avLst/>
          </a:prstGeom>
          <a:noFill/>
          <a:ln w="9525">
            <a:noFill/>
            <a:miter lim="800000"/>
            <a:headEnd/>
            <a:tailEnd/>
          </a:ln>
          <a:effectLst/>
        </p:spPr>
      </p:pic>
      <p:pic>
        <p:nvPicPr>
          <p:cNvPr id="10254" name="Picture 14"/>
          <p:cNvPicPr>
            <a:picLocks noChangeAspect="1" noChangeArrowheads="1"/>
          </p:cNvPicPr>
          <p:nvPr/>
        </p:nvPicPr>
        <p:blipFill>
          <a:blip r:embed="rId6"/>
          <a:srcRect/>
          <a:stretch>
            <a:fillRect/>
          </a:stretch>
        </p:blipFill>
        <p:spPr bwMode="auto">
          <a:xfrm>
            <a:off x="4500562" y="2857496"/>
            <a:ext cx="1000132" cy="428628"/>
          </a:xfrm>
          <a:prstGeom prst="rect">
            <a:avLst/>
          </a:prstGeom>
          <a:noFill/>
          <a:ln w="9525">
            <a:noFill/>
            <a:miter lim="800000"/>
            <a:headEnd/>
            <a:tailEnd/>
          </a:ln>
          <a:effectLst/>
        </p:spPr>
      </p:pic>
      <p:pic>
        <p:nvPicPr>
          <p:cNvPr id="10255" name="Picture 15"/>
          <p:cNvPicPr>
            <a:picLocks noChangeAspect="1" noChangeArrowheads="1"/>
          </p:cNvPicPr>
          <p:nvPr/>
        </p:nvPicPr>
        <p:blipFill>
          <a:blip r:embed="rId7"/>
          <a:srcRect/>
          <a:stretch>
            <a:fillRect/>
          </a:stretch>
        </p:blipFill>
        <p:spPr bwMode="auto">
          <a:xfrm>
            <a:off x="214282" y="4071942"/>
            <a:ext cx="8715436" cy="64294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smtClean="0"/>
              <a:t>Пафнутий</a:t>
            </a:r>
            <a:r>
              <a:rPr lang="ru-RU" dirty="0" smtClean="0"/>
              <a:t> </a:t>
            </a:r>
            <a:r>
              <a:rPr lang="ru-RU" dirty="0"/>
              <a:t>Львович Чебышев </a:t>
            </a:r>
            <a:br>
              <a:rPr lang="ru-RU" dirty="0"/>
            </a:br>
            <a:r>
              <a:rPr lang="ru-RU" dirty="0" smtClean="0"/>
              <a:t>(14 </a:t>
            </a:r>
            <a:r>
              <a:rPr lang="ru-RU" dirty="0"/>
              <a:t>мая 1821 года — </a:t>
            </a:r>
            <a:r>
              <a:rPr lang="ru-RU" dirty="0" smtClean="0"/>
              <a:t> </a:t>
            </a:r>
            <a:r>
              <a:rPr lang="ru-RU" dirty="0"/>
              <a:t>26 ноября 1894 </a:t>
            </a:r>
            <a:r>
              <a:rPr lang="ru-RU" dirty="0" smtClean="0"/>
              <a:t>года)</a:t>
            </a:r>
            <a:endParaRPr lang="ru-RU" dirty="0"/>
          </a:p>
        </p:txBody>
      </p:sp>
      <p:sp>
        <p:nvSpPr>
          <p:cNvPr id="3" name="Объект 2"/>
          <p:cNvSpPr>
            <a:spLocks noGrp="1"/>
          </p:cNvSpPr>
          <p:nvPr>
            <p:ph sz="half" idx="1"/>
          </p:nvPr>
        </p:nvSpPr>
        <p:spPr>
          <a:xfrm>
            <a:off x="107504" y="1340768"/>
            <a:ext cx="4464496" cy="5517232"/>
          </a:xfrm>
        </p:spPr>
        <p:txBody>
          <a:bodyPr>
            <a:normAutofit fontScale="77500" lnSpcReduction="20000"/>
          </a:bodyPr>
          <a:lstStyle/>
          <a:p>
            <a:pPr marL="0" indent="0" algn="just">
              <a:buNone/>
            </a:pPr>
            <a:endParaRPr lang="ru-RU" dirty="0" smtClean="0">
              <a:latin typeface="Times New Roman" pitchFamily="18" charset="0"/>
              <a:cs typeface="Times New Roman" pitchFamily="18" charset="0"/>
            </a:endParaRPr>
          </a:p>
          <a:p>
            <a:pPr marL="0" indent="0" algn="just">
              <a:buNone/>
            </a:pPr>
            <a:r>
              <a:rPr lang="ru-RU" dirty="0" smtClean="0">
                <a:latin typeface="Times New Roman" pitchFamily="18" charset="0"/>
                <a:cs typeface="Times New Roman" pitchFamily="18" charset="0"/>
              </a:rPr>
              <a:t>ординарный </a:t>
            </a:r>
            <a:r>
              <a:rPr lang="ru-RU" dirty="0">
                <a:latin typeface="Times New Roman" pitchFamily="18" charset="0"/>
                <a:cs typeface="Times New Roman" pitchFamily="18" charset="0"/>
              </a:rPr>
              <a:t>академик Императорской Академии Наук, действительный тайный </a:t>
            </a:r>
            <a:r>
              <a:rPr lang="ru-RU" dirty="0" smtClean="0">
                <a:latin typeface="Times New Roman" pitchFamily="18" charset="0"/>
                <a:cs typeface="Times New Roman" pitchFamily="18" charset="0"/>
              </a:rPr>
              <a:t>советник, выпускник Московского университета, но </a:t>
            </a:r>
            <a:r>
              <a:rPr lang="ru-RU" dirty="0">
                <a:latin typeface="Times New Roman" pitchFamily="18" charset="0"/>
                <a:cs typeface="Times New Roman" pitchFamily="18" charset="0"/>
              </a:rPr>
              <a:t>профессор императорского С.-Петербургского </a:t>
            </a:r>
            <a:r>
              <a:rPr lang="ru-RU" dirty="0" smtClean="0">
                <a:latin typeface="Times New Roman" pitchFamily="18" charset="0"/>
                <a:cs typeface="Times New Roman" pitchFamily="18" charset="0"/>
              </a:rPr>
              <a:t>университета, Тайный </a:t>
            </a:r>
            <a:r>
              <a:rPr lang="ru-RU" dirty="0">
                <a:latin typeface="Times New Roman" pitchFamily="18" charset="0"/>
                <a:cs typeface="Times New Roman" pitchFamily="18" charset="0"/>
              </a:rPr>
              <a:t>советник, доктор математики и астрономии, член Петербургской и Парижской Академии Наук и Лондонского королевского общества, почетный член Ученого комитета министерства народного просвещения, Артиллерийского комитета, а также Императорских Университетов — Московского, Киевского, Новороссийского, и Московского Технического училища, член-корреспондент Берлинской Академии Наук и разных заграничных ученых </a:t>
            </a:r>
            <a:r>
              <a:rPr lang="ru-RU" dirty="0" smtClean="0">
                <a:latin typeface="Times New Roman" pitchFamily="18" charset="0"/>
                <a:cs typeface="Times New Roman" pitchFamily="18" charset="0"/>
              </a:rPr>
              <a:t>обществ</a:t>
            </a:r>
          </a:p>
          <a:p>
            <a:pPr marL="0" indent="0" algn="just">
              <a:buNone/>
            </a:pPr>
            <a:r>
              <a:rPr lang="ru-RU" dirty="0" smtClean="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
        <p:nvSpPr>
          <p:cNvPr id="4" name="Объект 3"/>
          <p:cNvSpPr>
            <a:spLocks noGrp="1"/>
          </p:cNvSpPr>
          <p:nvPr>
            <p:ph sz="half" idx="2"/>
          </p:nvPr>
        </p:nvSpPr>
        <p:spPr/>
        <p:txBody>
          <a:bodyPr>
            <a:normAutofit fontScale="77500" lnSpcReduction="20000"/>
          </a:bodyPr>
          <a:lstStyle/>
          <a:p>
            <a:endParaRPr lang="ru-RU"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7569" y="1412776"/>
            <a:ext cx="4342083"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027080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lum bright="70000" contrast="-70000"/>
          </a:blip>
          <a:tile tx="0" ty="0" sx="65000" sy="65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2">
              <a:lumMod val="20000"/>
              <a:lumOff val="80000"/>
            </a:schemeClr>
          </a:solidFill>
        </p:spPr>
        <p:txBody>
          <a:bodyPr/>
          <a:lstStyle/>
          <a:p>
            <a:r>
              <a:rPr lang="ru-RU" dirty="0" smtClean="0">
                <a:solidFill>
                  <a:srgbClr val="002060"/>
                </a:solidFill>
              </a:rPr>
              <a:t>Пример</a:t>
            </a:r>
            <a:endParaRPr lang="ru-RU" dirty="0">
              <a:solidFill>
                <a:srgbClr val="002060"/>
              </a:solidFill>
            </a:endParaRPr>
          </a:p>
        </p:txBody>
      </p:sp>
      <p:sp>
        <p:nvSpPr>
          <p:cNvPr id="3" name="Содержимое 2"/>
          <p:cNvSpPr>
            <a:spLocks noGrp="1"/>
          </p:cNvSpPr>
          <p:nvPr>
            <p:ph sz="quarter" idx="1"/>
          </p:nvPr>
        </p:nvSpPr>
        <p:spPr>
          <a:xfrm>
            <a:off x="285720" y="1571612"/>
            <a:ext cx="8503920" cy="4572000"/>
          </a:xfrm>
        </p:spPr>
        <p:txBody>
          <a:bodyPr/>
          <a:lstStyle/>
          <a:p>
            <a:pPr marL="0" indent="0">
              <a:buNone/>
            </a:pPr>
            <a:r>
              <a:rPr lang="ru-RU" dirty="0" smtClean="0"/>
              <a:t>Рассмотрим последовательность                      , в которой все величины имеют разные распределения: величина          принимает значения       и     </a:t>
            </a:r>
          </a:p>
          <a:p>
            <a:pPr marL="0" indent="0">
              <a:buNone/>
            </a:pPr>
            <a:r>
              <a:rPr lang="ru-RU" dirty="0" smtClean="0"/>
              <a:t>с вероятностями</a:t>
            </a:r>
          </a:p>
          <a:p>
            <a:pPr marL="0" indent="0">
              <a:buNone/>
            </a:pPr>
            <a:endParaRPr lang="ru-RU" dirty="0" smtClean="0"/>
          </a:p>
          <a:p>
            <a:pPr marL="0" indent="0">
              <a:buNone/>
            </a:pPr>
            <a:endParaRPr lang="ru-RU" dirty="0" smtClean="0"/>
          </a:p>
          <a:p>
            <a:pPr marL="0" indent="0">
              <a:buNone/>
            </a:pPr>
            <a:r>
              <a:rPr lang="ru-RU" dirty="0" smtClean="0"/>
              <a:t>Докажем, что эта последовательность сходится по вероятности к нулю.</a:t>
            </a:r>
            <a:endParaRPr lang="ru-RU" dirty="0"/>
          </a:p>
        </p:txBody>
      </p:sp>
      <p:pic>
        <p:nvPicPr>
          <p:cNvPr id="13314" name="Picture 2"/>
          <p:cNvPicPr>
            <a:picLocks noChangeAspect="1" noChangeArrowheads="1"/>
          </p:cNvPicPr>
          <p:nvPr/>
        </p:nvPicPr>
        <p:blipFill>
          <a:blip r:embed="rId3"/>
          <a:srcRect/>
          <a:stretch>
            <a:fillRect/>
          </a:stretch>
        </p:blipFill>
        <p:spPr bwMode="auto">
          <a:xfrm>
            <a:off x="5715008" y="1571612"/>
            <a:ext cx="1563335" cy="504827"/>
          </a:xfrm>
          <a:prstGeom prst="rect">
            <a:avLst/>
          </a:prstGeom>
          <a:noFill/>
          <a:ln w="9525">
            <a:noFill/>
            <a:miter lim="800000"/>
            <a:headEnd/>
            <a:tailEnd/>
          </a:ln>
          <a:effectLst/>
        </p:spPr>
      </p:pic>
      <p:pic>
        <p:nvPicPr>
          <p:cNvPr id="13316" name="Picture 4"/>
          <p:cNvPicPr>
            <a:picLocks noChangeAspect="1" noChangeArrowheads="1"/>
          </p:cNvPicPr>
          <p:nvPr/>
        </p:nvPicPr>
        <p:blipFill>
          <a:blip r:embed="rId4"/>
          <a:srcRect/>
          <a:stretch>
            <a:fillRect/>
          </a:stretch>
        </p:blipFill>
        <p:spPr bwMode="auto">
          <a:xfrm>
            <a:off x="4714876" y="2428868"/>
            <a:ext cx="429686" cy="414340"/>
          </a:xfrm>
          <a:prstGeom prst="rect">
            <a:avLst/>
          </a:prstGeom>
          <a:noFill/>
          <a:ln w="9525">
            <a:noFill/>
            <a:miter lim="800000"/>
            <a:headEnd/>
            <a:tailEnd/>
          </a:ln>
          <a:effectLst/>
        </p:spPr>
      </p:pic>
      <p:pic>
        <p:nvPicPr>
          <p:cNvPr id="13318" name="Picture 6"/>
          <p:cNvPicPr>
            <a:picLocks noChangeAspect="1" noChangeArrowheads="1"/>
          </p:cNvPicPr>
          <p:nvPr/>
        </p:nvPicPr>
        <p:blipFill>
          <a:blip r:embed="rId5"/>
          <a:srcRect/>
          <a:stretch>
            <a:fillRect/>
          </a:stretch>
        </p:blipFill>
        <p:spPr bwMode="auto">
          <a:xfrm>
            <a:off x="2714612" y="2786058"/>
            <a:ext cx="561978" cy="541907"/>
          </a:xfrm>
          <a:prstGeom prst="rect">
            <a:avLst/>
          </a:prstGeom>
          <a:noFill/>
          <a:ln w="9525">
            <a:noFill/>
            <a:miter lim="800000"/>
            <a:headEnd/>
            <a:tailEnd/>
          </a:ln>
          <a:effectLst/>
        </p:spPr>
      </p:pic>
      <p:pic>
        <p:nvPicPr>
          <p:cNvPr id="13319" name="Picture 7"/>
          <p:cNvPicPr>
            <a:picLocks noChangeAspect="1" noChangeArrowheads="1"/>
          </p:cNvPicPr>
          <p:nvPr/>
        </p:nvPicPr>
        <p:blipFill>
          <a:blip r:embed="rId6"/>
          <a:srcRect/>
          <a:stretch>
            <a:fillRect/>
          </a:stretch>
        </p:blipFill>
        <p:spPr bwMode="auto">
          <a:xfrm>
            <a:off x="1500166" y="3857628"/>
            <a:ext cx="6037139" cy="600077"/>
          </a:xfrm>
          <a:prstGeom prst="rect">
            <a:avLst/>
          </a:prstGeom>
          <a:noFill/>
          <a:ln w="9525">
            <a:noFill/>
            <a:miter lim="800000"/>
            <a:headEnd/>
            <a:tailEnd/>
          </a:ln>
          <a:effectLst/>
        </p:spPr>
      </p:pic>
      <p:pic>
        <p:nvPicPr>
          <p:cNvPr id="13320" name="Picture 8"/>
          <p:cNvPicPr>
            <a:picLocks noChangeAspect="1" noChangeArrowheads="1"/>
          </p:cNvPicPr>
          <p:nvPr/>
        </p:nvPicPr>
        <p:blipFill>
          <a:blip r:embed="rId7"/>
          <a:srcRect/>
          <a:stretch>
            <a:fillRect/>
          </a:stretch>
        </p:blipFill>
        <p:spPr bwMode="auto">
          <a:xfrm>
            <a:off x="2071670" y="2857496"/>
            <a:ext cx="285752" cy="41910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a:lum bright="70000" contrast="-70000"/>
          </a:blip>
          <a:tile tx="0" ty="0" sx="65000" sy="65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2">
              <a:lumMod val="20000"/>
              <a:lumOff val="80000"/>
            </a:schemeClr>
          </a:solidFill>
        </p:spPr>
        <p:txBody>
          <a:bodyPr/>
          <a:lstStyle/>
          <a:p>
            <a:r>
              <a:rPr lang="ru-RU" dirty="0" smtClean="0">
                <a:solidFill>
                  <a:srgbClr val="002060"/>
                </a:solidFill>
              </a:rPr>
              <a:t>Пример</a:t>
            </a:r>
            <a:endParaRPr lang="ru-RU" dirty="0">
              <a:solidFill>
                <a:srgbClr val="002060"/>
              </a:solidFill>
            </a:endParaRPr>
          </a:p>
        </p:txBody>
      </p:sp>
      <p:sp>
        <p:nvSpPr>
          <p:cNvPr id="3" name="Содержимое 2"/>
          <p:cNvSpPr>
            <a:spLocks noGrp="1"/>
          </p:cNvSpPr>
          <p:nvPr>
            <p:ph sz="quarter" idx="1"/>
          </p:nvPr>
        </p:nvSpPr>
        <p:spPr/>
        <p:txBody>
          <a:bodyPr>
            <a:normAutofit/>
          </a:bodyPr>
          <a:lstStyle/>
          <a:p>
            <a:pPr marL="0" indent="1588">
              <a:lnSpc>
                <a:spcPct val="150000"/>
              </a:lnSpc>
              <a:buNone/>
            </a:pPr>
            <a:r>
              <a:rPr lang="ru-RU" sz="2000" dirty="0" smtClean="0"/>
              <a:t>Зафиксируем произвольное                  Для всех       начиная с некоторого         такого, что                 , верно равенство</a:t>
            </a:r>
          </a:p>
          <a:p>
            <a:pPr marL="0" indent="1588">
              <a:lnSpc>
                <a:spcPct val="150000"/>
              </a:lnSpc>
              <a:buNone/>
            </a:pPr>
            <a:endParaRPr lang="ru-RU" sz="2000" dirty="0" smtClean="0"/>
          </a:p>
          <a:p>
            <a:pPr marL="0" indent="1588">
              <a:lnSpc>
                <a:spcPct val="150000"/>
              </a:lnSpc>
              <a:buNone/>
            </a:pPr>
            <a:r>
              <a:rPr lang="ru-RU" sz="2000" dirty="0" smtClean="0"/>
              <a:t>Поэтому</a:t>
            </a:r>
          </a:p>
          <a:p>
            <a:pPr marL="0" indent="1588">
              <a:lnSpc>
                <a:spcPct val="150000"/>
              </a:lnSpc>
              <a:buNone/>
            </a:pPr>
            <a:endParaRPr lang="ru-RU" sz="2000" dirty="0" smtClean="0"/>
          </a:p>
          <a:p>
            <a:pPr marL="0" indent="1588">
              <a:lnSpc>
                <a:spcPct val="150000"/>
              </a:lnSpc>
              <a:buNone/>
            </a:pPr>
            <a:r>
              <a:rPr lang="ru-RU" sz="2000" dirty="0" smtClean="0"/>
              <a:t>Итак, случайные величины         с ростом      могут принимать все большие и большие значения, но со все меньшей и меньшей вероятностью.</a:t>
            </a:r>
            <a:endParaRPr lang="ru-RU" sz="2000" dirty="0"/>
          </a:p>
        </p:txBody>
      </p:sp>
      <p:pic>
        <p:nvPicPr>
          <p:cNvPr id="14338" name="Picture 2"/>
          <p:cNvPicPr>
            <a:picLocks noChangeAspect="1" noChangeArrowheads="1"/>
          </p:cNvPicPr>
          <p:nvPr/>
        </p:nvPicPr>
        <p:blipFill>
          <a:blip r:embed="rId3"/>
          <a:srcRect/>
          <a:stretch>
            <a:fillRect/>
          </a:stretch>
        </p:blipFill>
        <p:spPr bwMode="auto">
          <a:xfrm>
            <a:off x="1643042" y="2571744"/>
            <a:ext cx="5205069" cy="685803"/>
          </a:xfrm>
          <a:prstGeom prst="rect">
            <a:avLst/>
          </a:prstGeom>
          <a:noFill/>
          <a:ln w="9525">
            <a:noFill/>
            <a:miter lim="800000"/>
            <a:headEnd/>
            <a:tailEnd/>
          </a:ln>
          <a:effectLst/>
        </p:spPr>
      </p:pic>
      <p:pic>
        <p:nvPicPr>
          <p:cNvPr id="14339" name="Picture 3"/>
          <p:cNvPicPr>
            <a:picLocks noChangeAspect="1" noChangeArrowheads="1"/>
          </p:cNvPicPr>
          <p:nvPr/>
        </p:nvPicPr>
        <p:blipFill>
          <a:blip r:embed="rId4"/>
          <a:srcRect/>
          <a:stretch>
            <a:fillRect/>
          </a:stretch>
        </p:blipFill>
        <p:spPr bwMode="auto">
          <a:xfrm>
            <a:off x="214282" y="3500438"/>
            <a:ext cx="8510886" cy="771527"/>
          </a:xfrm>
          <a:prstGeom prst="rect">
            <a:avLst/>
          </a:prstGeom>
          <a:noFill/>
          <a:ln w="9525">
            <a:noFill/>
            <a:miter lim="800000"/>
            <a:headEnd/>
            <a:tailEnd/>
          </a:ln>
          <a:effectLst/>
        </p:spPr>
      </p:pic>
      <p:pic>
        <p:nvPicPr>
          <p:cNvPr id="14342" name="Picture 6"/>
          <p:cNvPicPr>
            <a:picLocks noChangeAspect="1" noChangeArrowheads="1"/>
          </p:cNvPicPr>
          <p:nvPr/>
        </p:nvPicPr>
        <p:blipFill>
          <a:blip r:embed="rId5"/>
          <a:srcRect/>
          <a:stretch>
            <a:fillRect/>
          </a:stretch>
        </p:blipFill>
        <p:spPr bwMode="auto">
          <a:xfrm>
            <a:off x="3857620" y="1571612"/>
            <a:ext cx="841235" cy="319089"/>
          </a:xfrm>
          <a:prstGeom prst="rect">
            <a:avLst/>
          </a:prstGeom>
          <a:noFill/>
          <a:ln w="9525">
            <a:noFill/>
            <a:miter lim="800000"/>
            <a:headEnd/>
            <a:tailEnd/>
          </a:ln>
          <a:effectLst/>
        </p:spPr>
      </p:pic>
      <p:pic>
        <p:nvPicPr>
          <p:cNvPr id="14343" name="Picture 7"/>
          <p:cNvPicPr>
            <a:picLocks noChangeAspect="1" noChangeArrowheads="1"/>
          </p:cNvPicPr>
          <p:nvPr/>
        </p:nvPicPr>
        <p:blipFill>
          <a:blip r:embed="rId6"/>
          <a:srcRect/>
          <a:stretch>
            <a:fillRect/>
          </a:stretch>
        </p:blipFill>
        <p:spPr bwMode="auto">
          <a:xfrm>
            <a:off x="5929322" y="1714488"/>
            <a:ext cx="300039" cy="333377"/>
          </a:xfrm>
          <a:prstGeom prst="rect">
            <a:avLst/>
          </a:prstGeom>
          <a:noFill/>
          <a:ln w="9525">
            <a:noFill/>
            <a:miter lim="800000"/>
            <a:headEnd/>
            <a:tailEnd/>
          </a:ln>
          <a:effectLst/>
        </p:spPr>
      </p:pic>
      <p:pic>
        <p:nvPicPr>
          <p:cNvPr id="14344" name="Picture 8"/>
          <p:cNvPicPr>
            <a:picLocks noChangeAspect="1" noChangeArrowheads="1"/>
          </p:cNvPicPr>
          <p:nvPr/>
        </p:nvPicPr>
        <p:blipFill>
          <a:blip r:embed="rId7"/>
          <a:srcRect/>
          <a:stretch>
            <a:fillRect/>
          </a:stretch>
        </p:blipFill>
        <p:spPr bwMode="auto">
          <a:xfrm>
            <a:off x="1785918" y="2071678"/>
            <a:ext cx="409577" cy="378071"/>
          </a:xfrm>
          <a:prstGeom prst="rect">
            <a:avLst/>
          </a:prstGeom>
          <a:noFill/>
          <a:ln w="9525">
            <a:noFill/>
            <a:miter lim="800000"/>
            <a:headEnd/>
            <a:tailEnd/>
          </a:ln>
          <a:effectLst/>
        </p:spPr>
      </p:pic>
      <p:pic>
        <p:nvPicPr>
          <p:cNvPr id="14345" name="Picture 9"/>
          <p:cNvPicPr>
            <a:picLocks noChangeAspect="1" noChangeArrowheads="1"/>
          </p:cNvPicPr>
          <p:nvPr/>
        </p:nvPicPr>
        <p:blipFill>
          <a:blip r:embed="rId8"/>
          <a:srcRect/>
          <a:stretch>
            <a:fillRect/>
          </a:stretch>
        </p:blipFill>
        <p:spPr bwMode="auto">
          <a:xfrm>
            <a:off x="3643306" y="2071678"/>
            <a:ext cx="890592" cy="451942"/>
          </a:xfrm>
          <a:prstGeom prst="rect">
            <a:avLst/>
          </a:prstGeom>
          <a:noFill/>
          <a:ln w="9525">
            <a:noFill/>
            <a:miter lim="800000"/>
            <a:headEnd/>
            <a:tailEnd/>
          </a:ln>
          <a:effectLst/>
        </p:spPr>
      </p:pic>
      <p:pic>
        <p:nvPicPr>
          <p:cNvPr id="14346" name="Picture 10"/>
          <p:cNvPicPr>
            <a:picLocks noChangeAspect="1" noChangeArrowheads="1"/>
          </p:cNvPicPr>
          <p:nvPr/>
        </p:nvPicPr>
        <p:blipFill>
          <a:blip r:embed="rId9"/>
          <a:srcRect/>
          <a:stretch>
            <a:fillRect/>
          </a:stretch>
        </p:blipFill>
        <p:spPr bwMode="auto">
          <a:xfrm>
            <a:off x="3714744" y="4088610"/>
            <a:ext cx="500066" cy="464347"/>
          </a:xfrm>
          <a:prstGeom prst="rect">
            <a:avLst/>
          </a:prstGeom>
          <a:noFill/>
          <a:ln w="9525">
            <a:noFill/>
            <a:miter lim="800000"/>
            <a:headEnd/>
            <a:tailEnd/>
          </a:ln>
          <a:effectLst/>
        </p:spPr>
      </p:pic>
      <p:pic>
        <p:nvPicPr>
          <p:cNvPr id="14347" name="Picture 11"/>
          <p:cNvPicPr>
            <a:picLocks noChangeAspect="1" noChangeArrowheads="1"/>
          </p:cNvPicPr>
          <p:nvPr/>
        </p:nvPicPr>
        <p:blipFill>
          <a:blip r:embed="rId10"/>
          <a:srcRect/>
          <a:stretch>
            <a:fillRect/>
          </a:stretch>
        </p:blipFill>
        <p:spPr bwMode="auto">
          <a:xfrm>
            <a:off x="5214942" y="4143380"/>
            <a:ext cx="390527" cy="3550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2">
              <a:lumMod val="20000"/>
              <a:lumOff val="80000"/>
            </a:schemeClr>
          </a:solidFill>
        </p:spPr>
        <p:txBody>
          <a:bodyPr/>
          <a:lstStyle/>
          <a:p>
            <a:r>
              <a:rPr lang="ru-RU" dirty="0" smtClean="0">
                <a:solidFill>
                  <a:srgbClr val="002060"/>
                </a:solidFill>
              </a:rPr>
              <a:t>ТЕОРЕМА БЕРНУЛЛИ</a:t>
            </a:r>
            <a:endParaRPr lang="ru-RU" dirty="0">
              <a:solidFill>
                <a:srgbClr val="002060"/>
              </a:solidFill>
            </a:endParaRPr>
          </a:p>
        </p:txBody>
      </p:sp>
      <p:sp>
        <p:nvSpPr>
          <p:cNvPr id="3" name="Содержимое 2"/>
          <p:cNvSpPr>
            <a:spLocks noGrp="1"/>
          </p:cNvSpPr>
          <p:nvPr>
            <p:ph sz="quarter" idx="1"/>
          </p:nvPr>
        </p:nvSpPr>
        <p:spPr/>
        <p:txBody>
          <a:bodyPr/>
          <a:lstStyle/>
          <a:p>
            <a:pPr marL="0" indent="533400">
              <a:buNone/>
            </a:pPr>
            <a:endParaRPr lang="ru-RU" dirty="0" smtClean="0"/>
          </a:p>
          <a:p>
            <a:pPr marL="0" indent="533400" algn="just">
              <a:buNone/>
            </a:pPr>
            <a:r>
              <a:rPr lang="ru-RU" b="1" dirty="0" smtClean="0"/>
              <a:t>Теорема Бернулли</a:t>
            </a:r>
            <a:r>
              <a:rPr lang="ru-RU" dirty="0" smtClean="0"/>
              <a:t> в теории вероятностей утверждает, что при многократном повторении случайного эксперимента с двумя исходами относительная частота успехов приближается к вероятности успеха в одном испытании.</a:t>
            </a:r>
          </a:p>
          <a:p>
            <a:pPr marL="0" indent="533400" algn="just">
              <a:buNone/>
            </a:pPr>
            <a:endParaRPr lang="ru-RU" dirty="0" smtClean="0"/>
          </a:p>
          <a:p>
            <a:pPr marL="0" indent="533400" algn="just">
              <a:buNone/>
            </a:pPr>
            <a:r>
              <a:rPr lang="ru-RU" dirty="0" smtClean="0"/>
              <a:t>Теорема Бернулли является частным случаем закона больших чисел.</a:t>
            </a:r>
            <a:endParaRPr lang="ru-RU"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2">
            <a:lum bright="70000" contrast="-70000"/>
          </a:blip>
          <a:tile tx="0" ty="0" sx="65000" sy="65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2">
              <a:lumMod val="20000"/>
              <a:lumOff val="80000"/>
            </a:schemeClr>
          </a:solidFill>
        </p:spPr>
        <p:txBody>
          <a:bodyPr/>
          <a:lstStyle/>
          <a:p>
            <a:r>
              <a:rPr lang="ru-RU" dirty="0" smtClean="0">
                <a:solidFill>
                  <a:srgbClr val="002060"/>
                </a:solidFill>
              </a:rPr>
              <a:t>ФОРМУЛИРОВКА</a:t>
            </a:r>
            <a:endParaRPr lang="ru-RU" dirty="0">
              <a:solidFill>
                <a:srgbClr val="002060"/>
              </a:solidFill>
            </a:endParaRPr>
          </a:p>
        </p:txBody>
      </p:sp>
      <p:sp>
        <p:nvSpPr>
          <p:cNvPr id="3" name="Содержимое 2"/>
          <p:cNvSpPr>
            <a:spLocks noGrp="1"/>
          </p:cNvSpPr>
          <p:nvPr>
            <p:ph sz="quarter" idx="1"/>
          </p:nvPr>
        </p:nvSpPr>
        <p:spPr/>
        <p:txBody>
          <a:bodyPr/>
          <a:lstStyle/>
          <a:p>
            <a:pPr>
              <a:buNone/>
            </a:pPr>
            <a:r>
              <a:rPr lang="ru-RU" dirty="0" smtClean="0"/>
              <a:t>    Рассмотрим схему Бернулли с вероятностью успеха                      то есть пусть дана последовательность независимых случайных величин                   где</a:t>
            </a:r>
          </a:p>
          <a:p>
            <a:endParaRPr lang="ru-RU" dirty="0" smtClean="0"/>
          </a:p>
          <a:p>
            <a:endParaRPr lang="ru-RU" dirty="0" smtClean="0"/>
          </a:p>
          <a:p>
            <a:endParaRPr lang="ru-RU" dirty="0" smtClean="0"/>
          </a:p>
          <a:p>
            <a:endParaRPr lang="ru-RU" dirty="0" smtClean="0"/>
          </a:p>
          <a:p>
            <a:endParaRPr lang="ru-RU" dirty="0" smtClean="0"/>
          </a:p>
          <a:p>
            <a:pPr>
              <a:buNone/>
            </a:pPr>
            <a:endParaRPr lang="ru-RU" dirty="0"/>
          </a:p>
        </p:txBody>
      </p:sp>
      <p:pic>
        <p:nvPicPr>
          <p:cNvPr id="11267" name="Picture 3"/>
          <p:cNvPicPr>
            <a:picLocks noChangeAspect="1" noChangeArrowheads="1"/>
          </p:cNvPicPr>
          <p:nvPr/>
        </p:nvPicPr>
        <p:blipFill>
          <a:blip r:embed="rId3"/>
          <a:srcRect/>
          <a:stretch>
            <a:fillRect/>
          </a:stretch>
        </p:blipFill>
        <p:spPr bwMode="auto">
          <a:xfrm>
            <a:off x="1785918" y="1928802"/>
            <a:ext cx="1733561" cy="476253"/>
          </a:xfrm>
          <a:prstGeom prst="rect">
            <a:avLst/>
          </a:prstGeom>
          <a:noFill/>
          <a:ln w="9525">
            <a:noFill/>
            <a:miter lim="800000"/>
            <a:headEnd/>
            <a:tailEnd/>
          </a:ln>
          <a:effectLst/>
        </p:spPr>
      </p:pic>
      <p:pic>
        <p:nvPicPr>
          <p:cNvPr id="11268" name="Picture 4"/>
          <p:cNvPicPr>
            <a:picLocks noChangeAspect="1" noChangeArrowheads="1"/>
          </p:cNvPicPr>
          <p:nvPr/>
        </p:nvPicPr>
        <p:blipFill>
          <a:blip r:embed="rId4"/>
          <a:srcRect/>
          <a:stretch>
            <a:fillRect/>
          </a:stretch>
        </p:blipFill>
        <p:spPr bwMode="auto">
          <a:xfrm>
            <a:off x="2143108" y="2857496"/>
            <a:ext cx="1420098" cy="390527"/>
          </a:xfrm>
          <a:prstGeom prst="rect">
            <a:avLst/>
          </a:prstGeom>
          <a:noFill/>
          <a:ln w="9525">
            <a:noFill/>
            <a:miter lim="800000"/>
            <a:headEnd/>
            <a:tailEnd/>
          </a:ln>
          <a:effectLst/>
        </p:spPr>
      </p:pic>
      <p:pic>
        <p:nvPicPr>
          <p:cNvPr id="11270" name="Picture 6"/>
          <p:cNvPicPr>
            <a:picLocks noChangeAspect="1" noChangeArrowheads="1"/>
          </p:cNvPicPr>
          <p:nvPr/>
        </p:nvPicPr>
        <p:blipFill>
          <a:blip r:embed="rId5"/>
          <a:srcRect/>
          <a:stretch>
            <a:fillRect/>
          </a:stretch>
        </p:blipFill>
        <p:spPr bwMode="auto">
          <a:xfrm>
            <a:off x="1643042" y="3786190"/>
            <a:ext cx="5281046" cy="137637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2">
            <a:lum bright="70000" contrast="-70000"/>
          </a:blip>
          <a:tile tx="0" ty="0" sx="65000" sy="65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2">
              <a:lumMod val="20000"/>
              <a:lumOff val="80000"/>
            </a:schemeClr>
          </a:solidFill>
        </p:spPr>
        <p:txBody>
          <a:bodyPr/>
          <a:lstStyle/>
          <a:p>
            <a:r>
              <a:rPr lang="ru-RU" dirty="0" smtClean="0">
                <a:solidFill>
                  <a:srgbClr val="002060"/>
                </a:solidFill>
              </a:rPr>
              <a:t>ФОРМУЛИРОВКА</a:t>
            </a:r>
            <a:endParaRPr lang="ru-RU" dirty="0">
              <a:solidFill>
                <a:srgbClr val="002060"/>
              </a:solidFill>
            </a:endParaRPr>
          </a:p>
        </p:txBody>
      </p:sp>
      <p:sp>
        <p:nvSpPr>
          <p:cNvPr id="3" name="Содержимое 2"/>
          <p:cNvSpPr>
            <a:spLocks noGrp="1"/>
          </p:cNvSpPr>
          <p:nvPr>
            <p:ph sz="quarter" idx="1"/>
          </p:nvPr>
        </p:nvSpPr>
        <p:spPr/>
        <p:txBody>
          <a:bodyPr/>
          <a:lstStyle/>
          <a:p>
            <a:pPr>
              <a:buNone/>
            </a:pPr>
            <a:r>
              <a:rPr lang="ru-RU" dirty="0" smtClean="0"/>
              <a:t>Определим </a:t>
            </a:r>
            <a:r>
              <a:rPr lang="en-US" dirty="0" smtClean="0"/>
              <a:t>               </a:t>
            </a:r>
            <a:r>
              <a:rPr lang="ru-RU" dirty="0" smtClean="0"/>
              <a:t> как число успехов в первых  </a:t>
            </a:r>
            <a:r>
              <a:rPr lang="en-US" dirty="0" smtClean="0"/>
              <a:t>n </a:t>
            </a:r>
            <a:r>
              <a:rPr lang="ru-RU" dirty="0" smtClean="0"/>
              <a:t>испытаниях:</a:t>
            </a:r>
            <a:endParaRPr lang="en-US" dirty="0" smtClean="0"/>
          </a:p>
          <a:p>
            <a:pPr>
              <a:buNone/>
            </a:pPr>
            <a:endParaRPr lang="en-US" dirty="0" smtClean="0"/>
          </a:p>
          <a:p>
            <a:pPr>
              <a:buNone/>
            </a:pPr>
            <a:r>
              <a:rPr lang="ru-RU" sz="2000" dirty="0" smtClean="0"/>
              <a:t>Тогда</a:t>
            </a:r>
            <a:r>
              <a:rPr lang="ru-RU" sz="1800" dirty="0" smtClean="0"/>
              <a:t> </a:t>
            </a:r>
            <a:r>
              <a:rPr lang="ru-RU" dirty="0" smtClean="0"/>
              <a:t> </a:t>
            </a:r>
          </a:p>
          <a:p>
            <a:pPr>
              <a:buNone/>
            </a:pPr>
            <a:endParaRPr lang="ru-RU" dirty="0" smtClean="0"/>
          </a:p>
          <a:p>
            <a:pPr>
              <a:buNone/>
            </a:pPr>
            <a:endParaRPr lang="ru-RU" sz="2000" dirty="0" smtClean="0"/>
          </a:p>
          <a:p>
            <a:pPr>
              <a:buNone/>
            </a:pPr>
            <a:r>
              <a:rPr lang="ru-RU" sz="2000" dirty="0" smtClean="0"/>
              <a:t>то есть</a:t>
            </a:r>
          </a:p>
          <a:p>
            <a:pPr>
              <a:buNone/>
            </a:pPr>
            <a:endParaRPr lang="ru-RU" dirty="0" smtClean="0"/>
          </a:p>
          <a:p>
            <a:pPr>
              <a:buNone/>
            </a:pPr>
            <a:endParaRPr lang="ru-RU" dirty="0"/>
          </a:p>
        </p:txBody>
      </p:sp>
      <p:pic>
        <p:nvPicPr>
          <p:cNvPr id="12290" name="Picture 2"/>
          <p:cNvPicPr>
            <a:picLocks noChangeAspect="1" noChangeArrowheads="1"/>
          </p:cNvPicPr>
          <p:nvPr/>
        </p:nvPicPr>
        <p:blipFill>
          <a:blip r:embed="rId3"/>
          <a:srcRect/>
          <a:stretch>
            <a:fillRect/>
          </a:stretch>
        </p:blipFill>
        <p:spPr bwMode="auto">
          <a:xfrm>
            <a:off x="2285984" y="1571612"/>
            <a:ext cx="1287242" cy="419102"/>
          </a:xfrm>
          <a:prstGeom prst="rect">
            <a:avLst/>
          </a:prstGeom>
          <a:noFill/>
          <a:ln w="9525">
            <a:noFill/>
            <a:miter lim="800000"/>
            <a:headEnd/>
            <a:tailEnd/>
          </a:ln>
          <a:effectLst/>
        </p:spPr>
      </p:pic>
      <p:pic>
        <p:nvPicPr>
          <p:cNvPr id="12291" name="Picture 3"/>
          <p:cNvPicPr>
            <a:picLocks noChangeAspect="1" noChangeArrowheads="1"/>
          </p:cNvPicPr>
          <p:nvPr/>
        </p:nvPicPr>
        <p:blipFill>
          <a:blip r:embed="rId4"/>
          <a:srcRect/>
          <a:stretch>
            <a:fillRect/>
          </a:stretch>
        </p:blipFill>
        <p:spPr bwMode="auto">
          <a:xfrm>
            <a:off x="3143240" y="2143116"/>
            <a:ext cx="2116897" cy="857256"/>
          </a:xfrm>
          <a:prstGeom prst="rect">
            <a:avLst/>
          </a:prstGeom>
          <a:noFill/>
          <a:ln w="9525">
            <a:noFill/>
            <a:miter lim="800000"/>
            <a:headEnd/>
            <a:tailEnd/>
          </a:ln>
          <a:effectLst/>
        </p:spPr>
      </p:pic>
      <p:pic>
        <p:nvPicPr>
          <p:cNvPr id="12292" name="Picture 4"/>
          <p:cNvPicPr>
            <a:picLocks noChangeAspect="1" noChangeArrowheads="1"/>
          </p:cNvPicPr>
          <p:nvPr/>
        </p:nvPicPr>
        <p:blipFill>
          <a:blip r:embed="rId5"/>
          <a:srcRect/>
          <a:stretch>
            <a:fillRect/>
          </a:stretch>
        </p:blipFill>
        <p:spPr bwMode="auto">
          <a:xfrm>
            <a:off x="2857488" y="3357562"/>
            <a:ext cx="2643206" cy="799488"/>
          </a:xfrm>
          <a:prstGeom prst="rect">
            <a:avLst/>
          </a:prstGeom>
          <a:noFill/>
          <a:ln w="9525">
            <a:noFill/>
            <a:miter lim="800000"/>
            <a:headEnd/>
            <a:tailEnd/>
          </a:ln>
          <a:effectLst/>
        </p:spPr>
      </p:pic>
      <p:pic>
        <p:nvPicPr>
          <p:cNvPr id="12294" name="Picture 6"/>
          <p:cNvPicPr>
            <a:picLocks noChangeAspect="1" noChangeArrowheads="1"/>
          </p:cNvPicPr>
          <p:nvPr/>
        </p:nvPicPr>
        <p:blipFill>
          <a:blip r:embed="rId6"/>
          <a:srcRect/>
          <a:stretch>
            <a:fillRect/>
          </a:stretch>
        </p:blipFill>
        <p:spPr bwMode="auto">
          <a:xfrm>
            <a:off x="1785918" y="4786322"/>
            <a:ext cx="4469307" cy="101441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2">
              <a:lumMod val="20000"/>
              <a:lumOff val="80000"/>
            </a:schemeClr>
          </a:solidFill>
        </p:spPr>
        <p:txBody>
          <a:bodyPr/>
          <a:lstStyle/>
          <a:p>
            <a:r>
              <a:rPr lang="ru-RU" dirty="0" smtClean="0">
                <a:solidFill>
                  <a:srgbClr val="002060"/>
                </a:solidFill>
              </a:rPr>
              <a:t>СПИСОК ИСТОЧНИКОВ</a:t>
            </a:r>
            <a:endParaRPr lang="ru-RU" dirty="0">
              <a:solidFill>
                <a:srgbClr val="002060"/>
              </a:solidFill>
            </a:endParaRPr>
          </a:p>
        </p:txBody>
      </p:sp>
      <p:sp>
        <p:nvSpPr>
          <p:cNvPr id="3" name="Содержимое 2"/>
          <p:cNvSpPr>
            <a:spLocks noGrp="1"/>
          </p:cNvSpPr>
          <p:nvPr>
            <p:ph sz="quarter" idx="1"/>
          </p:nvPr>
        </p:nvSpPr>
        <p:spPr/>
        <p:txBody>
          <a:bodyPr/>
          <a:lstStyle/>
          <a:p>
            <a:pPr marL="0" indent="1588">
              <a:buNone/>
            </a:pPr>
            <a:r>
              <a:rPr lang="ru-RU" dirty="0" smtClean="0"/>
              <a:t>1.</a:t>
            </a:r>
            <a:r>
              <a:rPr lang="en-US" dirty="0" smtClean="0"/>
              <a:t>http://mathhelpplanet.com/static.php?p=predelnye</a:t>
            </a:r>
            <a:r>
              <a:rPr lang="ru-RU" dirty="0" smtClean="0"/>
              <a:t>-</a:t>
            </a:r>
            <a:r>
              <a:rPr lang="en-US" dirty="0" err="1" smtClean="0"/>
              <a:t>tyeoremy-tyeorii-veroyatnostyei</a:t>
            </a:r>
            <a:endParaRPr lang="ru-RU" dirty="0" smtClean="0"/>
          </a:p>
          <a:p>
            <a:pPr marL="0" indent="1588">
              <a:buNone/>
            </a:pPr>
            <a:endParaRPr lang="ru-RU" dirty="0" smtClean="0"/>
          </a:p>
          <a:p>
            <a:pPr marL="0" indent="1588">
              <a:buNone/>
            </a:pPr>
            <a:r>
              <a:rPr lang="ru-RU" dirty="0" smtClean="0"/>
              <a:t>2.</a:t>
            </a:r>
            <a:r>
              <a:rPr lang="en-US" dirty="0" smtClean="0"/>
              <a:t> http://ru.wikipedia.org</a:t>
            </a:r>
            <a:endParaRPr lang="ru-RU" dirty="0" smtClean="0"/>
          </a:p>
          <a:p>
            <a:pPr marL="0" indent="1588">
              <a:buNone/>
            </a:pPr>
            <a:endParaRPr lang="ru-RU" dirty="0" smtClean="0"/>
          </a:p>
          <a:p>
            <a:pPr marL="0" indent="1588">
              <a:buNone/>
            </a:pPr>
            <a:r>
              <a:rPr lang="ru-RU" dirty="0" smtClean="0"/>
              <a:t>3. </a:t>
            </a:r>
            <a:r>
              <a:rPr lang="en-US" dirty="0" smtClean="0"/>
              <a:t>ru.math.wikia.com</a:t>
            </a:r>
            <a:endParaRPr lang="ru-RU" dirty="0" smtClean="0"/>
          </a:p>
          <a:p>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
            </a:r>
            <a:br>
              <a:rPr lang="ru-RU" b="1" dirty="0" smtClean="0"/>
            </a:br>
            <a:r>
              <a:rPr lang="ru-RU" b="1" dirty="0" smtClean="0"/>
              <a:t>Андрей Андреевич Марков</a:t>
            </a:r>
            <a:br>
              <a:rPr lang="ru-RU" b="1" dirty="0" smtClean="0"/>
            </a:br>
            <a:r>
              <a:rPr lang="ru-RU" b="1" dirty="0" smtClean="0"/>
              <a:t>(1856-1922)</a:t>
            </a:r>
            <a:endParaRPr lang="ru-RU" dirty="0"/>
          </a:p>
        </p:txBody>
      </p:sp>
      <p:sp>
        <p:nvSpPr>
          <p:cNvPr id="3" name="Объект 2"/>
          <p:cNvSpPr>
            <a:spLocks noGrp="1"/>
          </p:cNvSpPr>
          <p:nvPr>
            <p:ph sz="half" idx="1"/>
          </p:nvPr>
        </p:nvSpPr>
        <p:spPr>
          <a:xfrm>
            <a:off x="107504" y="1371600"/>
            <a:ext cx="4680520" cy="5009728"/>
          </a:xfrm>
        </p:spPr>
        <p:txBody>
          <a:bodyPr>
            <a:noAutofit/>
          </a:bodyPr>
          <a:lstStyle/>
          <a:p>
            <a:pPr marL="0" indent="0">
              <a:buNone/>
            </a:pPr>
            <a:r>
              <a:rPr lang="ru-RU" sz="1200" dirty="0" smtClean="0"/>
              <a:t>адъюнкт </a:t>
            </a:r>
            <a:r>
              <a:rPr lang="ru-RU" sz="1200" dirty="0"/>
              <a:t>Физико-математического отделения (чистая математика</a:t>
            </a:r>
            <a:r>
              <a:rPr lang="ru-RU" sz="1200" dirty="0" smtClean="0"/>
              <a:t>), экстраординарный </a:t>
            </a:r>
            <a:r>
              <a:rPr lang="ru-RU" sz="1200" dirty="0"/>
              <a:t>академик, а </a:t>
            </a:r>
            <a:r>
              <a:rPr lang="ru-RU" sz="1200" dirty="0" smtClean="0"/>
              <a:t>затем </a:t>
            </a:r>
            <a:r>
              <a:rPr lang="ru-RU" sz="1200" dirty="0"/>
              <a:t>ординарный </a:t>
            </a:r>
            <a:r>
              <a:rPr lang="ru-RU" sz="1200" dirty="0" smtClean="0"/>
              <a:t>академик Императорской Санкт-Петербургской академии наук,  </a:t>
            </a:r>
            <a:r>
              <a:rPr lang="ru-RU" sz="1200" dirty="0"/>
              <a:t>профессор физико-математического </a:t>
            </a:r>
            <a:r>
              <a:rPr lang="ru-RU" sz="1200" dirty="0" smtClean="0"/>
              <a:t>факультета Санкт-Петербургского университета, действительный статский советник.</a:t>
            </a:r>
            <a:endParaRPr lang="ru-RU" sz="1200" dirty="0" smtClean="0">
              <a:latin typeface="Times New Roman" pitchFamily="18" charset="0"/>
              <a:cs typeface="Times New Roman" pitchFamily="18" charset="0"/>
            </a:endParaRPr>
          </a:p>
          <a:p>
            <a:pPr marL="0" indent="0">
              <a:buNone/>
            </a:pPr>
            <a:r>
              <a:rPr lang="ru-RU" sz="1600" dirty="0" smtClean="0">
                <a:latin typeface="Times New Roman" pitchFamily="18" charset="0"/>
                <a:cs typeface="Times New Roman" pitchFamily="18" charset="0"/>
              </a:rPr>
              <a:t>продвинул исследования, </a:t>
            </a:r>
            <a:r>
              <a:rPr lang="ru-RU" sz="1600" dirty="0">
                <a:latin typeface="Times New Roman" pitchFamily="18" charset="0"/>
                <a:cs typeface="Times New Roman" pitchFamily="18" charset="0"/>
              </a:rPr>
              <a:t>касающиеся </a:t>
            </a:r>
            <a:r>
              <a:rPr lang="ru-RU" sz="1600" dirty="0" smtClean="0">
                <a:latin typeface="Times New Roman" pitchFamily="18" charset="0"/>
                <a:cs typeface="Times New Roman" pitchFamily="18" charset="0"/>
              </a:rPr>
              <a:t>ЗБЧ и ЦПТ </a:t>
            </a:r>
            <a:r>
              <a:rPr lang="ru-RU" sz="1600" dirty="0">
                <a:latin typeface="Times New Roman" pitchFamily="18" charset="0"/>
                <a:cs typeface="Times New Roman" pitchFamily="18" charset="0"/>
              </a:rPr>
              <a:t>теории вероятностей, а также распространил их и </a:t>
            </a:r>
            <a:r>
              <a:rPr lang="ru-RU" sz="1600" dirty="0" smtClean="0">
                <a:latin typeface="Times New Roman" pitchFamily="18" charset="0"/>
                <a:cs typeface="Times New Roman" pitchFamily="18" charset="0"/>
              </a:rPr>
              <a:t>на цепи Маркова - класс стохастических процессов  </a:t>
            </a:r>
            <a:r>
              <a:rPr lang="ru-RU" sz="1600" dirty="0">
                <a:latin typeface="Times New Roman" pitchFamily="18" charset="0"/>
                <a:cs typeface="Times New Roman" pitchFamily="18" charset="0"/>
              </a:rPr>
              <a:t>с дискретной и непрерывной временной </a:t>
            </a:r>
            <a:r>
              <a:rPr lang="ru-RU" sz="1600" dirty="0" smtClean="0">
                <a:latin typeface="Times New Roman" pitchFamily="18" charset="0"/>
                <a:cs typeface="Times New Roman" pitchFamily="18" charset="0"/>
              </a:rPr>
              <a:t>компонентой. </a:t>
            </a:r>
          </a:p>
          <a:p>
            <a:pPr marL="0" indent="0">
              <a:buNone/>
            </a:pPr>
            <a:r>
              <a:rPr lang="ru-RU" sz="1600" dirty="0" smtClean="0">
                <a:latin typeface="Times New Roman" pitchFamily="18" charset="0"/>
                <a:cs typeface="Times New Roman" pitchFamily="18" charset="0"/>
              </a:rPr>
              <a:t> Теория цепей Маркова </a:t>
            </a:r>
            <a:r>
              <a:rPr lang="ru-RU" sz="1600" dirty="0">
                <a:latin typeface="Times New Roman" pitchFamily="18" charset="0"/>
                <a:cs typeface="Times New Roman" pitchFamily="18" charset="0"/>
              </a:rPr>
              <a:t>выросла в </a:t>
            </a:r>
            <a:r>
              <a:rPr lang="ru-RU" sz="1600" dirty="0" smtClean="0">
                <a:latin typeface="Times New Roman" pitchFamily="18" charset="0"/>
                <a:cs typeface="Times New Roman" pitchFamily="18" charset="0"/>
              </a:rPr>
              <a:t>теорию </a:t>
            </a:r>
            <a:r>
              <a:rPr lang="ru-RU" sz="1600" dirty="0" err="1">
                <a:latin typeface="Times New Roman" pitchFamily="18" charset="0"/>
                <a:cs typeface="Times New Roman" pitchFamily="18" charset="0"/>
              </a:rPr>
              <a:t>марковских</a:t>
            </a:r>
            <a:r>
              <a:rPr lang="ru-RU" sz="1600" dirty="0">
                <a:latin typeface="Times New Roman" pitchFamily="18" charset="0"/>
                <a:cs typeface="Times New Roman" pitchFamily="18" charset="0"/>
              </a:rPr>
              <a:t> случайных процессов, </a:t>
            </a:r>
            <a:r>
              <a:rPr lang="ru-RU" sz="1600" dirty="0" smtClean="0">
                <a:latin typeface="Times New Roman" pitchFamily="18" charset="0"/>
                <a:cs typeface="Times New Roman" pitchFamily="18" charset="0"/>
              </a:rPr>
              <a:t>представляющей </a:t>
            </a:r>
            <a:r>
              <a:rPr lang="ru-RU" sz="1600" dirty="0">
                <a:latin typeface="Times New Roman" pitchFamily="18" charset="0"/>
                <a:cs typeface="Times New Roman" pitchFamily="18" charset="0"/>
              </a:rPr>
              <a:t>основу общей теории стохастических </a:t>
            </a:r>
            <a:r>
              <a:rPr lang="ru-RU" sz="1600" dirty="0" smtClean="0">
                <a:latin typeface="Times New Roman" pitchFamily="18" charset="0"/>
                <a:cs typeface="Times New Roman" pitchFamily="18" charset="0"/>
              </a:rPr>
              <a:t>процессов</a:t>
            </a:r>
          </a:p>
          <a:p>
            <a:pPr marL="0" indent="0">
              <a:buNone/>
            </a:pPr>
            <a:r>
              <a:rPr lang="ru-RU" sz="1600" dirty="0" smtClean="0">
                <a:latin typeface="Times New Roman" pitchFamily="18" charset="0"/>
                <a:cs typeface="Times New Roman" pitchFamily="18" charset="0"/>
              </a:rPr>
              <a:t>А</a:t>
            </a:r>
            <a:r>
              <a:rPr lang="ru-RU" sz="1600" dirty="0">
                <a:latin typeface="Times New Roman" pitchFamily="18" charset="0"/>
                <a:cs typeface="Times New Roman" pitchFamily="18" charset="0"/>
              </a:rPr>
              <a:t>. А. Марков своим открытием (как и </a:t>
            </a:r>
            <a:r>
              <a:rPr lang="ru-RU" sz="1600" dirty="0" smtClean="0">
                <a:latin typeface="Times New Roman" pitchFamily="18" charset="0"/>
                <a:cs typeface="Times New Roman" pitchFamily="18" charset="0"/>
              </a:rPr>
              <a:t>затем </a:t>
            </a:r>
            <a:r>
              <a:rPr lang="ru-RU" sz="1600" dirty="0" err="1" smtClean="0">
                <a:latin typeface="Times New Roman" pitchFamily="18" charset="0"/>
                <a:cs typeface="Times New Roman" pitchFamily="18" charset="0"/>
              </a:rPr>
              <a:t>А.Н.Колмогоров</a:t>
            </a:r>
            <a:r>
              <a:rPr lang="ru-RU" sz="1600" dirty="0" smtClean="0">
                <a:latin typeface="Times New Roman" pitchFamily="18" charset="0"/>
                <a:cs typeface="Times New Roman" pitchFamily="18" charset="0"/>
              </a:rPr>
              <a:t>, </a:t>
            </a:r>
            <a:r>
              <a:rPr lang="ru-RU" sz="1600" dirty="0">
                <a:latin typeface="Times New Roman" pitchFamily="18" charset="0"/>
                <a:cs typeface="Times New Roman" pitchFamily="18" charset="0"/>
              </a:rPr>
              <a:t>предложивший строгую теоретико-вероятностную формулировку на основе теории меры) сделал крупнейший вклад в теорию случайных процессов и теорию вероятностей в целом.</a:t>
            </a:r>
          </a:p>
          <a:p>
            <a:pPr marL="0" indent="0">
              <a:buNone/>
            </a:pPr>
            <a:endParaRPr lang="ru-RU" sz="1600" dirty="0">
              <a:latin typeface="Times New Roman" pitchFamily="18" charset="0"/>
              <a:cs typeface="Times New Roman" pitchFamily="18" charset="0"/>
            </a:endParaRPr>
          </a:p>
        </p:txBody>
      </p:sp>
      <p:sp>
        <p:nvSpPr>
          <p:cNvPr id="4" name="Объект 3"/>
          <p:cNvSpPr>
            <a:spLocks noGrp="1"/>
          </p:cNvSpPr>
          <p:nvPr>
            <p:ph sz="half" idx="2"/>
          </p:nvPr>
        </p:nvSpPr>
        <p:spPr/>
        <p:txBody>
          <a:bodyPr>
            <a:normAutofit fontScale="47500" lnSpcReduction="20000"/>
          </a:bodyPr>
          <a:lstStyle/>
          <a:p>
            <a:endParaRPr lang="ru-RU"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3565" y="1412776"/>
            <a:ext cx="4104456" cy="4879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12663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
            </a:r>
            <a:br>
              <a:rPr lang="ru-RU" b="1" dirty="0"/>
            </a:br>
            <a:r>
              <a:rPr lang="ru-RU" b="1" dirty="0"/>
              <a:t>Александр Михайлович Ляпунов </a:t>
            </a:r>
            <a:r>
              <a:rPr lang="ru-RU" b="1" dirty="0" smtClean="0"/>
              <a:t/>
            </a:r>
            <a:br>
              <a:rPr lang="ru-RU" b="1" dirty="0" smtClean="0"/>
            </a:br>
            <a:r>
              <a:rPr lang="ru-RU" b="1" dirty="0" smtClean="0"/>
              <a:t>(</a:t>
            </a:r>
            <a:r>
              <a:rPr lang="ru-RU" b="1" dirty="0"/>
              <a:t>1857-1918</a:t>
            </a:r>
            <a:r>
              <a:rPr lang="ru-RU" b="1" dirty="0" smtClean="0"/>
              <a:t>)</a:t>
            </a:r>
            <a:endParaRPr lang="ru-RU" dirty="0"/>
          </a:p>
        </p:txBody>
      </p:sp>
      <p:sp>
        <p:nvSpPr>
          <p:cNvPr id="3" name="Объект 2"/>
          <p:cNvSpPr>
            <a:spLocks noGrp="1"/>
          </p:cNvSpPr>
          <p:nvPr>
            <p:ph sz="half" idx="1"/>
          </p:nvPr>
        </p:nvSpPr>
        <p:spPr>
          <a:xfrm>
            <a:off x="107504" y="1371600"/>
            <a:ext cx="4680520" cy="5009728"/>
          </a:xfrm>
        </p:spPr>
        <p:txBody>
          <a:bodyPr>
            <a:noAutofit/>
          </a:bodyPr>
          <a:lstStyle/>
          <a:p>
            <a:pPr marL="0" indent="0">
              <a:buNone/>
            </a:pPr>
            <a:r>
              <a:rPr lang="ru-RU" sz="1600" dirty="0" smtClean="0"/>
              <a:t>важнейшим </a:t>
            </a:r>
            <a:r>
              <a:rPr lang="ru-RU" sz="1600" dirty="0"/>
              <a:t>достижением Ляпунова стало создание </a:t>
            </a:r>
            <a:r>
              <a:rPr lang="ru-RU" sz="1600" dirty="0" smtClean="0"/>
              <a:t>теории устойчивости </a:t>
            </a:r>
            <a:r>
              <a:rPr lang="ru-RU" sz="1600" dirty="0"/>
              <a:t>равновесия и движения механических систем, определяемых конечным числом параметров. Математическая сущность этой теории — исследование предельного поведения решений систем </a:t>
            </a:r>
            <a:r>
              <a:rPr lang="ru-RU" sz="1600" dirty="0" smtClean="0"/>
              <a:t>ОДУ </a:t>
            </a:r>
            <a:r>
              <a:rPr lang="ru-RU" sz="1600" dirty="0"/>
              <a:t>при стремлении независимого переменного к </a:t>
            </a:r>
            <a:r>
              <a:rPr lang="ru-RU" sz="1600" dirty="0" smtClean="0"/>
              <a:t>бесконечности. </a:t>
            </a:r>
            <a:r>
              <a:rPr lang="ru-RU" sz="1600" dirty="0"/>
              <a:t>Работы А. М. Ляпунова по </a:t>
            </a:r>
            <a:r>
              <a:rPr lang="ru-RU" sz="1600" dirty="0" smtClean="0"/>
              <a:t>теории устойчивости движения </a:t>
            </a:r>
            <a:r>
              <a:rPr lang="ru-RU" sz="1600" dirty="0"/>
              <a:t>служат сегодня глубоким научным фундаментом теории разнообразных автоматических </a:t>
            </a:r>
            <a:r>
              <a:rPr lang="ru-RU" sz="1600" dirty="0" smtClean="0"/>
              <a:t>устройств (систем </a:t>
            </a:r>
            <a:r>
              <a:rPr lang="ru-RU" sz="1600" dirty="0"/>
              <a:t>управления полётом самолётов и </a:t>
            </a:r>
            <a:r>
              <a:rPr lang="ru-RU" sz="1600" dirty="0" smtClean="0"/>
              <a:t>ракет)</a:t>
            </a:r>
            <a:endParaRPr lang="ru-RU" sz="1600" dirty="0">
              <a:latin typeface="Times New Roman" pitchFamily="18" charset="0"/>
              <a:cs typeface="Times New Roman" pitchFamily="18" charset="0"/>
            </a:endParaRPr>
          </a:p>
        </p:txBody>
      </p:sp>
      <p:sp>
        <p:nvSpPr>
          <p:cNvPr id="4" name="Объект 3"/>
          <p:cNvSpPr>
            <a:spLocks noGrp="1"/>
          </p:cNvSpPr>
          <p:nvPr>
            <p:ph sz="half" idx="2"/>
          </p:nvPr>
        </p:nvSpPr>
        <p:spPr/>
        <p:txBody>
          <a:bodyPr>
            <a:normAutofit/>
          </a:bodyPr>
          <a:lstStyle/>
          <a:p>
            <a:endParaRPr lang="ru-RU"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8024" y="1286732"/>
            <a:ext cx="4176464" cy="5174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95992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2">
              <a:lumMod val="20000"/>
              <a:lumOff val="80000"/>
            </a:schemeClr>
          </a:solidFill>
        </p:spPr>
        <p:txBody>
          <a:bodyPr>
            <a:normAutofit fontScale="90000"/>
          </a:bodyPr>
          <a:lstStyle/>
          <a:p>
            <a:r>
              <a:rPr lang="ru-RU" dirty="0" smtClean="0">
                <a:solidFill>
                  <a:srgbClr val="002060"/>
                </a:solidFill>
              </a:rPr>
              <a:t>Центральная предельная теорема (ЦПТ)</a:t>
            </a:r>
            <a:br>
              <a:rPr lang="ru-RU" dirty="0" smtClean="0">
                <a:solidFill>
                  <a:srgbClr val="002060"/>
                </a:solidFill>
              </a:rPr>
            </a:br>
            <a:endParaRPr lang="ru-RU" dirty="0">
              <a:solidFill>
                <a:srgbClr val="002060"/>
              </a:solidFill>
            </a:endParaRPr>
          </a:p>
        </p:txBody>
      </p:sp>
      <p:sp>
        <p:nvSpPr>
          <p:cNvPr id="3" name="Содержимое 2"/>
          <p:cNvSpPr>
            <a:spLocks noGrp="1"/>
          </p:cNvSpPr>
          <p:nvPr>
            <p:ph sz="quarter" idx="1"/>
          </p:nvPr>
        </p:nvSpPr>
        <p:spPr/>
        <p:txBody>
          <a:bodyPr>
            <a:normAutofit fontScale="92500"/>
          </a:bodyPr>
          <a:lstStyle/>
          <a:p>
            <a:pPr marL="0" indent="0">
              <a:buNone/>
            </a:pPr>
            <a:r>
              <a:rPr lang="ru-RU" dirty="0" smtClean="0">
                <a:solidFill>
                  <a:srgbClr val="002060"/>
                </a:solidFill>
              </a:rPr>
              <a:t>Первый вариант доказан </a:t>
            </a:r>
            <a:r>
              <a:rPr lang="ru-RU" dirty="0" err="1" smtClean="0">
                <a:solidFill>
                  <a:srgbClr val="002060"/>
                </a:solidFill>
              </a:rPr>
              <a:t>А.М.Ляпуновым</a:t>
            </a:r>
            <a:r>
              <a:rPr lang="ru-RU" dirty="0" smtClean="0">
                <a:solidFill>
                  <a:srgbClr val="002060"/>
                </a:solidFill>
              </a:rPr>
              <a:t> в 1912.</a:t>
            </a:r>
          </a:p>
          <a:p>
            <a:pPr marL="0" indent="0">
              <a:buNone/>
            </a:pPr>
            <a:r>
              <a:rPr lang="ru-RU" dirty="0" smtClean="0">
                <a:solidFill>
                  <a:srgbClr val="002060"/>
                </a:solidFill>
              </a:rPr>
              <a:t>Предельные теоремы различаются условиями, которые накладываются на случайные величины</a:t>
            </a:r>
          </a:p>
          <a:p>
            <a:pPr marL="0" indent="0">
              <a:buNone/>
            </a:pPr>
            <a:r>
              <a:rPr lang="ru-RU" dirty="0" smtClean="0">
                <a:solidFill>
                  <a:srgbClr val="002060"/>
                </a:solidFill>
              </a:rPr>
              <a:t>ЦПТ (для </a:t>
            </a:r>
            <a:r>
              <a:rPr lang="ru-RU" dirty="0">
                <a:solidFill>
                  <a:srgbClr val="002060"/>
                </a:solidFill>
              </a:rPr>
              <a:t>одинаково распределённых независимых случайных величин</a:t>
            </a:r>
            <a:r>
              <a:rPr lang="ru-RU" dirty="0" smtClean="0">
                <a:solidFill>
                  <a:srgbClr val="002060"/>
                </a:solidFill>
              </a:rPr>
              <a:t>): </a:t>
            </a:r>
          </a:p>
          <a:p>
            <a:pPr marL="0" indent="0">
              <a:buNone/>
            </a:pPr>
            <a:r>
              <a:rPr lang="ru-RU" dirty="0" smtClean="0">
                <a:solidFill>
                  <a:srgbClr val="002060"/>
                </a:solidFill>
              </a:rPr>
              <a:t>Если случайные величины независимы, одинаково распределены с заданными математическим ожиданиями </a:t>
            </a:r>
            <a:r>
              <a:rPr lang="ru-RU" dirty="0"/>
              <a:t>а </a:t>
            </a:r>
            <a:r>
              <a:rPr lang="ru-RU" dirty="0" smtClean="0">
                <a:solidFill>
                  <a:srgbClr val="002060"/>
                </a:solidFill>
              </a:rPr>
              <a:t>  и дисперсией </a:t>
            </a:r>
            <a:r>
              <a:rPr lang="ru-RU" dirty="0"/>
              <a:t>σ</a:t>
            </a:r>
            <a:r>
              <a:rPr lang="ru-RU" dirty="0" smtClean="0">
                <a:solidFill>
                  <a:srgbClr val="002060"/>
                </a:solidFill>
              </a:rPr>
              <a:t>(дисперсия ограничена), то распределение суммы их достаточно большого числа будет сколь угодно близко к нормальному закону распределения с </a:t>
            </a:r>
            <a:r>
              <a:rPr lang="en-US" dirty="0" smtClean="0">
                <a:solidFill>
                  <a:srgbClr val="002060"/>
                </a:solidFill>
              </a:rPr>
              <a:t>N(n*</a:t>
            </a:r>
            <a:r>
              <a:rPr lang="ru-RU" dirty="0" smtClean="0"/>
              <a:t>а</a:t>
            </a:r>
            <a:r>
              <a:rPr lang="en-US" dirty="0" smtClean="0">
                <a:solidFill>
                  <a:srgbClr val="002060"/>
                </a:solidFill>
              </a:rPr>
              <a:t>, n*</a:t>
            </a:r>
            <a:r>
              <a:rPr lang="ru-RU" dirty="0" smtClean="0"/>
              <a:t>σ</a:t>
            </a:r>
            <a:r>
              <a:rPr lang="ru-RU" baseline="30000" dirty="0" smtClean="0"/>
              <a:t>2 </a:t>
            </a:r>
            <a:r>
              <a:rPr lang="en-US" dirty="0" smtClean="0"/>
              <a:t>)</a:t>
            </a: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2">
              <a:lumMod val="20000"/>
              <a:lumOff val="80000"/>
            </a:schemeClr>
          </a:solidFill>
        </p:spPr>
        <p:txBody>
          <a:bodyPr>
            <a:normAutofit/>
          </a:bodyPr>
          <a:lstStyle/>
          <a:p>
            <a:r>
              <a:rPr lang="ru-RU" dirty="0" smtClean="0">
                <a:solidFill>
                  <a:srgbClr val="002060"/>
                </a:solidFill>
              </a:rPr>
              <a:t>Закон больших чисел (ЗБЧ)</a:t>
            </a:r>
            <a:endParaRPr lang="ru-RU" dirty="0">
              <a:solidFill>
                <a:srgbClr val="002060"/>
              </a:solidFill>
            </a:endParaRPr>
          </a:p>
        </p:txBody>
      </p:sp>
      <p:sp>
        <p:nvSpPr>
          <p:cNvPr id="3" name="Содержимое 2"/>
          <p:cNvSpPr>
            <a:spLocks noGrp="1"/>
          </p:cNvSpPr>
          <p:nvPr>
            <p:ph sz="quarter" idx="1"/>
          </p:nvPr>
        </p:nvSpPr>
        <p:spPr/>
        <p:txBody>
          <a:bodyPr>
            <a:normAutofit/>
          </a:bodyPr>
          <a:lstStyle/>
          <a:p>
            <a:pPr marL="0" indent="0" algn="just">
              <a:buNone/>
            </a:pPr>
            <a:r>
              <a:rPr lang="ru-RU" sz="4000" dirty="0" smtClean="0">
                <a:latin typeface="Times New Roman" pitchFamily="18" charset="0"/>
                <a:cs typeface="Times New Roman" pitchFamily="18" charset="0"/>
              </a:rPr>
              <a:t>Формулирует условия, при которых особенности каждого отдельного случайного явления почти не сказываются на среднем результате совокупности таких явлений</a:t>
            </a:r>
            <a:endParaRPr lang="ru-RU" sz="4000" dirty="0">
              <a:latin typeface="Times New Roman" pitchFamily="18" charset="0"/>
              <a:cs typeface="Times New Roman" pitchFamily="18" charset="0"/>
            </a:endParaRPr>
          </a:p>
        </p:txBody>
      </p:sp>
    </p:spTree>
    <p:extLst>
      <p:ext uri="{BB962C8B-B14F-4D97-AF65-F5344CB8AC3E}">
        <p14:creationId xmlns:p14="http://schemas.microsoft.com/office/powerpoint/2010/main" val="33082906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Группы предельных теорем теории вероятностей</a:t>
            </a:r>
            <a:endParaRPr lang="ru-RU" dirty="0"/>
          </a:p>
        </p:txBody>
      </p:sp>
      <p:sp>
        <p:nvSpPr>
          <p:cNvPr id="3" name="Объект 2"/>
          <p:cNvSpPr>
            <a:spLocks noGrp="1"/>
          </p:cNvSpPr>
          <p:nvPr>
            <p:ph sz="quarter" idx="1"/>
          </p:nvPr>
        </p:nvSpPr>
        <p:spPr/>
        <p:txBody>
          <a:bodyPr>
            <a:normAutofit lnSpcReduction="10000"/>
          </a:bodyPr>
          <a:lstStyle/>
          <a:p>
            <a:r>
              <a:rPr lang="ru-RU" dirty="0" smtClean="0"/>
              <a:t>«Закон больших чисел» (ЗБЧ) – формулирует условия, при которых совокупное действие большого числа случайных факторов приводит к результату почти не зависящему от случая (т.е. практически постоянный результат) </a:t>
            </a:r>
            <a:r>
              <a:rPr lang="ru-RU" b="1" u="sng" dirty="0" smtClean="0"/>
              <a:t>«привычка – вторая натура»</a:t>
            </a:r>
          </a:p>
          <a:p>
            <a:r>
              <a:rPr lang="ru-RU" dirty="0" smtClean="0"/>
              <a:t>Распределение сумм большого числа случайных величин (неограниченное увеличения числа слагаемых, какими должны быть сами величины) </a:t>
            </a:r>
            <a:r>
              <a:rPr lang="ru-RU" b="1" u="sng" dirty="0" smtClean="0"/>
              <a:t>когда возникает нормальное распределение?</a:t>
            </a:r>
            <a:endParaRPr lang="ru-RU" b="1" u="sng" dirty="0"/>
          </a:p>
        </p:txBody>
      </p:sp>
    </p:spTree>
    <p:extLst>
      <p:ext uri="{BB962C8B-B14F-4D97-AF65-F5344CB8AC3E}">
        <p14:creationId xmlns:p14="http://schemas.microsoft.com/office/powerpoint/2010/main" val="2727217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2">
              <a:lumMod val="20000"/>
              <a:lumOff val="80000"/>
            </a:schemeClr>
          </a:solidFill>
        </p:spPr>
        <p:txBody>
          <a:bodyPr/>
          <a:lstStyle/>
          <a:p>
            <a:r>
              <a:rPr lang="ru-RU" dirty="0" smtClean="0">
                <a:solidFill>
                  <a:srgbClr val="002060"/>
                </a:solidFill>
              </a:rPr>
              <a:t>НЕРАВЕНСТВО МАРКОВА</a:t>
            </a:r>
            <a:endParaRPr lang="ru-RU" dirty="0">
              <a:solidFill>
                <a:srgbClr val="002060"/>
              </a:solidFill>
            </a:endParaRPr>
          </a:p>
        </p:txBody>
      </p:sp>
      <p:sp>
        <p:nvSpPr>
          <p:cNvPr id="3" name="Содержимое 2"/>
          <p:cNvSpPr>
            <a:spLocks noGrp="1"/>
          </p:cNvSpPr>
          <p:nvPr>
            <p:ph sz="quarter" idx="1"/>
          </p:nvPr>
        </p:nvSpPr>
        <p:spPr/>
        <p:txBody>
          <a:bodyPr/>
          <a:lstStyle/>
          <a:p>
            <a:pPr algn="just">
              <a:buNone/>
            </a:pPr>
            <a:r>
              <a:rPr lang="ru-RU" dirty="0" smtClean="0"/>
              <a:t>            </a:t>
            </a:r>
            <a:r>
              <a:rPr lang="ru-RU" u="sng" dirty="0" smtClean="0"/>
              <a:t>Неравенство Маркова</a:t>
            </a:r>
            <a:r>
              <a:rPr lang="ru-RU" dirty="0" smtClean="0"/>
              <a:t> </a:t>
            </a:r>
            <a:r>
              <a:rPr lang="ru-RU" dirty="0" smtClean="0"/>
              <a:t>(в ТВ)  даёт </a:t>
            </a:r>
            <a:r>
              <a:rPr lang="ru-RU" dirty="0" smtClean="0"/>
              <a:t>оценку вероятности, </a:t>
            </a:r>
            <a:r>
              <a:rPr lang="ru-RU" dirty="0" smtClean="0"/>
              <a:t>того что </a:t>
            </a:r>
            <a:r>
              <a:rPr lang="ru-RU" dirty="0" smtClean="0"/>
              <a:t>случайная величина превзойдёт по модулю фиксированную положительную константу, в терминах её математического ожидания. </a:t>
            </a:r>
          </a:p>
          <a:p>
            <a:pPr algn="just">
              <a:buNone/>
            </a:pPr>
            <a:r>
              <a:rPr lang="ru-RU" dirty="0" smtClean="0"/>
              <a:t>            Получаемая оценка обычно достаточно груба. Однако, она позволяет получить определенное представление о распределении, когда последнее </a:t>
            </a:r>
            <a:r>
              <a:rPr lang="ru-RU" dirty="0" smtClean="0"/>
              <a:t>неизвестно </a:t>
            </a:r>
            <a:r>
              <a:rPr lang="ru-RU" dirty="0" smtClean="0"/>
              <a:t>явным образом.</a:t>
            </a: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lum bright="70000" contrast="-70000"/>
          </a:blip>
          <a:tile tx="0" ty="0" sx="65000" sy="65000" flip="none" algn="tl"/>
        </a:blipFill>
        <a:effectLst/>
      </p:bgPr>
    </p:bg>
    <p:spTree>
      <p:nvGrpSpPr>
        <p:cNvPr id="1" name=""/>
        <p:cNvGrpSpPr/>
        <p:nvPr/>
      </p:nvGrpSpPr>
      <p:grpSpPr>
        <a:xfrm>
          <a:off x="0" y="0"/>
          <a:ext cx="0" cy="0"/>
          <a:chOff x="0" y="0"/>
          <a:chExt cx="0" cy="0"/>
        </a:xfrm>
      </p:grpSpPr>
      <p:sp>
        <p:nvSpPr>
          <p:cNvPr id="13" name="Заголовок 12"/>
          <p:cNvSpPr>
            <a:spLocks noGrp="1"/>
          </p:cNvSpPr>
          <p:nvPr>
            <p:ph type="title"/>
          </p:nvPr>
        </p:nvSpPr>
        <p:spPr>
          <a:xfrm>
            <a:off x="214282" y="214290"/>
            <a:ext cx="8715436" cy="714380"/>
          </a:xfrm>
          <a:solidFill>
            <a:schemeClr val="accent2">
              <a:lumMod val="20000"/>
              <a:lumOff val="80000"/>
            </a:schemeClr>
          </a:solidFill>
        </p:spPr>
        <p:txBody>
          <a:bodyPr/>
          <a:lstStyle/>
          <a:p>
            <a:r>
              <a:rPr lang="ru-RU" dirty="0" smtClean="0">
                <a:solidFill>
                  <a:srgbClr val="002060"/>
                </a:solidFill>
              </a:rPr>
              <a:t>ФОРМУЛИРОВКА</a:t>
            </a:r>
            <a:endParaRPr lang="ru-RU" dirty="0">
              <a:solidFill>
                <a:srgbClr val="002060"/>
              </a:solidFill>
            </a:endParaRPr>
          </a:p>
        </p:txBody>
      </p:sp>
      <p:sp>
        <p:nvSpPr>
          <p:cNvPr id="18" name="Содержимое 17"/>
          <p:cNvSpPr>
            <a:spLocks noGrp="1"/>
          </p:cNvSpPr>
          <p:nvPr>
            <p:ph sz="quarter" idx="1"/>
          </p:nvPr>
        </p:nvSpPr>
        <p:spPr/>
        <p:txBody>
          <a:bodyPr/>
          <a:lstStyle/>
          <a:p>
            <a:pPr marL="0" indent="0">
              <a:buNone/>
            </a:pPr>
            <a:r>
              <a:rPr lang="ru-RU" dirty="0" smtClean="0"/>
              <a:t>Пусть случайная величина                        определена на вероятностном   пространстве                 , и её математическое ожидание          конечно.</a:t>
            </a:r>
          </a:p>
          <a:p>
            <a:pPr marL="0" indent="0">
              <a:buNone/>
            </a:pPr>
            <a:r>
              <a:rPr lang="ru-RU" dirty="0" smtClean="0"/>
              <a:t>Тогда</a:t>
            </a:r>
            <a:endParaRPr lang="ru-RU" dirty="0"/>
          </a:p>
        </p:txBody>
      </p:sp>
      <p:pic>
        <p:nvPicPr>
          <p:cNvPr id="1033" name="Picture 9"/>
          <p:cNvPicPr>
            <a:picLocks noChangeAspect="1" noChangeArrowheads="1"/>
          </p:cNvPicPr>
          <p:nvPr/>
        </p:nvPicPr>
        <p:blipFill>
          <a:blip r:embed="rId3"/>
          <a:srcRect/>
          <a:stretch>
            <a:fillRect/>
          </a:stretch>
        </p:blipFill>
        <p:spPr bwMode="auto">
          <a:xfrm>
            <a:off x="4857752" y="1571612"/>
            <a:ext cx="1674288" cy="400051"/>
          </a:xfrm>
          <a:prstGeom prst="rect">
            <a:avLst/>
          </a:prstGeom>
          <a:noFill/>
          <a:ln w="9525">
            <a:noFill/>
            <a:miter lim="800000"/>
            <a:headEnd/>
            <a:tailEnd/>
          </a:ln>
          <a:effectLst/>
        </p:spPr>
      </p:pic>
      <p:pic>
        <p:nvPicPr>
          <p:cNvPr id="1034" name="Picture 10"/>
          <p:cNvPicPr>
            <a:picLocks noChangeAspect="1" noChangeArrowheads="1"/>
          </p:cNvPicPr>
          <p:nvPr/>
        </p:nvPicPr>
        <p:blipFill>
          <a:blip r:embed="rId4"/>
          <a:srcRect/>
          <a:stretch>
            <a:fillRect/>
          </a:stretch>
        </p:blipFill>
        <p:spPr bwMode="auto">
          <a:xfrm>
            <a:off x="5857884" y="2071678"/>
            <a:ext cx="1129906" cy="371476"/>
          </a:xfrm>
          <a:prstGeom prst="rect">
            <a:avLst/>
          </a:prstGeom>
          <a:noFill/>
          <a:ln w="9525">
            <a:noFill/>
            <a:miter lim="800000"/>
            <a:headEnd/>
            <a:tailEnd/>
          </a:ln>
          <a:effectLst/>
        </p:spPr>
      </p:pic>
      <p:pic>
        <p:nvPicPr>
          <p:cNvPr id="1036" name="Picture 12"/>
          <p:cNvPicPr>
            <a:picLocks noChangeAspect="1" noChangeArrowheads="1"/>
          </p:cNvPicPr>
          <p:nvPr/>
        </p:nvPicPr>
        <p:blipFill>
          <a:blip r:embed="rId5"/>
          <a:srcRect/>
          <a:stretch>
            <a:fillRect/>
          </a:stretch>
        </p:blipFill>
        <p:spPr bwMode="auto">
          <a:xfrm>
            <a:off x="4857752" y="2500306"/>
            <a:ext cx="528640" cy="352427"/>
          </a:xfrm>
          <a:prstGeom prst="rect">
            <a:avLst/>
          </a:prstGeom>
          <a:noFill/>
          <a:ln w="9525">
            <a:noFill/>
            <a:miter lim="800000"/>
            <a:headEnd/>
            <a:tailEnd/>
          </a:ln>
          <a:effectLst/>
        </p:spPr>
      </p:pic>
      <p:pic>
        <p:nvPicPr>
          <p:cNvPr id="1037" name="Picture 13"/>
          <p:cNvPicPr>
            <a:picLocks noChangeAspect="1" noChangeArrowheads="1"/>
          </p:cNvPicPr>
          <p:nvPr/>
        </p:nvPicPr>
        <p:blipFill>
          <a:blip r:embed="rId6"/>
          <a:srcRect/>
          <a:stretch>
            <a:fillRect/>
          </a:stretch>
        </p:blipFill>
        <p:spPr bwMode="auto">
          <a:xfrm>
            <a:off x="2428860" y="3643314"/>
            <a:ext cx="4097542" cy="164307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фициальная">
  <a:themeElements>
    <a:clrScheme name="Другая 3">
      <a:dk1>
        <a:sysClr val="windowText" lastClr="000000"/>
      </a:dk1>
      <a:lt1>
        <a:srgbClr val="7F7F7F"/>
      </a:lt1>
      <a:dk2>
        <a:srgbClr val="646B86"/>
      </a:dk2>
      <a:lt2>
        <a:srgbClr val="000000"/>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Официальная">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Официальная">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493</TotalTime>
  <Words>1110</Words>
  <Application>Microsoft Office PowerPoint</Application>
  <PresentationFormat>Экран (4:3)</PresentationFormat>
  <Paragraphs>117</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Официальная</vt:lpstr>
      <vt:lpstr>БЕЛОРУССКИЙ ГОСУДАРСТВЕННЫЙ УНИВЕРСИТЕТ ИНФОРМАТИКИ И РАДИОЭЛЕКТРОНИКИ ФАКУЛЬТЕТ ПРОГРАММНОГО ОБЕСПЕЧЕНИЯ ИНФОРМАЦИОННЫХ ТЕХНОЛОГИЙ Кафедра ПОИТ</vt:lpstr>
      <vt:lpstr>Пафнутий Львович Чебышев  (14 мая 1821 года —  26 ноября 1894 года)</vt:lpstr>
      <vt:lpstr> Андрей Андреевич Марков (1856-1922)</vt:lpstr>
      <vt:lpstr> Александр Михайлович Ляпунов  (1857-1918)</vt:lpstr>
      <vt:lpstr>Центральная предельная теорема (ЦПТ) </vt:lpstr>
      <vt:lpstr>Закон больших чисел (ЗБЧ)</vt:lpstr>
      <vt:lpstr>Группы предельных теорем теории вероятностей</vt:lpstr>
      <vt:lpstr>НЕРАВЕНСТВО МАРКОВА</vt:lpstr>
      <vt:lpstr>ФОРМУЛИРОВКА</vt:lpstr>
      <vt:lpstr>Пример 1</vt:lpstr>
      <vt:lpstr>Пример 2</vt:lpstr>
      <vt:lpstr>НЕРАВЕНСТВО ЧЕБЫШЕВА</vt:lpstr>
      <vt:lpstr>НЕРАВЕНСТВО ЧЕБЫШЕВА</vt:lpstr>
      <vt:lpstr>ФОРМУЛИРОВКА</vt:lpstr>
      <vt:lpstr>ФОРМУЛИРОВКА</vt:lpstr>
      <vt:lpstr>Пример</vt:lpstr>
      <vt:lpstr>ТЕОРЕМА ЧЕБЫШЕВА</vt:lpstr>
      <vt:lpstr>ФОРМУЛИРОВКА</vt:lpstr>
      <vt:lpstr>СХОДИМОСТЬ ПО ВЕРОЯТНОСТИ</vt:lpstr>
      <vt:lpstr>Пример</vt:lpstr>
      <vt:lpstr>Пример</vt:lpstr>
      <vt:lpstr>ТЕОРЕМА БЕРНУЛЛИ</vt:lpstr>
      <vt:lpstr>ФОРМУЛИРОВКА</vt:lpstr>
      <vt:lpstr>ФОРМУЛИРОВКА</vt:lpstr>
      <vt:lpstr>СПИСОК ИСТОЧНИКОВ</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user</cp:lastModifiedBy>
  <cp:revision>59</cp:revision>
  <dcterms:created xsi:type="dcterms:W3CDTF">2014-06-22T07:49:24Z</dcterms:created>
  <dcterms:modified xsi:type="dcterms:W3CDTF">2015-04-16T10:20:37Z</dcterms:modified>
</cp:coreProperties>
</file>