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notesMasterIdLst>
    <p:notesMasterId r:id="rId12"/>
  </p:notes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8" autoAdjust="0"/>
    <p:restoredTop sz="94705" autoAdjust="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06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F315A-1070-474D-93A9-88FCF063B01F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E17DD-3F20-4F42-A1D6-B0E45C7246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099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E17DD-3F20-4F42-A1D6-B0E45C72463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601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4745-1166-41F8-8379-BCCC8B49987D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2A4E-72E3-46DD-B707-2A61C9DC94D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4745-1166-41F8-8379-BCCC8B49987D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2A4E-72E3-46DD-B707-2A61C9DC94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4745-1166-41F8-8379-BCCC8B49987D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2A4E-72E3-46DD-B707-2A61C9DC94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4745-1166-41F8-8379-BCCC8B49987D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2A4E-72E3-46DD-B707-2A61C9DC94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4745-1166-41F8-8379-BCCC8B49987D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1FC2A4E-72E3-46DD-B707-2A61C9DC94D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4745-1166-41F8-8379-BCCC8B49987D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2A4E-72E3-46DD-B707-2A61C9DC94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4745-1166-41F8-8379-BCCC8B49987D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2A4E-72E3-46DD-B707-2A61C9DC94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4745-1166-41F8-8379-BCCC8B49987D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2A4E-72E3-46DD-B707-2A61C9DC94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4745-1166-41F8-8379-BCCC8B49987D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2A4E-72E3-46DD-B707-2A61C9DC94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4745-1166-41F8-8379-BCCC8B49987D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2A4E-72E3-46DD-B707-2A61C9DC94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4745-1166-41F8-8379-BCCC8B49987D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2A4E-72E3-46DD-B707-2A61C9DC94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2634745-1166-41F8-8379-BCCC8B49987D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1FC2A4E-72E3-46DD-B707-2A61C9DC94D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86600" cy="1828800"/>
          </a:xfrm>
        </p:spPr>
        <p:txBody>
          <a:bodyPr/>
          <a:lstStyle/>
          <a:p>
            <a:pPr algn="ctr"/>
            <a:r>
              <a:rPr lang="ru-RU" sz="4000" dirty="0"/>
              <a:t>ТЕОРИЯ ВЕРОЯТНОСТЕЙ И МАТЕМАТИЧЕСКАЯ СТАТИСТИКА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043608" y="3429000"/>
            <a:ext cx="7086600" cy="1509712"/>
          </a:xfrm>
        </p:spPr>
        <p:txBody>
          <a:bodyPr>
            <a:normAutofit/>
          </a:bodyPr>
          <a:lstStyle/>
          <a:p>
            <a:pPr lvl="0" algn="ctr"/>
            <a:r>
              <a:rPr lang="ru-RU" sz="4000" dirty="0"/>
              <a:t>Повторные независимые испытания. Формула </a:t>
            </a:r>
            <a:r>
              <a:rPr lang="ru-RU" sz="4000" dirty="0" smtClean="0"/>
              <a:t>Бернулли</a:t>
            </a:r>
            <a:endParaRPr lang="ru-RU" sz="4000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0096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609600"/>
            <a:ext cx="7499176" cy="1019200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Решение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115616" y="1988840"/>
                <a:ext cx="7571184" cy="3456384"/>
              </a:xfrm>
            </p:spPr>
            <p:txBody>
              <a:bodyPr>
                <a:normAutofit lnSpcReduction="10000"/>
              </a:bodyPr>
              <a:lstStyle/>
              <a:p>
                <a:pPr indent="457200"/>
                <a:r>
                  <a:rPr lang="ru-RU" sz="3600" dirty="0" smtClean="0"/>
                  <a:t>Стрельба по мишени есть последовательность независимых испытаний (выстрелов). Тогда по формуле Бернулли расчитаем вероятность: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ru-RU" sz="3200" b="0" i="1" smtClean="0">
                            <a:latin typeface="Cambria Math"/>
                          </a:rPr>
                          <m:t>5</m:t>
                        </m:r>
                      </m:sub>
                    </m:sSub>
                    <m:d>
                      <m:dPr>
                        <m:ctrlPr>
                          <a:rPr lang="en-US" sz="3200" i="1">
                            <a:latin typeface="Cambria Math"/>
                          </a:rPr>
                        </m:ctrlPr>
                      </m:dPr>
                      <m:e>
                        <m:r>
                          <a:rPr lang="ru-RU" sz="3200" b="0" i="1" smtClean="0">
                            <a:latin typeface="Cambria Math"/>
                          </a:rPr>
                          <m:t>2</m:t>
                        </m:r>
                      </m:e>
                    </m:d>
                    <m:r>
                      <a:rPr lang="en-US" sz="3200" i="1">
                        <a:latin typeface="Cambria Math"/>
                      </a:rPr>
                      <m:t>=</m:t>
                    </m:r>
                    <m:r>
                      <a:rPr lang="en-US" sz="3200" i="1">
                        <a:latin typeface="Cambria Math"/>
                      </a:rPr>
                      <m:t>𝐶</m:t>
                    </m:r>
                    <m:f>
                      <m:fPr>
                        <m:type m:val="noBar"/>
                        <m:ctrlPr>
                          <a:rPr lang="en-US" sz="32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0" i="1" dirty="0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ru-RU" sz="3200" b="0" i="1" dirty="0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3200" i="1" dirty="0">
                        <a:latin typeface="Cambria Math"/>
                      </a:rPr>
                      <m:t> ∗ </m:t>
                    </m:r>
                    <m:sSup>
                      <m:sSupPr>
                        <m:ctrlPr>
                          <a:rPr lang="en-US" sz="32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i="1" dirty="0">
                            <a:latin typeface="Cambria Math"/>
                          </a:rPr>
                          <m:t>0.75</m:t>
                        </m:r>
                      </m:e>
                      <m:sup>
                        <m:r>
                          <a:rPr lang="ru-RU" sz="32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200" i="1" dirty="0">
                        <a:latin typeface="Cambria Math"/>
                      </a:rPr>
                      <m:t> ∗</m:t>
                    </m:r>
                    <m:sSup>
                      <m:sSupPr>
                        <m:ctrlPr>
                          <a:rPr lang="en-US" sz="32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i="1" dirty="0">
                            <a:latin typeface="Cambria Math"/>
                          </a:rPr>
                          <m:t>0.25</m:t>
                        </m:r>
                      </m:e>
                      <m:sup>
                        <m:r>
                          <a:rPr lang="ru-RU" sz="3200" b="0" i="1" dirty="0" smtClean="0">
                            <a:latin typeface="Cambria Math"/>
                          </a:rPr>
                          <m:t>5</m:t>
                        </m:r>
                        <m:r>
                          <a:rPr lang="en-US" sz="3200" i="1" dirty="0">
                            <a:latin typeface="Cambria Math"/>
                          </a:rPr>
                          <m:t>−</m:t>
                        </m:r>
                        <m:r>
                          <a:rPr lang="ru-RU" sz="32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3200" dirty="0"/>
                  <a:t> = </a:t>
                </a:r>
                <a:r>
                  <a:rPr lang="ru-RU" sz="3200" dirty="0" smtClean="0"/>
                  <a:t>0.308</a:t>
                </a:r>
                <a:endParaRPr lang="ru-RU" sz="3200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115616" y="1988840"/>
                <a:ext cx="7571184" cy="3456384"/>
              </a:xfrm>
              <a:blipFill rotWithShape="1">
                <a:blip r:embed="rId2"/>
                <a:stretch>
                  <a:fillRect l="-1449" t="-44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028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712968" cy="1512168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Повторные </a:t>
            </a:r>
            <a:r>
              <a:rPr lang="ru-RU" sz="4400" dirty="0">
                <a:solidFill>
                  <a:schemeClr val="tx1"/>
                </a:solidFill>
              </a:rPr>
              <a:t>независимые </a:t>
            </a:r>
            <a:r>
              <a:rPr lang="ru-RU" sz="4400" dirty="0" smtClean="0">
                <a:solidFill>
                  <a:schemeClr val="tx1"/>
                </a:solidFill>
              </a:rPr>
              <a:t>испытания</a:t>
            </a:r>
            <a:endParaRPr lang="ru-RU" sz="4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827584" y="1844824"/>
                <a:ext cx="8136904" cy="4104456"/>
              </a:xfrm>
            </p:spPr>
            <p:txBody>
              <a:bodyPr>
                <a:noAutofit/>
              </a:bodyPr>
              <a:lstStyle/>
              <a:p>
                <a:pPr indent="457200"/>
                <a:r>
                  <a:rPr lang="ru-RU" sz="2800" dirty="0" smtClean="0"/>
                  <a:t>Повторные испытания называются независимыми, если вероятность осуществления любого исхода в каждом испытании не зависит от реализации исходов в предыдущих испытаниях. </a:t>
                </a:r>
              </a:p>
              <a:p>
                <a:pPr indent="457200"/>
                <a:r>
                  <a:rPr lang="ru-RU" sz="2800" dirty="0" smtClean="0"/>
                  <a:t>Рассмотрим испытания с двумя возможными исходами А и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8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ru-RU" sz="2800" b="0" i="1" smtClean="0">
                            <a:latin typeface="Cambria Math"/>
                          </a:rPr>
                          <m:t>А</m:t>
                        </m:r>
                      </m:e>
                    </m:acc>
                  </m:oMath>
                </a14:m>
                <a:r>
                  <a:rPr lang="ru-RU" sz="2800" dirty="0" smtClean="0"/>
                  <a:t>, где А означает, скажем, «успех», а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/>
                          </a:rPr>
                          <m:t>А</m:t>
                        </m:r>
                      </m:e>
                    </m:acc>
                    <m:r>
                      <a:rPr lang="ru-RU" sz="2800" b="0" i="0" smtClean="0">
                        <a:latin typeface="Cambria Math"/>
                      </a:rPr>
                      <m:t> −</m:t>
                    </m:r>
                  </m:oMath>
                </a14:m>
                <a:r>
                  <a:rPr lang="ru-RU" sz="2800" dirty="0" smtClean="0"/>
                  <a:t> «неудачу», причем в каждому испытании вероятность </a:t>
                </a:r>
                <a:r>
                  <a:rPr lang="en-US" sz="2800" dirty="0" smtClean="0"/>
                  <a:t>p </a:t>
                </a:r>
                <a:r>
                  <a:rPr lang="ru-RU" sz="2800" dirty="0" smtClean="0"/>
                  <a:t>успеха и вероятность </a:t>
                </a:r>
                <a:r>
                  <a:rPr lang="en-US" sz="2800" dirty="0" smtClean="0"/>
                  <a:t>q = 1 – p </a:t>
                </a:r>
                <a:r>
                  <a:rPr lang="ru-RU" sz="2800" dirty="0" smtClean="0"/>
                  <a:t>неудачи постоянны.</a:t>
                </a:r>
                <a:endParaRPr lang="ru-RU" sz="2800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27584" y="1844824"/>
                <a:ext cx="8136904" cy="4104456"/>
              </a:xfrm>
              <a:blipFill rotWithShape="1">
                <a:blip r:embed="rId2"/>
                <a:stretch>
                  <a:fillRect l="-674" t="-1486" r="-674" b="-22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1644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755576" y="404664"/>
                <a:ext cx="7374632" cy="6192688"/>
              </a:xfrm>
            </p:spPr>
            <p:txBody>
              <a:bodyPr>
                <a:noAutofit/>
              </a:bodyPr>
              <a:lstStyle/>
              <a:p>
                <a:pPr indent="457200"/>
                <a:r>
                  <a:rPr lang="ru-RU" sz="2800" dirty="0" smtClean="0"/>
                  <a:t>Серия независимых испытаний называется </a:t>
                </a:r>
                <a:r>
                  <a:rPr lang="ru-RU" sz="2800" i="1" dirty="0" smtClean="0"/>
                  <a:t>схемой испытаний Бернулли</a:t>
                </a:r>
                <a:r>
                  <a:rPr lang="ru-RU" sz="2800" dirty="0" smtClean="0"/>
                  <a:t>, если каждое испытание имеет только два возможных исхода </a:t>
                </a:r>
                <a:r>
                  <a:rPr lang="ru-RU" sz="2800" dirty="0"/>
                  <a:t>А и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/>
                          </a:rPr>
                          <m:t>А</m:t>
                        </m:r>
                      </m:e>
                    </m:acc>
                    <m:r>
                      <a:rPr lang="ru-RU" sz="2800" b="0" i="0" smtClean="0">
                        <a:latin typeface="Cambria Math"/>
                      </a:rPr>
                      <m:t>, </m:t>
                    </m:r>
                  </m:oMath>
                </a14:m>
                <a:r>
                  <a:rPr lang="ru-RU" sz="2800" dirty="0" smtClean="0"/>
                  <a:t>и вероятности этих исходов остаются неизменными для всех испытаний. Если же произведено </a:t>
                </a:r>
                <a:r>
                  <a:rPr lang="en-US" sz="2800" dirty="0" smtClean="0"/>
                  <a:t>n </a:t>
                </a:r>
                <a:r>
                  <a:rPr lang="ru-RU" sz="2800" dirty="0" smtClean="0"/>
                  <a:t>испытаний, то получим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800" dirty="0" smtClean="0"/>
                  <a:t> </a:t>
                </a:r>
                <a:r>
                  <a:rPr lang="ru-RU" sz="2800" dirty="0" smtClean="0"/>
                  <a:t>возможных исходов. Итак, пространство элементарных событий в </a:t>
                </a:r>
                <a:r>
                  <a:rPr lang="en-US" sz="2800" dirty="0" smtClean="0"/>
                  <a:t>n </a:t>
                </a:r>
                <a:r>
                  <a:rPr lang="ru-RU" sz="2800" dirty="0" smtClean="0"/>
                  <a:t>испытаниях имеет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ru-RU" sz="2800" dirty="0" smtClean="0"/>
                  <a:t> точек, являющихся последовательностями, состоящими из </a:t>
                </a:r>
                <a:r>
                  <a:rPr lang="en-US" sz="2800" dirty="0" smtClean="0"/>
                  <a:t>n </a:t>
                </a:r>
                <a:r>
                  <a:rPr lang="ru-RU" sz="2800" dirty="0" smtClean="0"/>
                  <a:t>комбинаций символов </a:t>
                </a:r>
                <a:r>
                  <a:rPr lang="ru-RU" sz="2800" dirty="0"/>
                  <a:t>А и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/>
                          </a:rPr>
                          <m:t>А</m:t>
                        </m:r>
                      </m:e>
                    </m:acc>
                    <m:r>
                      <a:rPr lang="ru-RU" sz="2800">
                        <a:latin typeface="Cambria Math"/>
                      </a:rPr>
                      <m:t>,</m:t>
                    </m:r>
                  </m:oMath>
                </a14:m>
                <a:r>
                  <a:rPr lang="ru-RU" sz="2800" dirty="0" smtClean="0"/>
                  <a:t> например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/>
                          </a:rPr>
                          <m:t>А</m:t>
                        </m:r>
                      </m:e>
                    </m:acc>
                  </m:oMath>
                </a14:m>
                <a:r>
                  <a:rPr lang="ru-RU" sz="2800" dirty="0" smtClean="0"/>
                  <a:t>АА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/>
                          </a:rPr>
                          <m:t>А</m:t>
                        </m:r>
                      </m:e>
                    </m:acc>
                  </m:oMath>
                </a14:m>
                <a:r>
                  <a:rPr lang="ru-RU" sz="2800" dirty="0" smtClean="0"/>
                  <a:t>…</a:t>
                </a:r>
                <a:r>
                  <a:rPr lang="ru-RU" sz="2800" dirty="0"/>
                  <a:t> А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/>
                          </a:rPr>
                          <m:t>А</m:t>
                        </m:r>
                      </m:e>
                    </m:acc>
                    <m:r>
                      <a:rPr lang="ru-RU" sz="2800" b="0" i="0" smtClean="0">
                        <a:latin typeface="Cambria Math"/>
                      </a:rPr>
                      <m:t>.</m:t>
                    </m:r>
                  </m:oMath>
                </a14:m>
                <a:r>
                  <a:rPr lang="ru-RU" sz="2800" dirty="0" smtClean="0"/>
                  <a:t> Каждая такая последовательность представляет собой один возможный исход составного события.</a:t>
                </a:r>
                <a:endParaRPr lang="ru-RU" sz="2800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55576" y="404664"/>
                <a:ext cx="7374632" cy="6192688"/>
              </a:xfrm>
              <a:blipFill rotWithShape="1">
                <a:blip r:embed="rId2"/>
                <a:stretch>
                  <a:fillRect l="-744" t="-984" r="-1322" b="-7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468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086600" cy="109120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Формула Бернулли</a:t>
            </a:r>
            <a:endParaRPr lang="ru-RU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899592" y="2060848"/>
                <a:ext cx="7734672" cy="3888432"/>
              </a:xfrm>
            </p:spPr>
            <p:txBody>
              <a:bodyPr>
                <a:noAutofit/>
              </a:bodyPr>
              <a:lstStyle/>
              <a:p>
                <a:pPr indent="457200"/>
                <a:r>
                  <a:rPr lang="ru-RU" sz="2800" dirty="0" smtClean="0">
                    <a:latin typeface="Cambria Math"/>
                  </a:rPr>
                  <a:t>Поскольку испытания независимы, то вероятности перемножаются, т.е. для события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/>
                          </a:rPr>
                          <m:t>А</m:t>
                        </m:r>
                      </m:e>
                    </m:acc>
                  </m:oMath>
                </a14:m>
                <a:r>
                  <a:rPr lang="ru-RU" sz="2800" dirty="0"/>
                  <a:t>АА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/>
                          </a:rPr>
                          <m:t>А</m:t>
                        </m:r>
                      </m:e>
                    </m:acc>
                  </m:oMath>
                </a14:m>
                <a:r>
                  <a:rPr lang="ru-RU" sz="2800" dirty="0"/>
                  <a:t>… А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/>
                          </a:rPr>
                          <m:t>А</m:t>
                        </m:r>
                      </m:e>
                    </m:acc>
                  </m:oMath>
                </a14:m>
                <a:r>
                  <a:rPr lang="ru-RU" sz="2800" dirty="0" smtClean="0">
                    <a:latin typeface="Cambria Math"/>
                  </a:rPr>
                  <a:t> имеем Р(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/>
                          </a:rPr>
                          <m:t>А</m:t>
                        </m:r>
                      </m:e>
                    </m:acc>
                  </m:oMath>
                </a14:m>
                <a:r>
                  <a:rPr lang="ru-RU" sz="2800" dirty="0"/>
                  <a:t>АА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/>
                          </a:rPr>
                          <m:t>А</m:t>
                        </m:r>
                      </m:e>
                    </m:acc>
                  </m:oMath>
                </a14:m>
                <a:r>
                  <a:rPr lang="ru-RU" sz="2800" dirty="0"/>
                  <a:t>… А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/>
                          </a:rPr>
                          <m:t>А</m:t>
                        </m:r>
                      </m:e>
                    </m:acc>
                  </m:oMath>
                </a14:m>
                <a:r>
                  <a:rPr lang="ru-RU" sz="2800" dirty="0" smtClean="0">
                    <a:latin typeface="Cambria Math"/>
                  </a:rPr>
                  <a:t>) = </a:t>
                </a:r>
                <a:r>
                  <a:rPr lang="en-US" sz="2800" dirty="0" smtClean="0">
                    <a:latin typeface="Cambria Math"/>
                  </a:rPr>
                  <a:t>qppq…pq.</a:t>
                </a:r>
                <a:endParaRPr lang="ru-RU" sz="2800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2800" b="0" i="1" smtClean="0">
                              <a:latin typeface="Cambria Math"/>
                            </a:rPr>
                            <m:t>Обозначим через </m:t>
                          </m:r>
                          <m:r>
                            <a:rPr lang="en-US" sz="2800" i="1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</a:rPr>
                            <m:t>𝑛</m:t>
                          </m:r>
                        </m:sub>
                      </m:sSub>
                      <m:d>
                        <m:dPr>
                          <m:ctrlPr>
                            <a:rPr lang="en-US" sz="2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/>
                            </a:rPr>
                            <m:t>𝑚</m:t>
                          </m:r>
                        </m:e>
                      </m:d>
                      <m:r>
                        <a:rPr lang="ru-RU" sz="2800" b="0" i="1" smtClean="0">
                          <a:latin typeface="Cambria Math"/>
                        </a:rPr>
                        <m:t> вероятность </m:t>
                      </m:r>
                    </m:oMath>
                  </m:oMathPara>
                </a14:m>
                <a:endParaRPr lang="en-US" sz="28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/>
                        </a:rPr>
                        <m:t>появления </m:t>
                      </m:r>
                      <m:r>
                        <a:rPr lang="en-US" sz="2800" b="0" i="1" smtClean="0">
                          <a:latin typeface="Cambria Math"/>
                        </a:rPr>
                        <m:t>𝑚</m:t>
                      </m:r>
                      <m:r>
                        <a:rPr lang="ru-RU" sz="2800" b="0" i="1" smtClean="0">
                          <a:latin typeface="Cambria Math"/>
                        </a:rPr>
                        <m:t> раз события А </m:t>
                      </m:r>
                      <m:d>
                        <m:dPr>
                          <m:ctrlPr>
                            <a:rPr lang="ru-RU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sz="2800" b="0" i="1" smtClean="0">
                              <a:latin typeface="Cambria Math"/>
                            </a:rPr>
                            <m:t>успех</m:t>
                          </m:r>
                        </m:e>
                      </m:d>
                      <m:r>
                        <a:rPr lang="ru-RU" sz="2800" b="0" i="1" smtClean="0">
                          <a:latin typeface="Cambria Math"/>
                        </a:rPr>
                        <m:t>в серии </m:t>
                      </m:r>
                    </m:oMath>
                  </m:oMathPara>
                </a14:m>
                <a:endParaRPr lang="en-US" sz="2800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ru-RU" sz="2800" b="0" i="1" smtClean="0">
                        <a:latin typeface="Cambria Math"/>
                      </a:rPr>
                      <m:t>из </m:t>
                    </m:r>
                  </m:oMath>
                </a14:m>
                <a:r>
                  <a:rPr lang="ru-RU" sz="2800" dirty="0" smtClean="0"/>
                  <a:t> </a:t>
                </a:r>
                <a:r>
                  <a:rPr lang="en-US" sz="2800" dirty="0" smtClean="0"/>
                  <a:t>n</a:t>
                </a:r>
                <a:r>
                  <a:rPr lang="en-US" sz="2800" dirty="0"/>
                  <a:t> </a:t>
                </a:r>
                <a:r>
                  <a:rPr lang="ru-RU" sz="2800" dirty="0" smtClean="0"/>
                  <a:t>независимых испытаний. </a:t>
                </a:r>
                <a:r>
                  <a:rPr lang="en-US" sz="2800" dirty="0"/>
                  <a:t> p</a:t>
                </a:r>
                <a:r>
                  <a:rPr lang="en-US" sz="2800" dirty="0" smtClean="0"/>
                  <a:t>  – </a:t>
                </a:r>
                <a:r>
                  <a:rPr lang="ru-RU" sz="2800" dirty="0" smtClean="0"/>
                  <a:t>вероятность</a:t>
                </a:r>
                <a:r>
                  <a:rPr lang="en-US" sz="2800" dirty="0" smtClean="0"/>
                  <a:t> </a:t>
                </a:r>
                <a:r>
                  <a:rPr lang="ru-RU" sz="2800" dirty="0" smtClean="0"/>
                  <a:t>успеха, </a:t>
                </a:r>
                <a:r>
                  <a:rPr lang="en-US" sz="2800" dirty="0" smtClean="0"/>
                  <a:t>q – </a:t>
                </a:r>
                <a:r>
                  <a:rPr lang="ru-RU" sz="2800" dirty="0" smtClean="0"/>
                  <a:t>вероятность неудачи. </a:t>
                </a:r>
                <a:endParaRPr lang="ru-RU" sz="2800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99592" y="2060848"/>
                <a:ext cx="7734672" cy="3888432"/>
              </a:xfrm>
              <a:blipFill rotWithShape="1">
                <a:blip r:embed="rId2"/>
                <a:stretch>
                  <a:fillRect l="-710" t="-15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6315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086600" cy="122413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Формула Бернулли</a:t>
            </a:r>
            <a:endParaRPr lang="ru-RU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275640" y="1844825"/>
                <a:ext cx="7086600" cy="1509712"/>
              </a:xfrm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800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48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d>
                        <m:dPr>
                          <m:ctrlPr>
                            <a:rPr lang="en-US" sz="4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4800" b="0" i="1" smtClean="0">
                              <a:latin typeface="Cambria Math"/>
                            </a:rPr>
                            <m:t>𝑚</m:t>
                          </m:r>
                        </m:e>
                      </m:d>
                      <m:r>
                        <a:rPr lang="en-US" sz="4800" b="0" i="1" smtClean="0">
                          <a:latin typeface="Cambria Math"/>
                        </a:rPr>
                        <m:t>=</m:t>
                      </m:r>
                      <m:r>
                        <a:rPr lang="en-US" sz="4800" b="0" i="1" smtClean="0">
                          <a:latin typeface="Cambria Math"/>
                        </a:rPr>
                        <m:t>𝐶</m:t>
                      </m:r>
                      <m:f>
                        <m:fPr>
                          <m:type m:val="noBar"/>
                          <m:ctrlPr>
                            <a:rPr lang="en-US" sz="480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800" b="0" i="1" dirty="0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en-US" sz="4800" b="0" i="1" dirty="0" smtClean="0">
                              <a:latin typeface="Cambria Math"/>
                            </a:rPr>
                            <m:t>𝑛</m:t>
                          </m:r>
                        </m:den>
                      </m:f>
                      <m:r>
                        <a:rPr lang="en-US" sz="4800" b="0" i="1" dirty="0" smtClean="0">
                          <a:latin typeface="Cambria Math"/>
                        </a:rPr>
                        <m:t> ∗ </m:t>
                      </m:r>
                      <m:sSup>
                        <m:sSupPr>
                          <m:ctrlPr>
                            <a:rPr lang="en-US" sz="48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4800" b="0" i="1" dirty="0" smtClean="0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en-US" sz="4800" b="0" i="1" dirty="0" smtClean="0">
                              <a:latin typeface="Cambria Math"/>
                            </a:rPr>
                            <m:t>𝑚</m:t>
                          </m:r>
                        </m:sup>
                      </m:sSup>
                      <m:r>
                        <a:rPr lang="en-US" sz="4800" b="0" i="1" dirty="0" smtClean="0">
                          <a:latin typeface="Cambria Math"/>
                        </a:rPr>
                        <m:t> ∗</m:t>
                      </m:r>
                      <m:sSup>
                        <m:sSupPr>
                          <m:ctrlPr>
                            <a:rPr lang="en-US" sz="4800" i="1" dirty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4800" b="0" i="1" dirty="0" smtClean="0">
                              <a:latin typeface="Cambria Math"/>
                            </a:rPr>
                            <m:t>𝑞</m:t>
                          </m:r>
                        </m:e>
                        <m:sup>
                          <m:r>
                            <a:rPr lang="en-US" sz="48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4800" b="0" i="1" dirty="0" smtClean="0">
                              <a:latin typeface="Cambria Math"/>
                            </a:rPr>
                            <m:t>−</m:t>
                          </m:r>
                          <m:r>
                            <a:rPr lang="en-US" sz="4800" i="1" dirty="0">
                              <a:latin typeface="Cambria Math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en-US" sz="4800" dirty="0" smtClean="0"/>
              </a:p>
              <a:p>
                <a:endParaRPr lang="ru-RU" sz="4800" dirty="0" smtClean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275640" y="1844824"/>
                <a:ext cx="7086600" cy="1509712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Текст 2"/>
              <p:cNvSpPr txBox="1">
                <a:spLocks/>
              </p:cNvSpPr>
              <p:nvPr/>
            </p:nvSpPr>
            <p:spPr>
              <a:xfrm>
                <a:off x="1331640" y="3068960"/>
                <a:ext cx="7086600" cy="1616493"/>
              </a:xfrm>
              <a:prstGeom prst="rect">
                <a:avLst/>
              </a:prstGeom>
            </p:spPr>
            <p:txBody>
              <a:bodyPr vert="horz" anchor="t">
                <a:normAutofit/>
              </a:bodyPr>
              <a:lstStyle>
                <a:lvl1pPr marL="73152" indent="0" algn="l" rtl="0" eaLnBrk="1" latinLnBrk="0" hangingPunct="1">
                  <a:spcBef>
                    <a:spcPct val="20000"/>
                  </a:spcBef>
                  <a:buClr>
                    <a:schemeClr val="tx1">
                      <a:shade val="95000"/>
                    </a:schemeClr>
                  </a:buClr>
                  <a:buSzPct val="65000"/>
                  <a:buFont typeface="Wingdings 2"/>
                  <a:buNone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68680" indent="-283464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SzPct val="80000"/>
                  <a:buFont typeface="Wingdings 2"/>
                  <a:buNone/>
                  <a:defRPr kumimoji="0" sz="1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33856" indent="-228600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SzPct val="95000"/>
                  <a:buFont typeface="Wingdings"/>
                  <a:buNone/>
                  <a:defRPr kumimoji="0"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53312" indent="-182880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SzPct val="100000"/>
                  <a:buFont typeface="Wingdings 3"/>
                  <a:buNone/>
                  <a:defRPr kumimoji="0"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545336" indent="-182880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Font typeface="Wingdings 2"/>
                  <a:buNone/>
                  <a:defRPr kumimoji="0"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764792" indent="-182880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Font typeface="Wingdings 3"/>
                  <a:buChar char="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65960" indent="-182880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Font typeface="Wingdings 2"/>
                  <a:buChar char="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67128" indent="-182880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Font typeface="Wingdings 2"/>
                  <a:buChar char=""/>
                  <a:defRPr kumimoji="0"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368296" indent="-182880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Font typeface="Wingdings 2"/>
                  <a:buChar char=""/>
                  <a:defRPr kumimoji="0" sz="14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ru-RU" sz="4800" dirty="0"/>
                  <a:t>г</a:t>
                </a:r>
                <a:r>
                  <a:rPr lang="ru-RU" sz="4800" dirty="0" smtClean="0"/>
                  <a:t>де </a:t>
                </a:r>
                <a14:m>
                  <m:oMath xmlns:m="http://schemas.openxmlformats.org/officeDocument/2006/math">
                    <m:r>
                      <a:rPr lang="en-US" sz="4800" i="1" smtClean="0">
                        <a:latin typeface="Cambria Math"/>
                      </a:rPr>
                      <m:t>𝐶</m:t>
                    </m:r>
                    <m:f>
                      <m:fPr>
                        <m:type m:val="noBar"/>
                        <m:ctrlPr>
                          <a:rPr lang="en-US" sz="4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 dirty="0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n-US" sz="4800" i="1" dirty="0" smtClean="0">
                            <a:latin typeface="Cambria Math"/>
                          </a:rPr>
                          <m:t>𝑛</m:t>
                        </m:r>
                      </m:den>
                    </m:f>
                    <m:r>
                      <a:rPr lang="en-US" sz="4800" b="0" i="0" dirty="0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48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/>
                          </a:rPr>
                          <m:t>𝑛</m:t>
                        </m:r>
                        <m:r>
                          <a:rPr lang="en-US" sz="4800" b="0" i="1" dirty="0" smtClean="0">
                            <a:latin typeface="Cambria Math"/>
                          </a:rPr>
                          <m:t>!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/>
                          </a:rPr>
                          <m:t>𝑚</m:t>
                        </m:r>
                        <m:r>
                          <a:rPr lang="en-US" sz="4800" b="0" i="1" dirty="0" smtClean="0">
                            <a:latin typeface="Cambria Math"/>
                          </a:rPr>
                          <m:t>!∗</m:t>
                        </m:r>
                        <m:d>
                          <m:dPr>
                            <m:ctrlPr>
                              <a:rPr lang="en-US" sz="48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4800" b="0" i="1" dirty="0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sz="4800" b="0" i="1" dirty="0" smtClean="0">
                                <a:latin typeface="Cambria Math"/>
                              </a:rPr>
                              <m:t> −</m:t>
                            </m:r>
                            <m:r>
                              <a:rPr lang="en-US" sz="4800" b="0" i="1" dirty="0" smtClean="0">
                                <a:latin typeface="Cambria Math"/>
                              </a:rPr>
                              <m:t>𝑚</m:t>
                            </m:r>
                          </m:e>
                        </m:d>
                        <m:r>
                          <a:rPr lang="en-US" sz="4800" b="0" i="1" dirty="0" smtClean="0">
                            <a:latin typeface="Cambria Math"/>
                          </a:rPr>
                          <m:t>!</m:t>
                        </m:r>
                      </m:den>
                    </m:f>
                  </m:oMath>
                </a14:m>
                <a:endParaRPr lang="en-US" sz="4800" dirty="0" smtClean="0"/>
              </a:p>
              <a:p>
                <a:endParaRPr lang="ru-RU" sz="4800" dirty="0" smtClean="0"/>
              </a:p>
            </p:txBody>
          </p:sp>
        </mc:Choice>
        <mc:Fallback xmlns="">
          <p:sp>
            <p:nvSpPr>
              <p:cNvPr id="4" name="Текс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068960"/>
                <a:ext cx="7086600" cy="1616493"/>
              </a:xfrm>
              <a:prstGeom prst="rect">
                <a:avLst/>
              </a:prstGeom>
              <a:blipFill rotWithShape="1">
                <a:blip r:embed="rId3"/>
                <a:stretch>
                  <a:fillRect l="-28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Текст 2"/>
          <p:cNvSpPr txBox="1">
            <a:spLocks/>
          </p:cNvSpPr>
          <p:nvPr/>
        </p:nvSpPr>
        <p:spPr>
          <a:xfrm>
            <a:off x="1441439" y="4509120"/>
            <a:ext cx="7086600" cy="150971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73152" indent="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dirty="0" smtClean="0"/>
              <a:t>q = 1 - p</a:t>
            </a:r>
          </a:p>
          <a:p>
            <a:endParaRPr lang="ru-RU" sz="4800" dirty="0" smtClean="0"/>
          </a:p>
        </p:txBody>
      </p:sp>
    </p:spTree>
    <p:extLst>
      <p:ext uri="{BB962C8B-B14F-4D97-AF65-F5344CB8AC3E}">
        <p14:creationId xmlns:p14="http://schemas.microsoft.com/office/powerpoint/2010/main" val="422324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0192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Формула Бернулли</a:t>
            </a:r>
            <a:endParaRPr lang="ru-RU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115616" y="1991739"/>
                <a:ext cx="7553077" cy="3957542"/>
              </a:xfrm>
            </p:spPr>
            <p:txBody>
              <a:bodyPr>
                <a:normAutofit lnSpcReduction="10000"/>
              </a:bodyPr>
              <a:lstStyle/>
              <a:p>
                <a:pPr indent="457200"/>
                <a:r>
                  <a:rPr lang="ru-RU" sz="2800" dirty="0" smtClean="0"/>
                  <a:t>В самом деле, вероятность того, что при </a:t>
                </a:r>
                <a:r>
                  <a:rPr lang="en-US" sz="2800" dirty="0" smtClean="0"/>
                  <a:t> n </a:t>
                </a:r>
                <a:r>
                  <a:rPr lang="ru-RU" sz="2800" dirty="0" smtClean="0"/>
                  <a:t>испытаниях событие А наступит </a:t>
                </a:r>
                <a:r>
                  <a:rPr lang="en-US" sz="2800" dirty="0" smtClean="0"/>
                  <a:t>m </a:t>
                </a:r>
                <a:r>
                  <a:rPr lang="ru-RU" sz="2800" dirty="0" smtClean="0"/>
                  <a:t>раз и, следовательно,  не появится </a:t>
                </a:r>
                <a:r>
                  <a:rPr lang="en-US" sz="2800" dirty="0" smtClean="0"/>
                  <a:t>n-m </a:t>
                </a:r>
                <a:r>
                  <a:rPr lang="ru-RU" sz="2800" dirty="0" smtClean="0"/>
                  <a:t>раз равна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 dirty="0">
                            <a:latin typeface="Cambria Math"/>
                          </a:rPr>
                          <m:t>𝑝</m:t>
                        </m:r>
                      </m:e>
                      <m:sup>
                        <m:r>
                          <a:rPr lang="en-US" sz="2800" i="1" dirty="0">
                            <a:latin typeface="Cambria Math"/>
                          </a:rPr>
                          <m:t>𝑚</m:t>
                        </m:r>
                      </m:sup>
                    </m:sSup>
                    <m:r>
                      <a:rPr lang="en-US" sz="2800" i="1" dirty="0">
                        <a:latin typeface="Cambria Math"/>
                      </a:rPr>
                      <m:t> ∗</m:t>
                    </m:r>
                    <m:sSup>
                      <m:sSupPr>
                        <m:ctrlPr>
                          <a:rPr lang="en-US" sz="28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 dirty="0">
                            <a:latin typeface="Cambria Math"/>
                          </a:rPr>
                          <m:t>𝑞</m:t>
                        </m:r>
                      </m:e>
                      <m:sup>
                        <m:r>
                          <a:rPr lang="en-US" sz="2800" i="1" dirty="0">
                            <a:latin typeface="Cambria Math"/>
                          </a:rPr>
                          <m:t>𝑛</m:t>
                        </m:r>
                        <m:r>
                          <a:rPr lang="en-US" sz="2800" i="1" dirty="0">
                            <a:latin typeface="Cambria Math"/>
                          </a:rPr>
                          <m:t>−</m:t>
                        </m:r>
                        <m:r>
                          <a:rPr lang="en-US" sz="2800" i="1" dirty="0">
                            <a:latin typeface="Cambria Math"/>
                          </a:rPr>
                          <m:t>𝑚</m:t>
                        </m:r>
                      </m:sup>
                    </m:sSup>
                    <m:r>
                      <a:rPr lang="en-US" sz="2800" b="0" i="0" dirty="0" smtClean="0">
                        <a:latin typeface="Cambria Math"/>
                      </a:rPr>
                      <m:t>. </m:t>
                    </m:r>
                  </m:oMath>
                </a14:m>
                <a:r>
                  <a:rPr lang="ru-RU" sz="2800" dirty="0" smtClean="0"/>
                  <a:t>Но событие А может наступить при любом </a:t>
                </a:r>
                <a:r>
                  <a:rPr lang="en-US" sz="2800" dirty="0" smtClean="0"/>
                  <a:t>m </a:t>
                </a:r>
                <a:r>
                  <a:rPr lang="ru-RU" sz="2800" dirty="0" smtClean="0"/>
                  <a:t>из </a:t>
                </a:r>
                <a:r>
                  <a:rPr lang="en-US" sz="2800" dirty="0" smtClean="0"/>
                  <a:t>n </a:t>
                </a:r>
                <a:r>
                  <a:rPr lang="ru-RU" sz="2800" dirty="0" smtClean="0"/>
                  <a:t>возможных испытаний. Так как число возможных комбинаций </a:t>
                </a:r>
                <a:r>
                  <a:rPr lang="en-US" sz="2800" dirty="0" smtClean="0"/>
                  <a:t>m </a:t>
                </a:r>
                <a:r>
                  <a:rPr lang="ru-RU" sz="2800" dirty="0" smtClean="0"/>
                  <a:t>элементов из </a:t>
                </a:r>
                <a:r>
                  <a:rPr lang="en-US" sz="2800" dirty="0" smtClean="0"/>
                  <a:t>n </a:t>
                </a:r>
                <a:r>
                  <a:rPr lang="ru-RU" sz="2800" dirty="0" smtClean="0"/>
                  <a:t>равно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𝐶</m:t>
                    </m:r>
                    <m:f>
                      <m:fPr>
                        <m:type m:val="noBar"/>
                        <m:ctrlPr>
                          <a:rPr lang="en-US" sz="28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 dirty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n-US" sz="2800" i="1" dirty="0"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r>
                  <a:rPr lang="ru-RU" sz="2800" dirty="0" smtClean="0"/>
                  <a:t>, то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/>
                      </a:rPr>
                      <m:t>по формуле </m:t>
                    </m:r>
                    <m:r>
                      <a:rPr lang="en-US" sz="28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𝐴</m:t>
                        </m:r>
                        <m:r>
                          <a:rPr lang="en-US" sz="2800" i="1">
                            <a:latin typeface="Cambria Math"/>
                          </a:rPr>
                          <m:t>+</m:t>
                        </m:r>
                        <m:r>
                          <a:rPr lang="en-US" sz="2800" i="1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US" sz="2800" i="1">
                        <a:latin typeface="Cambria Math"/>
                      </a:rPr>
                      <m:t>=</m:t>
                    </m:r>
                    <m:r>
                      <a:rPr lang="en-US" sz="28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en-US" sz="2800" i="1">
                        <a:latin typeface="Cambria Math"/>
                      </a:rPr>
                      <m:t>+</m:t>
                    </m:r>
                    <m:r>
                      <a:rPr lang="en-US" sz="28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US" sz="2800" i="1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ru-RU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800" b="0" i="1" smtClean="0">
                            <a:latin typeface="Cambria Math"/>
                          </a:rPr>
                          <m:t> искомая вероятность  </m:t>
                        </m:r>
                        <m:r>
                          <a:rPr lang="en-US" sz="28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𝑛</m:t>
                        </m:r>
                      </m:sub>
                    </m:sSub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𝑚</m:t>
                        </m:r>
                      </m:e>
                    </m:d>
                    <m:r>
                      <a:rPr lang="en-US" sz="2800" i="1">
                        <a:latin typeface="Cambria Math"/>
                      </a:rPr>
                      <m:t>=</m:t>
                    </m:r>
                    <m:r>
                      <a:rPr lang="en-US" sz="2800" i="1">
                        <a:latin typeface="Cambria Math"/>
                      </a:rPr>
                      <m:t>𝐶</m:t>
                    </m:r>
                    <m:f>
                      <m:fPr>
                        <m:type m:val="noBar"/>
                        <m:ctrlPr>
                          <a:rPr lang="en-US" sz="28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 dirty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n-US" sz="2800" i="1" dirty="0">
                            <a:latin typeface="Cambria Math"/>
                          </a:rPr>
                          <m:t>𝑛</m:t>
                        </m:r>
                      </m:den>
                    </m:f>
                    <m:r>
                      <a:rPr lang="en-US" sz="2800" i="1" dirty="0">
                        <a:latin typeface="Cambria Math"/>
                      </a:rPr>
                      <m:t> ∗ </m:t>
                    </m:r>
                    <m:sSup>
                      <m:sSupPr>
                        <m:ctrlPr>
                          <a:rPr lang="en-US" sz="28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 dirty="0">
                            <a:latin typeface="Cambria Math"/>
                          </a:rPr>
                          <m:t>𝑝</m:t>
                        </m:r>
                      </m:e>
                      <m:sup>
                        <m:r>
                          <a:rPr lang="en-US" sz="2800" i="1" dirty="0">
                            <a:latin typeface="Cambria Math"/>
                          </a:rPr>
                          <m:t>𝑚</m:t>
                        </m:r>
                      </m:sup>
                    </m:sSup>
                    <m:r>
                      <a:rPr lang="en-US" sz="2800" i="1" dirty="0">
                        <a:latin typeface="Cambria Math"/>
                      </a:rPr>
                      <m:t> ∗</m:t>
                    </m:r>
                    <m:sSup>
                      <m:sSupPr>
                        <m:ctrlPr>
                          <a:rPr lang="en-US" sz="28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 dirty="0">
                            <a:latin typeface="Cambria Math"/>
                          </a:rPr>
                          <m:t>𝑞</m:t>
                        </m:r>
                      </m:e>
                      <m:sup>
                        <m:r>
                          <a:rPr lang="en-US" sz="2800" i="1" dirty="0">
                            <a:latin typeface="Cambria Math"/>
                          </a:rPr>
                          <m:t>𝑛</m:t>
                        </m:r>
                        <m:r>
                          <a:rPr lang="en-US" sz="2800" i="1" dirty="0">
                            <a:latin typeface="Cambria Math"/>
                          </a:rPr>
                          <m:t>−</m:t>
                        </m:r>
                        <m:r>
                          <a:rPr lang="en-US" sz="2800" i="1" dirty="0">
                            <a:latin typeface="Cambria Math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ru-RU" sz="2800" dirty="0" smtClean="0"/>
                  <a:t>.</a:t>
                </a:r>
                <a:endParaRPr lang="ru-RU" sz="2800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115616" y="1991738"/>
                <a:ext cx="7553077" cy="3957542"/>
              </a:xfrm>
              <a:blipFill rotWithShape="1">
                <a:blip r:embed="rId2"/>
                <a:stretch>
                  <a:fillRect l="-646" t="-2773" r="-27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745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76673"/>
            <a:ext cx="7086600" cy="115212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Пример №1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1844824"/>
            <a:ext cx="7590656" cy="3240360"/>
          </a:xfrm>
        </p:spPr>
        <p:txBody>
          <a:bodyPr>
            <a:noAutofit/>
          </a:bodyPr>
          <a:lstStyle/>
          <a:p>
            <a:pPr indent="457200"/>
            <a:r>
              <a:rPr lang="ru-RU" sz="2800" dirty="0"/>
              <a:t>Каждый день акции корпорации АВС поднимаются в цене или падают в цене на один пункт с вероятностями соответственно 0,75 и 0,25. Найти вероятность того, что акции после шести дней вернутся к своей первоначальной цене. Принять условие, что изменения цены акции вверх и вниз – независимые события.</a:t>
            </a:r>
          </a:p>
        </p:txBody>
      </p:sp>
    </p:spTree>
    <p:extLst>
      <p:ext uri="{BB962C8B-B14F-4D97-AF65-F5344CB8AC3E}">
        <p14:creationId xmlns:p14="http://schemas.microsoft.com/office/powerpoint/2010/main" val="337888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09600"/>
            <a:ext cx="7715200" cy="87518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Решение</a:t>
            </a:r>
            <a:endParaRPr lang="ru-RU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115616" y="1772817"/>
                <a:ext cx="7427168" cy="4392488"/>
              </a:xfrm>
            </p:spPr>
            <p:txBody>
              <a:bodyPr>
                <a:normAutofit fontScale="62500" lnSpcReduction="20000"/>
              </a:bodyPr>
              <a:lstStyle/>
              <a:p>
                <a:pPr indent="457200"/>
                <a:r>
                  <a:rPr lang="ru-RU" sz="3600" dirty="0"/>
                  <a:t>Для того, чтобы акции вернулись за 6 дней к своей первоначальной цене, нужно, чтобы за это время они 3 раза поднялись в цене и три раза опустились в цене. </a:t>
                </a:r>
              </a:p>
              <a:p>
                <a:r>
                  <a:rPr lang="en-US" sz="3600" dirty="0"/>
                  <a:t> </a:t>
                </a:r>
                <a:r>
                  <a:rPr lang="en-US" sz="3600" dirty="0" smtClean="0"/>
                  <a:t>p = 0.75</a:t>
                </a:r>
              </a:p>
              <a:p>
                <a:r>
                  <a:rPr lang="en-US" sz="3600" dirty="0"/>
                  <a:t> </a:t>
                </a:r>
                <a:r>
                  <a:rPr lang="en-US" sz="3600" dirty="0" smtClean="0"/>
                  <a:t>q = 0.25</a:t>
                </a:r>
              </a:p>
              <a:p>
                <a:r>
                  <a:rPr lang="en-US" sz="3600" dirty="0" smtClean="0"/>
                  <a:t> m = 3</a:t>
                </a:r>
              </a:p>
              <a:p>
                <a:r>
                  <a:rPr lang="en-US" sz="3600" dirty="0" smtClean="0"/>
                  <a:t> n = 6</a:t>
                </a:r>
                <a:endParaRPr lang="ru-RU" sz="3600" dirty="0" smtClean="0"/>
              </a:p>
              <a:p>
                <a:r>
                  <a:rPr lang="ru-RU" sz="3800" dirty="0"/>
                  <a:t>Для поиска вероятности воспользуемся формулой Бернулли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8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3800" i="1">
                            <a:latin typeface="Cambria Math"/>
                          </a:rPr>
                          <m:t>𝑛</m:t>
                        </m:r>
                      </m:sub>
                    </m:sSub>
                    <m:d>
                      <m:dPr>
                        <m:ctrlPr>
                          <a:rPr lang="en-US" sz="3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3800" i="1">
                            <a:latin typeface="Cambria Math"/>
                          </a:rPr>
                          <m:t>𝑚</m:t>
                        </m:r>
                      </m:e>
                    </m:d>
                    <m:r>
                      <a:rPr lang="en-US" sz="3800" i="1">
                        <a:latin typeface="Cambria Math"/>
                      </a:rPr>
                      <m:t>=</m:t>
                    </m:r>
                    <m:r>
                      <a:rPr lang="en-US" sz="3800" i="1">
                        <a:latin typeface="Cambria Math"/>
                      </a:rPr>
                      <m:t>𝐶</m:t>
                    </m:r>
                    <m:f>
                      <m:fPr>
                        <m:type m:val="noBar"/>
                        <m:ctrlPr>
                          <a:rPr lang="en-US" sz="38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800" i="1" dirty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n-US" sz="3800" i="1" dirty="0">
                            <a:latin typeface="Cambria Math"/>
                          </a:rPr>
                          <m:t>𝑛</m:t>
                        </m:r>
                      </m:den>
                    </m:f>
                    <m:r>
                      <a:rPr lang="en-US" sz="3800" i="1" dirty="0">
                        <a:latin typeface="Cambria Math"/>
                      </a:rPr>
                      <m:t> ∗ </m:t>
                    </m:r>
                    <m:sSup>
                      <m:sSupPr>
                        <m:ctrlPr>
                          <a:rPr lang="en-US" sz="38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800" i="1" dirty="0">
                            <a:latin typeface="Cambria Math"/>
                          </a:rPr>
                          <m:t>𝑝</m:t>
                        </m:r>
                      </m:e>
                      <m:sup>
                        <m:r>
                          <a:rPr lang="en-US" sz="3800" i="1" dirty="0">
                            <a:latin typeface="Cambria Math"/>
                          </a:rPr>
                          <m:t>𝑚</m:t>
                        </m:r>
                      </m:sup>
                    </m:sSup>
                    <m:r>
                      <a:rPr lang="en-US" sz="3800" i="1" dirty="0">
                        <a:latin typeface="Cambria Math"/>
                      </a:rPr>
                      <m:t> ∗</m:t>
                    </m:r>
                    <m:sSup>
                      <m:sSupPr>
                        <m:ctrlPr>
                          <a:rPr lang="en-US" sz="38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800" i="1" dirty="0">
                            <a:latin typeface="Cambria Math"/>
                          </a:rPr>
                          <m:t>𝑞</m:t>
                        </m:r>
                      </m:e>
                      <m:sup>
                        <m:r>
                          <a:rPr lang="en-US" sz="3800" i="1" dirty="0">
                            <a:latin typeface="Cambria Math"/>
                          </a:rPr>
                          <m:t>𝑛</m:t>
                        </m:r>
                        <m:r>
                          <a:rPr lang="en-US" sz="3800" i="1" dirty="0">
                            <a:latin typeface="Cambria Math"/>
                          </a:rPr>
                          <m:t>−</m:t>
                        </m:r>
                        <m:r>
                          <a:rPr lang="en-US" sz="3800" i="1" dirty="0">
                            <a:latin typeface="Cambria Math"/>
                          </a:rPr>
                          <m:t>𝑚</m:t>
                        </m:r>
                      </m:sup>
                    </m:sSup>
                  </m:oMath>
                </a14:m>
                <a:endParaRPr lang="ru-RU" sz="3800" dirty="0"/>
              </a:p>
              <a:p>
                <a:endParaRPr lang="ru-RU" sz="38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8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ru-RU" sz="3800" i="1">
                            <a:latin typeface="Cambria Math"/>
                          </a:rPr>
                          <m:t>6</m:t>
                        </m:r>
                      </m:sub>
                    </m:sSub>
                    <m:d>
                      <m:dPr>
                        <m:ctrlPr>
                          <a:rPr lang="en-US" sz="3800" i="1">
                            <a:latin typeface="Cambria Math"/>
                          </a:rPr>
                        </m:ctrlPr>
                      </m:dPr>
                      <m:e>
                        <m:r>
                          <a:rPr lang="ru-RU" sz="3800" i="1">
                            <a:latin typeface="Cambria Math"/>
                          </a:rPr>
                          <m:t>3</m:t>
                        </m:r>
                      </m:e>
                    </m:d>
                    <m:r>
                      <a:rPr lang="en-US" sz="3800" i="1">
                        <a:latin typeface="Cambria Math"/>
                      </a:rPr>
                      <m:t>=</m:t>
                    </m:r>
                    <m:r>
                      <a:rPr lang="en-US" sz="3800" i="1">
                        <a:latin typeface="Cambria Math"/>
                      </a:rPr>
                      <m:t>𝐶</m:t>
                    </m:r>
                    <m:f>
                      <m:fPr>
                        <m:type m:val="noBar"/>
                        <m:ctrlPr>
                          <a:rPr lang="en-US" sz="38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800" i="1" dirty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ru-RU" sz="3800" i="1" dirty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sz="3800" i="1" dirty="0">
                        <a:latin typeface="Cambria Math"/>
                      </a:rPr>
                      <m:t> ∗ </m:t>
                    </m:r>
                    <m:sSup>
                      <m:sSupPr>
                        <m:ctrlPr>
                          <a:rPr lang="en-US" sz="38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800" i="1" dirty="0">
                            <a:latin typeface="Cambria Math"/>
                          </a:rPr>
                          <m:t>0.75</m:t>
                        </m:r>
                      </m:e>
                      <m:sup>
                        <m:r>
                          <a:rPr lang="ru-RU" sz="3800" i="1" dirty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3800" i="1" dirty="0">
                        <a:latin typeface="Cambria Math"/>
                      </a:rPr>
                      <m:t> ∗</m:t>
                    </m:r>
                    <m:sSup>
                      <m:sSupPr>
                        <m:ctrlPr>
                          <a:rPr lang="en-US" sz="38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800" i="1" dirty="0">
                            <a:latin typeface="Cambria Math"/>
                          </a:rPr>
                          <m:t>0.25</m:t>
                        </m:r>
                      </m:e>
                      <m:sup>
                        <m:r>
                          <a:rPr lang="ru-RU" sz="3800" i="1" dirty="0">
                            <a:latin typeface="Cambria Math"/>
                          </a:rPr>
                          <m:t>6</m:t>
                        </m:r>
                        <m:r>
                          <a:rPr lang="en-US" sz="3800" i="1" dirty="0">
                            <a:latin typeface="Cambria Math"/>
                          </a:rPr>
                          <m:t>−</m:t>
                        </m:r>
                        <m:r>
                          <a:rPr lang="ru-RU" sz="3800" i="1" dirty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3800" dirty="0"/>
                  <a:t> = </a:t>
                </a:r>
                <a:r>
                  <a:rPr lang="ru-RU" sz="3800" dirty="0" smtClean="0"/>
                  <a:t>0.13</a:t>
                </a:r>
                <a:endParaRPr lang="ru-RU" sz="3800" dirty="0"/>
              </a:p>
              <a:p>
                <a:pPr indent="457200"/>
                <a:endParaRPr lang="ru-RU" sz="3600" dirty="0"/>
              </a:p>
              <a:p>
                <a:r>
                  <a:rPr lang="en-GB" dirty="0"/>
                  <a:t>	 </a:t>
                </a:r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115616" y="1772817"/>
                <a:ext cx="7427168" cy="4392488"/>
              </a:xfrm>
              <a:blipFill rotWithShape="1">
                <a:blip r:embed="rId2"/>
                <a:stretch>
                  <a:fillRect l="-246" t="-26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985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03648" y="260649"/>
            <a:ext cx="7086600" cy="122413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Пример №2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5616" y="1772817"/>
            <a:ext cx="7374632" cy="3684842"/>
          </a:xfrm>
        </p:spPr>
        <p:txBody>
          <a:bodyPr>
            <a:normAutofit/>
          </a:bodyPr>
          <a:lstStyle/>
          <a:p>
            <a:pPr indent="457200"/>
            <a:r>
              <a:rPr lang="ru-RU" sz="2800" dirty="0" smtClean="0"/>
              <a:t>Вероятность попадания при одном выстреле равна 0.3. Найти вероятность двух попаданий при пяти выстрелах.</a:t>
            </a:r>
          </a:p>
          <a:p>
            <a:r>
              <a:rPr lang="en-US" sz="2800" dirty="0" smtClean="0"/>
              <a:t> p = 0.3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q = 0.7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m = 2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n = 5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5759337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104</TotalTime>
  <Words>678</Words>
  <Application>Microsoft Office PowerPoint</Application>
  <PresentationFormat>Экран (4:3)</PresentationFormat>
  <Paragraphs>40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ТЕОРИЯ ВЕРОЯТНОСТЕЙ И МАТЕМАТИЧЕСКАЯ СТАТИСТИКА</vt:lpstr>
      <vt:lpstr>Повторные независимые испытания</vt:lpstr>
      <vt:lpstr>Презентация PowerPoint</vt:lpstr>
      <vt:lpstr>Формула Бернулли</vt:lpstr>
      <vt:lpstr>Формула Бернулли</vt:lpstr>
      <vt:lpstr>Формула Бернулли</vt:lpstr>
      <vt:lpstr>Пример №1</vt:lpstr>
      <vt:lpstr>Решение</vt:lpstr>
      <vt:lpstr>Пример №2</vt:lpstr>
      <vt:lpstr>Решение</vt:lpstr>
    </vt:vector>
  </TitlesOfParts>
  <Company>SPecialiST RePack &amp; SanBuild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ВЕРОЯТНОСТЕЙ И МАТЕМАТИЧЕСКАЯ СТАТИСТИКА</dc:title>
  <dc:creator>Admin</dc:creator>
  <cp:lastModifiedBy>user</cp:lastModifiedBy>
  <cp:revision>13</cp:revision>
  <dcterms:created xsi:type="dcterms:W3CDTF">2014-06-21T06:45:56Z</dcterms:created>
  <dcterms:modified xsi:type="dcterms:W3CDTF">2015-06-01T09:28:12Z</dcterms:modified>
</cp:coreProperties>
</file>