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1" r:id="rId4"/>
    <p:sldId id="262" r:id="rId5"/>
    <p:sldId id="259" r:id="rId6"/>
    <p:sldId id="267" r:id="rId7"/>
    <p:sldId id="268" r:id="rId8"/>
    <p:sldId id="269" r:id="rId9"/>
    <p:sldId id="270" r:id="rId10"/>
    <p:sldId id="260" r:id="rId11"/>
    <p:sldId id="263" r:id="rId12"/>
    <p:sldId id="264" r:id="rId13"/>
    <p:sldId id="273" r:id="rId14"/>
    <p:sldId id="272" r:id="rId15"/>
  </p:sldIdLst>
  <p:sldSz cx="9144000" cy="6858000" type="screen4x3"/>
  <p:notesSz cx="6858000" cy="9144000"/>
  <p:defaultTextStyle>
    <a:defPPr>
      <a:defRPr lang="be-B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273C-C65E-4008-BDCE-1E8EB0C03A80}" type="datetimeFigureOut">
              <a:rPr lang="be-BY" smtClean="0"/>
              <a:t>11.09.2014</a:t>
            </a:fld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FE4B-72A1-4CE6-AE30-97834410E6D7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273C-C65E-4008-BDCE-1E8EB0C03A80}" type="datetimeFigureOut">
              <a:rPr lang="be-BY" smtClean="0"/>
              <a:t>11.09.2014</a:t>
            </a:fld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FE4B-72A1-4CE6-AE30-97834410E6D7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273C-C65E-4008-BDCE-1E8EB0C03A80}" type="datetimeFigureOut">
              <a:rPr lang="be-BY" smtClean="0"/>
              <a:t>11.09.2014</a:t>
            </a:fld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FE4B-72A1-4CE6-AE30-97834410E6D7}" type="slidenum">
              <a:rPr lang="be-BY" smtClean="0"/>
              <a:t>‹#›</a:t>
            </a:fld>
            <a:endParaRPr lang="be-BY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273C-C65E-4008-BDCE-1E8EB0C03A80}" type="datetimeFigureOut">
              <a:rPr lang="be-BY" smtClean="0"/>
              <a:t>11.09.2014</a:t>
            </a:fld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FE4B-72A1-4CE6-AE30-97834410E6D7}" type="slidenum">
              <a:rPr lang="be-BY" smtClean="0"/>
              <a:t>‹#›</a:t>
            </a:fld>
            <a:endParaRPr lang="be-BY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273C-C65E-4008-BDCE-1E8EB0C03A80}" type="datetimeFigureOut">
              <a:rPr lang="be-BY" smtClean="0"/>
              <a:t>11.09.2014</a:t>
            </a:fld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FE4B-72A1-4CE6-AE30-97834410E6D7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273C-C65E-4008-BDCE-1E8EB0C03A80}" type="datetimeFigureOut">
              <a:rPr lang="be-BY" smtClean="0"/>
              <a:t>11.09.2014</a:t>
            </a:fld>
            <a:endParaRPr lang="be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FE4B-72A1-4CE6-AE30-97834410E6D7}" type="slidenum">
              <a:rPr lang="be-BY" smtClean="0"/>
              <a:t>‹#›</a:t>
            </a:fld>
            <a:endParaRPr lang="be-BY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273C-C65E-4008-BDCE-1E8EB0C03A80}" type="datetimeFigureOut">
              <a:rPr lang="be-BY" smtClean="0"/>
              <a:t>11.09.2014</a:t>
            </a:fld>
            <a:endParaRPr lang="be-B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FE4B-72A1-4CE6-AE30-97834410E6D7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273C-C65E-4008-BDCE-1E8EB0C03A80}" type="datetimeFigureOut">
              <a:rPr lang="be-BY" smtClean="0"/>
              <a:t>11.09.2014</a:t>
            </a:fld>
            <a:endParaRPr lang="be-B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FE4B-72A1-4CE6-AE30-97834410E6D7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273C-C65E-4008-BDCE-1E8EB0C03A80}" type="datetimeFigureOut">
              <a:rPr lang="be-BY" smtClean="0"/>
              <a:t>11.09.2014</a:t>
            </a:fld>
            <a:endParaRPr lang="be-B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FE4B-72A1-4CE6-AE30-97834410E6D7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273C-C65E-4008-BDCE-1E8EB0C03A80}" type="datetimeFigureOut">
              <a:rPr lang="be-BY" smtClean="0"/>
              <a:t>11.09.2014</a:t>
            </a:fld>
            <a:endParaRPr lang="be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FE4B-72A1-4CE6-AE30-97834410E6D7}" type="slidenum">
              <a:rPr lang="be-BY" smtClean="0"/>
              <a:t>‹#›</a:t>
            </a:fld>
            <a:endParaRPr lang="be-B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273C-C65E-4008-BDCE-1E8EB0C03A80}" type="datetimeFigureOut">
              <a:rPr lang="be-BY" smtClean="0"/>
              <a:t>11.09.2014</a:t>
            </a:fld>
            <a:endParaRPr lang="be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FE4B-72A1-4CE6-AE30-97834410E6D7}" type="slidenum">
              <a:rPr lang="be-BY" smtClean="0"/>
              <a:t>‹#›</a:t>
            </a:fld>
            <a:endParaRPr lang="be-B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B9C273C-C65E-4008-BDCE-1E8EB0C03A80}" type="datetimeFigureOut">
              <a:rPr lang="be-BY" smtClean="0"/>
              <a:t>11.09.2014</a:t>
            </a:fld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6E2FE4B-72A1-4CE6-AE30-97834410E6D7}" type="slidenum">
              <a:rPr lang="be-BY" smtClean="0"/>
              <a:t>‹#›</a:t>
            </a:fld>
            <a:endParaRPr lang="be-B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709027"/>
            <a:ext cx="869340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Математическое ожидание </a:t>
            </a:r>
          </a:p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случайной величины</a:t>
            </a:r>
          </a:p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и его свойства</a:t>
            </a:r>
            <a:endParaRPr lang="be-BY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5559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Математическое ожидание случайной величины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 smtClean="0"/>
                  <a:t> - постоянная величина. Оно показывает, какое значение случайной величины следует ожидать в среднем при испытаниях или наблюдениях.</a:t>
                </a:r>
                <a:endParaRPr lang="be-BY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35" t="-1413"/>
                </a:stretch>
              </a:blipFill>
            </p:spPr>
            <p:txBody>
              <a:bodyPr/>
              <a:lstStyle/>
              <a:p>
                <a:r>
                  <a:rPr lang="be-B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Математическое ожидание случайной величины и его свойства </a:t>
            </a:r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243336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72067" y="2276872"/>
                <a:ext cx="7732381" cy="384929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b="0" dirty="0" smtClean="0"/>
                  <a:t>1)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𝑀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𝐶</m:t>
                    </m:r>
                    <m:r>
                      <a:rPr lang="en-US" b="0" i="1" smtClean="0">
                        <a:latin typeface="Cambria Math"/>
                      </a:rPr>
                      <m:t>,   </m:t>
                    </m:r>
                    <m:r>
                      <a:rPr lang="en-US" b="0" i="1" smtClean="0">
                        <a:latin typeface="Cambria Math"/>
                      </a:rPr>
                      <m:t>𝐶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𝑐𝑜𝑛𝑠𝑡</m:t>
                    </m:r>
                  </m:oMath>
                </a14:m>
                <a:r>
                  <a:rPr lang="ru-RU" b="0" dirty="0" smtClean="0"/>
                  <a:t>;</a:t>
                </a:r>
              </a:p>
              <a:p>
                <a:pPr marL="0" indent="0">
                  <a:buNone/>
                </a:pPr>
                <a:r>
                  <a:rPr lang="ru-RU" b="0" dirty="0" smtClean="0"/>
                  <a:t>2)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𝑀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𝐶𝑥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𝐶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⋅</m:t>
                    </m:r>
                    <m:r>
                      <a:rPr lang="en-US" b="0" i="1" smtClean="0">
                        <a:latin typeface="Cambria Math"/>
                      </a:rPr>
                      <m:t>𝑀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en-US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𝑀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𝐶𝑥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be-BY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𝐶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⋅</m:t>
                    </m:r>
                    <m:r>
                      <a:rPr lang="en-US" i="1">
                        <a:latin typeface="Cambria Math"/>
                      </a:rPr>
                      <m:t>𝑀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 smtClean="0"/>
                  <a:t>;</a:t>
                </a:r>
                <a:endParaRPr lang="ru-RU" dirty="0"/>
              </a:p>
              <a:p>
                <a:pPr marL="0" indent="0">
                  <a:buNone/>
                </a:pPr>
                <a:r>
                  <a:rPr lang="ru-RU" dirty="0" smtClean="0"/>
                  <a:t>3</a:t>
                </a:r>
                <a:r>
                  <a:rPr lang="en-US" dirty="0"/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𝑀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⋅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𝑀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⋅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𝑀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,</m:t>
                    </m:r>
                    <m:r>
                      <a:rPr lang="ru-RU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ru-RU" dirty="0"/>
                  <a:t>для независимых случайных </a:t>
                </a:r>
                <a:r>
                  <a:rPr lang="ru-RU" dirty="0" smtClean="0"/>
                  <a:t>величин</a:t>
                </a:r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i="1" smtClean="0">
                        <a:latin typeface="Cambria Math"/>
                        <a:ea typeface="Cambria Math"/>
                      </a:rPr>
                      <m:t>→</m:t>
                    </m:r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𝑚</m:t>
                        </m:r>
                      </m:sub>
                    </m:sSub>
                    <m:r>
                      <a:rPr lang="en-US" i="1" dirty="0" smtClean="0">
                        <a:latin typeface="Cambria Math"/>
                        <a:ea typeface="Cambria Math"/>
                      </a:rPr>
                      <m:t>⇒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en-US" i="1" smtClean="0">
                        <a:latin typeface="Cambria Math"/>
                        <a:ea typeface="Cambria Math"/>
                      </a:rPr>
                      <m:t>→</m:t>
                    </m:r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dirty="0" smtClean="0"/>
                  <a:t>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𝑀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⋅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  <m:sSub>
                          <m:sSubPr>
                            <m:ctrlPr>
                              <a:rPr lang="be-BY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 smtClean="0"/>
                  <a:t>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𝑀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⋅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𝑀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be-BY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nary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be-BY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 smtClean="0"/>
                  <a:t>;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2067" y="2276872"/>
                <a:ext cx="7732381" cy="3849291"/>
              </a:xfrm>
              <a:blipFill rotWithShape="1">
                <a:blip r:embed="rId2"/>
                <a:stretch>
                  <a:fillRect l="-1183" t="-1268" b="-14422"/>
                </a:stretch>
              </a:blipFill>
            </p:spPr>
            <p:txBody>
              <a:bodyPr/>
              <a:lstStyle/>
              <a:p>
                <a:r>
                  <a:rPr lang="be-B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Математическое ожидание случайной величины и его свойства </a:t>
            </a:r>
            <a:r>
              <a:rPr lang="en-US" dirty="0"/>
              <a:t/>
            </a:r>
            <a:br>
              <a:rPr lang="en-US" dirty="0"/>
            </a:br>
            <a:r>
              <a:rPr lang="ru-RU" sz="3100" b="1" dirty="0" smtClean="0"/>
              <a:t>Свойства математического ожидания</a:t>
            </a:r>
            <a:endParaRPr lang="be-BY" sz="3100" dirty="0"/>
          </a:p>
        </p:txBody>
      </p:sp>
    </p:spTree>
    <p:extLst>
      <p:ext uri="{BB962C8B-B14F-4D97-AF65-F5344CB8AC3E}">
        <p14:creationId xmlns:p14="http://schemas.microsoft.com/office/powerpoint/2010/main" val="792770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83568" y="2675467"/>
                <a:ext cx="8280919" cy="345069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4)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𝑀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𝑀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𝑀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𝑀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sub>
                      <m:sup/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i="1" dirty="0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/>
                                  </a:rPr>
                                  <m:t>𝑚</m:t>
                                </m:r>
                              </m:sub>
                            </m:sSub>
                          </m:e>
                        </m:d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𝑘𝑚</m:t>
                            </m:r>
                          </m:sub>
                        </m:sSub>
                      </m:e>
                    </m:nary>
                    <m:r>
                      <a:rPr lang="en-US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𝑘𝑚</m:t>
                            </m:r>
                          </m:sub>
                        </m:sSub>
                      </m:e>
                    </m:nary>
                    <m:r>
                      <a:rPr lang="en-US" i="1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𝑘𝑚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/>
                  <a:t>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𝑘𝑚</m:t>
                            </m:r>
                          </m:sub>
                        </m:sSub>
                      </m:e>
                    </m:nary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𝑘𝑚</m:t>
                            </m:r>
                          </m:sub>
                        </m:sSub>
                      </m:e>
                    </m:nary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dirty="0"/>
                  <a:t>;</a:t>
                </a:r>
              </a:p>
              <a:p>
                <a:pPr marL="0" indent="0">
                  <a:buNone/>
                </a:pPr>
                <a:r>
                  <a:rPr lang="ru-RU" dirty="0"/>
                  <a:t>Тогда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𝑀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nary>
                    <m:r>
                      <a:rPr lang="en-US" i="1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</m:e>
                    </m:nary>
                    <m:r>
                      <a:rPr lang="ru-RU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𝑀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𝑀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3568" y="2675467"/>
                <a:ext cx="8280919" cy="3450696"/>
              </a:xfrm>
              <a:blipFill rotWithShape="1">
                <a:blip r:embed="rId2"/>
                <a:stretch>
                  <a:fillRect l="-5666" t="-4594"/>
                </a:stretch>
              </a:blipFill>
            </p:spPr>
            <p:txBody>
              <a:bodyPr/>
              <a:lstStyle/>
              <a:p>
                <a:r>
                  <a:rPr lang="be-B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Математическое ожидание случайной величины и его свойства </a:t>
            </a:r>
            <a:r>
              <a:rPr lang="en-US" dirty="0"/>
              <a:t/>
            </a:r>
            <a:br>
              <a:rPr lang="en-US" dirty="0"/>
            </a:br>
            <a:r>
              <a:rPr lang="ru-RU" sz="3100" b="1" dirty="0"/>
              <a:t>Свойства математического ожидания</a:t>
            </a:r>
            <a:endParaRPr lang="be-BY" sz="3100" dirty="0"/>
          </a:p>
        </p:txBody>
      </p:sp>
    </p:spTree>
    <p:extLst>
      <p:ext uri="{BB962C8B-B14F-4D97-AF65-F5344CB8AC3E}">
        <p14:creationId xmlns:p14="http://schemas.microsoft.com/office/powerpoint/2010/main" val="61234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872067" y="2132856"/>
                <a:ext cx="7408333" cy="399330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/>
                  <a:t>Математическое ожидание функции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be-BY" dirty="0"/>
                  <a:t> случайной величины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/>
                  <a:t> </a:t>
                </a:r>
                <a:r>
                  <a:rPr lang="ru-RU" dirty="0"/>
                  <a:t>имеет вид: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𝑀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𝜑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𝜑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be-BY" dirty="0"/>
              </a:p>
              <a:p>
                <a:pPr marL="0" indent="0">
                  <a:buNone/>
                </a:pPr>
                <a:r>
                  <a:rPr lang="ru-RU" dirty="0"/>
                  <a:t>для непрерывной случайной величины и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𝑀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𝜑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𝜑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)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ru-RU" dirty="0"/>
                  <a:t>для дискретной  случайной величины.</a:t>
                </a:r>
                <a:endParaRPr lang="be-BY" dirty="0"/>
              </a:p>
              <a:p>
                <a:endParaRPr lang="be-BY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2067" y="2132856"/>
                <a:ext cx="7408333" cy="3993307"/>
              </a:xfrm>
              <a:blipFill rotWithShape="1">
                <a:blip r:embed="rId2"/>
                <a:stretch>
                  <a:fillRect l="-1235" t="-1221"/>
                </a:stretch>
              </a:blipFill>
            </p:spPr>
            <p:txBody>
              <a:bodyPr/>
              <a:lstStyle/>
              <a:p>
                <a:r>
                  <a:rPr lang="be-B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14384"/>
          </a:xfrm>
        </p:spPr>
        <p:txBody>
          <a:bodyPr>
            <a:normAutofit fontScale="90000"/>
          </a:bodyPr>
          <a:lstStyle/>
          <a:p>
            <a:r>
              <a:rPr lang="ru-RU" dirty="0"/>
              <a:t>Математическое ожидание случайной величины и его свойства </a:t>
            </a:r>
            <a:r>
              <a:rPr lang="en-US" dirty="0"/>
              <a:t/>
            </a:r>
            <a:br>
              <a:rPr lang="en-US" dirty="0"/>
            </a:br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2877117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be-BY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e-BY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8708" y="2967335"/>
            <a:ext cx="71865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Спасибо за внимание :)</a:t>
            </a:r>
            <a:endParaRPr lang="be-BY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3526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72067" y="2204864"/>
                <a:ext cx="7408333" cy="392129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Пусть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 – </a:t>
                </a:r>
                <a:r>
                  <a:rPr lang="ru-RU" dirty="0" smtClean="0"/>
                  <a:t>дискретная случайная величина, принимающая  значения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,…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 smtClean="0"/>
                  <a:t>с вероятностью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,…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 smtClean="0"/>
                  <a:t> соответственно.  Математическим ожиданием или средним значением случайной величины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 smtClean="0"/>
                  <a:t>называется число: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ru-RU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ru-RU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ru-RU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ru-RU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ru-RU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ru-RU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ru-RU" b="0" i="1" smtClean="0">
                          <a:latin typeface="Cambria Math"/>
                        </a:rPr>
                        <m:t>+…</m:t>
                      </m:r>
                      <m:r>
                        <m:rPr>
                          <m:nor/>
                        </m:rPr>
                        <a:rPr lang="ru-RU" b="0" i="0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ru-RU" dirty="0"/>
                  <a:t>в</a:t>
                </a:r>
                <a:r>
                  <a:rPr lang="ru-RU" dirty="0" smtClean="0"/>
                  <a:t> предположении, что ряд абсолютно сходится. </a:t>
                </a:r>
                <a:endParaRPr lang="be-BY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2067" y="2204864"/>
                <a:ext cx="7408333" cy="3921299"/>
              </a:xfrm>
              <a:blipFill rotWithShape="1">
                <a:blip r:embed="rId2"/>
                <a:stretch>
                  <a:fillRect l="-1235" t="-1244" r="-1975"/>
                </a:stretch>
              </a:blipFill>
            </p:spPr>
            <p:txBody>
              <a:bodyPr/>
              <a:lstStyle/>
              <a:p>
                <a:r>
                  <a:rPr lang="be-B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Математическое ожидание случайной величины и его </a:t>
            </a:r>
            <a:r>
              <a:rPr lang="ru-RU" dirty="0" smtClean="0"/>
              <a:t>свойства</a:t>
            </a:r>
            <a:br>
              <a:rPr lang="ru-RU" dirty="0" smtClean="0"/>
            </a:br>
            <a:r>
              <a:rPr lang="ru-RU" sz="3100" b="1" dirty="0" smtClean="0"/>
              <a:t>Определение</a:t>
            </a:r>
            <a:endParaRPr lang="be-BY" sz="3100" b="1" dirty="0"/>
          </a:p>
        </p:txBody>
      </p:sp>
    </p:spTree>
    <p:extLst>
      <p:ext uri="{BB962C8B-B14F-4D97-AF65-F5344CB8AC3E}">
        <p14:creationId xmlns:p14="http://schemas.microsoft.com/office/powerpoint/2010/main" val="1184993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Пусть случайная величина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 smtClean="0"/>
                  <a:t>определена рядом распределения </a:t>
                </a:r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ru-RU" dirty="0" smtClean="0"/>
                  <a:t>Найти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𝑀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.</a:t>
                </a:r>
                <a:endParaRPr lang="ru-RU" dirty="0" smtClean="0"/>
              </a:p>
              <a:p>
                <a:endParaRPr lang="be-BY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35" t="-1413"/>
                </a:stretch>
              </a:blipFill>
            </p:spPr>
            <p:txBody>
              <a:bodyPr/>
              <a:lstStyle/>
              <a:p>
                <a:r>
                  <a:rPr lang="be-B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Математическое ожидание случайной величины и его </a:t>
            </a:r>
            <a:r>
              <a:rPr lang="ru-RU" dirty="0" smtClean="0"/>
              <a:t>свойства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3100" b="1" dirty="0" smtClean="0"/>
              <a:t>Пример</a:t>
            </a:r>
            <a:endParaRPr lang="be-BY" sz="31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387933"/>
              </p:ext>
            </p:extLst>
          </p:nvPr>
        </p:nvGraphicFramePr>
        <p:xfrm>
          <a:off x="1043608" y="3573016"/>
          <a:ext cx="6096000" cy="7416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be-BY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0,1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0,3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0,2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0,25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0,15</a:t>
                      </a:r>
                      <a:endParaRPr lang="be-BY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014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24744"/>
                <a:ext cx="8229600" cy="5001419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10000"/>
                  </a:lnSpc>
                  <a:buNone/>
                </a:pPr>
                <a:endParaRPr lang="ru-RU" dirty="0"/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ru-RU" dirty="0" smtClean="0"/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ru-RU" dirty="0"/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ru-RU" dirty="0" smtClean="0"/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ru-RU" dirty="0"/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ru-RU" dirty="0"/>
                        <m:t>По формуле</m:t>
                      </m:r>
                      <m:r>
                        <a:rPr lang="ru-RU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ru-RU" b="0" i="1" smtClean="0">
                          <a:latin typeface="Cambria Math"/>
                        </a:rPr>
                        <m:t> имеем: </m:t>
                      </m:r>
                    </m:oMath>
                  </m:oMathPara>
                </a14:m>
                <a:endParaRPr lang="en-US" b="0" i="1" dirty="0" smtClean="0">
                  <a:latin typeface="Cambria Math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)=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US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0,1+0∙0,3+1∙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0,2+3∙0,25+5∙0,15=1,4</m:t>
                      </m:r>
                    </m:oMath>
                  </m:oMathPara>
                </a14:m>
                <a:endParaRPr lang="ru-RU" dirty="0" smtClean="0"/>
              </a:p>
              <a:p>
                <a:pPr marL="627063" lvl="2" indent="0">
                  <a:buNone/>
                </a:pPr>
                <a:endParaRPr lang="ru-RU" dirty="0"/>
              </a:p>
              <a:p>
                <a:pPr marL="2514600" lvl="8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			</a:t>
                </a:r>
                <a:r>
                  <a:rPr lang="ru-RU" sz="2000" dirty="0" smtClean="0"/>
                  <a:t>Ответ: 1,4</a:t>
                </a:r>
                <a:endParaRPr lang="en-US" sz="2000" dirty="0" smtClean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24744"/>
                <a:ext cx="8229600" cy="5001419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be-B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Математическое ожидание случайной величины и его свойства</a:t>
            </a:r>
            <a:br>
              <a:rPr lang="ru-RU" dirty="0"/>
            </a:br>
            <a:r>
              <a:rPr lang="ru-RU" sz="3100" b="1" dirty="0" smtClean="0"/>
              <a:t>Ключ к примеру</a:t>
            </a:r>
            <a:endParaRPr lang="be-BY" sz="31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657030"/>
              </p:ext>
            </p:extLst>
          </p:nvPr>
        </p:nvGraphicFramePr>
        <p:xfrm>
          <a:off x="683568" y="2636912"/>
          <a:ext cx="6096000" cy="7416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be-BY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0,1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0,3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0,2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0,25</a:t>
                      </a:r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0,15</a:t>
                      </a:r>
                      <a:endParaRPr lang="be-BY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4050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Если случайная величина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 – </a:t>
                </a:r>
                <a:r>
                  <a:rPr lang="ru-RU" dirty="0" smtClean="0"/>
                  <a:t>непрерывная 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be-BY" dirty="0" smtClean="0"/>
                  <a:t> - плотность распределения ее, то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𝑀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 smtClean="0"/>
                  <a:t>определяется равенством: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𝑥𝑓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при условии, что несобственный интеграл сходится абсолютно.</a:t>
                </a:r>
                <a:endParaRPr lang="be-BY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35" t="-1413"/>
                </a:stretch>
              </a:blipFill>
            </p:spPr>
            <p:txBody>
              <a:bodyPr/>
              <a:lstStyle/>
              <a:p>
                <a:r>
                  <a:rPr lang="be-B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Математическое ожидание случайной величины и его свойства</a:t>
            </a:r>
            <a:br>
              <a:rPr lang="ru-RU" dirty="0"/>
            </a:br>
            <a:r>
              <a:rPr lang="ru-RU" sz="3100" b="1" dirty="0"/>
              <a:t>Определение</a:t>
            </a:r>
            <a:endParaRPr lang="be-BY" sz="3100" dirty="0"/>
          </a:p>
        </p:txBody>
      </p:sp>
    </p:spTree>
    <p:extLst>
      <p:ext uri="{BB962C8B-B14F-4D97-AF65-F5344CB8AC3E}">
        <p14:creationId xmlns:p14="http://schemas.microsoft.com/office/powerpoint/2010/main" val="475114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Найти математическое ожидание случайной величины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ru-RU" b="0" i="0" smtClean="0">
                        <a:latin typeface="Cambria Math"/>
                      </a:rPr>
                      <m:t>, </m:t>
                    </m:r>
                  </m:oMath>
                </a14:m>
                <a:r>
                  <a:rPr lang="be-BY" dirty="0" smtClean="0"/>
                  <a:t>зная его плотность распределения: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US" dirty="0" smtClean="0"/>
                  <a:t>  </a:t>
                </a:r>
                <a:r>
                  <a:rPr lang="ru-RU" dirty="0" smtClean="0"/>
                  <a:t>при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𝑙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𝑙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 </m:t>
                    </m:r>
                  </m:oMath>
                </a14:m>
                <a:endParaRPr lang="en-US" b="0" i="1" dirty="0" smtClean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 smtClean="0"/>
                  <a:t>=0 </a:t>
                </a:r>
                <a:r>
                  <a:rPr lang="ru-RU" dirty="0" smtClean="0"/>
                  <a:t>при остальных значениях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marL="0" indent="0">
                  <a:buNone/>
                </a:pPr>
                <a:endParaRPr lang="be-BY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35" t="-1413"/>
                </a:stretch>
              </a:blipFill>
            </p:spPr>
            <p:txBody>
              <a:bodyPr/>
              <a:lstStyle/>
              <a:p>
                <a:r>
                  <a:rPr lang="be-B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ru-RU" dirty="0"/>
              <a:t>Математическое ожидание случайной величины и его свойства</a:t>
            </a:r>
            <a:r>
              <a:rPr lang="en-US" dirty="0"/>
              <a:t/>
            </a:r>
            <a:br>
              <a:rPr lang="en-US" dirty="0"/>
            </a:br>
            <a:r>
              <a:rPr lang="ru-RU" sz="3100" b="1" dirty="0" smtClean="0"/>
              <a:t>Пример</a:t>
            </a:r>
            <a:endParaRPr lang="be-BY" sz="3100" dirty="0"/>
          </a:p>
        </p:txBody>
      </p:sp>
    </p:spTree>
    <p:extLst>
      <p:ext uri="{BB962C8B-B14F-4D97-AF65-F5344CB8AC3E}">
        <p14:creationId xmlns:p14="http://schemas.microsoft.com/office/powerpoint/2010/main" val="151244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𝑀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000" i="1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sz="2000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000" i="1">
                              <a:latin typeface="Cambria Math"/>
                            </a:rPr>
                            <m:t>−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  <m:sup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r>
                            <a:rPr lang="en-US" sz="2000" i="1">
                              <a:latin typeface="Cambria Math"/>
                            </a:rPr>
                            <m:t>𝑥𝑓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𝑙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𝑙</m:t>
                          </m:r>
                        </m:sup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𝑒</m:t>
                              </m:r>
                            </m:den>
                          </m:f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⋅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𝑥𝑑𝑥</m:t>
                          </m:r>
                        </m:e>
                      </m:nary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"/>
                          <m:endChr m:val="|"/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𝑒</m:t>
                              </m:r>
                            </m:den>
                          </m:f>
                          <m:r>
                            <a:rPr lang="en-US" sz="2000" i="1" smtClean="0">
                              <a:latin typeface="Cambria Math"/>
                              <a:ea typeface="Cambria Math"/>
                            </a:rPr>
                            <m:t>⋅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f>
                        <m:fPr>
                          <m:type m:val="noBar"/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𝑙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be-BY" sz="2000" dirty="0" smtClean="0"/>
              </a:p>
              <a:p>
                <a:pPr marL="0" indent="0">
                  <a:buNone/>
                </a:pPr>
                <a:endParaRPr lang="ru-RU" sz="2000" dirty="0"/>
              </a:p>
              <a:p>
                <a:pPr marL="0" indent="0">
                  <a:buNone/>
                </a:pPr>
                <a:r>
                  <a:rPr lang="ru-RU" sz="2000" dirty="0" smtClean="0"/>
                  <a:t>		</a:t>
                </a:r>
                <a:r>
                  <a:rPr lang="en-US" sz="2000" dirty="0" smtClean="0"/>
                  <a:t>				</a:t>
                </a:r>
                <a:r>
                  <a:rPr lang="ru-RU" sz="2000" dirty="0" smtClean="0"/>
                  <a:t>Ответ: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𝑎</m:t>
                    </m:r>
                  </m:oMath>
                </a14:m>
                <a:r>
                  <a:rPr lang="en-US" sz="2000" dirty="0" smtClean="0"/>
                  <a:t>.</a:t>
                </a:r>
                <a:endParaRPr lang="be-BY" sz="2000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be-B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Математическое ожидание случайной величины и его свойства</a:t>
            </a:r>
            <a:br>
              <a:rPr lang="ru-RU" dirty="0"/>
            </a:br>
            <a:r>
              <a:rPr lang="ru-RU" sz="3100" b="1" dirty="0"/>
              <a:t>Ключ к примеру</a:t>
            </a:r>
            <a:endParaRPr lang="be-BY" sz="3100" dirty="0"/>
          </a:p>
        </p:txBody>
      </p:sp>
    </p:spTree>
    <p:extLst>
      <p:ext uri="{BB962C8B-B14F-4D97-AF65-F5344CB8AC3E}">
        <p14:creationId xmlns:p14="http://schemas.microsoft.com/office/powerpoint/2010/main" val="132178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872067" y="2492896"/>
                <a:ext cx="7408333" cy="363326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Случайная ве</a:t>
                </a:r>
                <a:r>
                  <a:rPr lang="ru-RU" dirty="0"/>
                  <a:t>л</a:t>
                </a:r>
                <a:r>
                  <a:rPr lang="ru-RU" dirty="0" smtClean="0"/>
                  <a:t>ичина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be-BY" dirty="0" smtClean="0"/>
                  <a:t> в результате </a:t>
                </a:r>
                <a:r>
                  <a:rPr lang="en-US" dirty="0" smtClean="0"/>
                  <a:t>N </a:t>
                </a:r>
                <a:r>
                  <a:rPr lang="ru-RU" dirty="0" smtClean="0"/>
                  <a:t>испытаний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ru-RU" dirty="0" smtClean="0"/>
                  <a:t>раз приняла значение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ru-RU" dirty="0" smtClean="0"/>
                  <a:t>раз - значение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</a:t>
                </a:r>
                <a:r>
                  <a:rPr lang="ru-RU" dirty="0"/>
                  <a:t> </a:t>
                </a:r>
                <a:r>
                  <a:rPr lang="ru-RU" dirty="0" smtClean="0"/>
                  <a:t>и так далее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ru-RU" dirty="0"/>
                  <a:t>раз </a:t>
                </a:r>
                <a:r>
                  <a:rPr lang="en-US" dirty="0" smtClean="0"/>
                  <a:t> -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.</a:t>
                </a:r>
                <a:endParaRPr lang="ru-RU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be-BY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𝑁</m:t>
                    </m:r>
                  </m:oMath>
                </a14:m>
                <a:r>
                  <a:rPr lang="en-US" dirty="0" smtClean="0"/>
                  <a:t>;</a:t>
                </a:r>
              </a:p>
              <a:p>
                <a:pPr marL="0" indent="0">
                  <a:buNone/>
                </a:pPr>
                <a:endParaRPr lang="ru-RU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be-BY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i="1">
                                <a:latin typeface="Cambria Math"/>
                              </a:rPr>
                              <m:t>𝑘</m:t>
                            </m:r>
                            <m:r>
                              <a:rPr lang="en-US" i="1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</m:e>
                        </m:nary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dirty="0" smtClean="0"/>
                  <a:t>;</a:t>
                </a:r>
                <a:endParaRPr lang="be-BY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2067" y="2492896"/>
                <a:ext cx="7408333" cy="3633267"/>
              </a:xfrm>
              <a:blipFill rotWithShape="1">
                <a:blip r:embed="rId2"/>
                <a:stretch>
                  <a:fillRect l="-6337" t="-1342"/>
                </a:stretch>
              </a:blipFill>
            </p:spPr>
            <p:txBody>
              <a:bodyPr/>
              <a:lstStyle/>
              <a:p>
                <a:r>
                  <a:rPr lang="be-B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ru-RU" dirty="0"/>
              <a:t>Математическое ожидание случайной величины и его свойства </a:t>
            </a:r>
            <a:r>
              <a:rPr lang="en-US" dirty="0"/>
              <a:t/>
            </a:r>
            <a:br>
              <a:rPr lang="en-US" dirty="0"/>
            </a:br>
            <a:r>
              <a:rPr lang="ru-RU" sz="3100" b="1" dirty="0"/>
              <a:t>Вероятностный смысл математического ожидания</a:t>
            </a:r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71122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𝑋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be-BY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𝒌</m:t>
                            </m:r>
                          </m:sub>
                        </m:sSub>
                      </m:e>
                    </m:nary>
                    <m:f>
                      <m:fPr>
                        <m:ctrlPr>
                          <a:rPr lang="en-US" b="1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)=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+…+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dirty="0" smtClean="0"/>
                  <a:t>;</a:t>
                </a:r>
                <a:endParaRPr lang="ru-RU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be-BY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dirty="0" smtClean="0"/>
                  <a:t>;</a:t>
                </a:r>
                <a:endParaRPr lang="ru-RU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𝑋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be-BY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  <m:sSub>
                          <m:sSubPr>
                            <m:ctrlPr>
                              <a:rPr lang="be-BY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be-BY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be-BY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0" smtClean="0">
                        <a:latin typeface="Cambria Math"/>
                      </a:rPr>
                      <m:t>+…+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be-BY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;</a:t>
                </a:r>
                <a:endParaRPr lang="ru-RU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𝑋</m:t>
                        </m:r>
                      </m:e>
                    </m:acc>
                    <m:r>
                      <a:rPr lang="en-US" i="1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𝑀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;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be-BY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5" b="-1590"/>
                </a:stretch>
              </a:blipFill>
            </p:spPr>
            <p:txBody>
              <a:bodyPr/>
              <a:lstStyle/>
              <a:p>
                <a:r>
                  <a:rPr lang="be-B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Математическое ожидание случайной величины и его свойства </a:t>
            </a:r>
            <a:r>
              <a:rPr lang="en-US" dirty="0"/>
              <a:t/>
            </a:r>
            <a:br>
              <a:rPr lang="en-US" dirty="0"/>
            </a:br>
            <a:r>
              <a:rPr lang="ru-RU" sz="3100" b="1" dirty="0"/>
              <a:t>Вероятностный смысл математического ожидания</a:t>
            </a:r>
            <a:endParaRPr lang="be-BY" sz="3100" dirty="0"/>
          </a:p>
        </p:txBody>
      </p:sp>
    </p:spTree>
    <p:extLst>
      <p:ext uri="{BB962C8B-B14F-4D97-AF65-F5344CB8AC3E}">
        <p14:creationId xmlns:p14="http://schemas.microsoft.com/office/powerpoint/2010/main" val="1240612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1645</TotalTime>
  <Words>1030</Words>
  <Application>Microsoft Office PowerPoint</Application>
  <PresentationFormat>Экран (4:3)</PresentationFormat>
  <Paragraphs>95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Волна</vt:lpstr>
      <vt:lpstr>Презентация PowerPoint</vt:lpstr>
      <vt:lpstr>Математическое ожидание случайной величины и его свойства Определение</vt:lpstr>
      <vt:lpstr>Математическое ожидание случайной величины и его свойства Пример</vt:lpstr>
      <vt:lpstr>Математическое ожидание случайной величины и его свойства Ключ к примеру</vt:lpstr>
      <vt:lpstr>Математическое ожидание случайной величины и его свойства Определение</vt:lpstr>
      <vt:lpstr>Математическое ожидание случайной величины и его свойства Пример</vt:lpstr>
      <vt:lpstr>Математическое ожидание случайной величины и его свойства Ключ к примеру</vt:lpstr>
      <vt:lpstr>Математическое ожидание случайной величины и его свойства  Вероятностный смысл математического ожидания</vt:lpstr>
      <vt:lpstr>Математическое ожидание случайной величины и его свойства  Вероятностный смысл математического ожидания</vt:lpstr>
      <vt:lpstr>Математическое ожидание случайной величины и его свойства </vt:lpstr>
      <vt:lpstr>Математическое ожидание случайной величины и его свойства  Свойства математического ожидания</vt:lpstr>
      <vt:lpstr>Математическое ожидание случайной величины и его свойства  Свойства математического ожидания</vt:lpstr>
      <vt:lpstr>Математическое ожидание случайной величины и его свойства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Настасья</dc:creator>
  <cp:lastModifiedBy>user</cp:lastModifiedBy>
  <cp:revision>33</cp:revision>
  <dcterms:created xsi:type="dcterms:W3CDTF">2014-06-21T10:27:03Z</dcterms:created>
  <dcterms:modified xsi:type="dcterms:W3CDTF">2014-09-11T14:42:58Z</dcterms:modified>
</cp:coreProperties>
</file>