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9" r:id="rId3"/>
    <p:sldId id="280" r:id="rId4"/>
    <p:sldId id="278" r:id="rId5"/>
    <p:sldId id="258" r:id="rId6"/>
    <p:sldId id="269" r:id="rId7"/>
    <p:sldId id="270" r:id="rId8"/>
    <p:sldId id="281" r:id="rId9"/>
    <p:sldId id="292" r:id="rId10"/>
    <p:sldId id="273" r:id="rId11"/>
    <p:sldId id="272" r:id="rId12"/>
    <p:sldId id="274" r:id="rId13"/>
    <p:sldId id="259" r:id="rId14"/>
    <p:sldId id="260" r:id="rId15"/>
    <p:sldId id="262" r:id="rId16"/>
    <p:sldId id="263" r:id="rId17"/>
    <p:sldId id="264" r:id="rId18"/>
    <p:sldId id="265" r:id="rId19"/>
    <p:sldId id="271" r:id="rId20"/>
    <p:sldId id="290" r:id="rId21"/>
    <p:sldId id="277" r:id="rId22"/>
    <p:sldId id="267" r:id="rId23"/>
    <p:sldId id="276" r:id="rId24"/>
    <p:sldId id="261" r:id="rId25"/>
    <p:sldId id="293" r:id="rId26"/>
    <p:sldId id="266" r:id="rId27"/>
    <p:sldId id="291" r:id="rId28"/>
    <p:sldId id="268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2" autoAdjust="0"/>
    <p:restoredTop sz="94705" autoAdjust="0"/>
  </p:normalViewPr>
  <p:slideViewPr>
    <p:cSldViewPr>
      <p:cViewPr>
        <p:scale>
          <a:sx n="75" d="100"/>
          <a:sy n="75" d="100"/>
        </p:scale>
        <p:origin x="-918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876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F2110-B7B9-4843-8D18-A4B67C1077FA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8AC6A-CD44-4C66-8ACA-84D28D9DBE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8AC6A-CD44-4C66-8ACA-84D28D9DBE9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0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0FFD0-B7E0-49D4-94B2-AC052E0C441E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63300-908A-4C30-A6A1-C8CE0A58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>
    <p:spli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piritinmotionfil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Ч_облож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01922"/>
            <a:ext cx="6921876" cy="6323422"/>
          </a:xfrm>
          <a:prstGeom prst="rect">
            <a:avLst/>
          </a:prstGeom>
        </p:spPr>
      </p:pic>
    </p:spTree>
  </p:cSld>
  <p:clrMapOvr>
    <a:masterClrMapping/>
  </p:clrMapOvr>
  <p:transition advClick="0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126" y="1772816"/>
            <a:ext cx="8049748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редставитель 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сборной Китая лыжник </a:t>
            </a:r>
            <a:r>
              <a:rPr lang="ru-RU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Ду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Хайтао</a:t>
            </a:r>
            <a:r>
              <a:rPr lang="ru-RU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 свои пять лет перенес удар током. За этим последовала ампутация обеих рук, причем сделанная в домашних условиях – родители по бедности не смогли оплатить операцию в больнице. </a:t>
            </a:r>
          </a:p>
        </p:txBody>
      </p:sp>
    </p:spTree>
  </p:cSld>
  <p:clrMapOvr>
    <a:masterClrMapping/>
  </p:clrMapOvr>
  <p:transition advTm="2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езрячая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рождения биатлонистка из Германии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Вивиан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Хёш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WzpQfbxFr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1704181"/>
            <a:ext cx="6477000" cy="43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1" t="8587" r="19586" b="13454"/>
          <a:stretch>
            <a:fillRect/>
          </a:stretch>
        </p:blipFill>
        <p:spPr bwMode="auto">
          <a:xfrm>
            <a:off x="4644008" y="332656"/>
            <a:ext cx="4104456" cy="309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964" t="11438" r="7304" b="6250"/>
          <a:stretch>
            <a:fillRect/>
          </a:stretch>
        </p:blipFill>
        <p:spPr bwMode="auto">
          <a:xfrm>
            <a:off x="4827587" y="3861048"/>
            <a:ext cx="375635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41699" t="6688" r="5172" b="25391"/>
          <a:stretch>
            <a:fillRect/>
          </a:stretch>
        </p:blipFill>
        <p:spPr bwMode="auto">
          <a:xfrm>
            <a:off x="323528" y="3645024"/>
            <a:ext cx="42077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36873" y="620688"/>
            <a:ext cx="42351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Пара-сноубордист Андре </a:t>
            </a:r>
            <a:r>
              <a:rPr lang="ru-RU" sz="2000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Синтра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попал в 16 лет в аварию на мотоцикле и потерял ногу. 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 Бразилии, где нет снега зимой!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Мы смотрели затаив дыхание.</a:t>
            </a:r>
            <a:endParaRPr lang="ru-RU" sz="3200" i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IMG_8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924" y="1600200"/>
            <a:ext cx="6788152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96944" cy="114300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встралийский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горнолыжник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Джейсон </a:t>
            </a:r>
            <a:r>
              <a:rPr lang="ru-R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Сауер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переживший ампутацию обеих ног в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Рождественскую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ночь в </a:t>
            </a:r>
            <a:r>
              <a:rPr lang="ru-RU" sz="2400" u="sng" dirty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результате передозировки </a:t>
            </a:r>
            <a:r>
              <a:rPr lang="ru-RU" sz="2400" u="sng" dirty="0" smtClean="0">
                <a:solidFill>
                  <a:srgbClr val="002060"/>
                </a:solidFill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наркотиками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467" t="4547" r="21693" b="9813"/>
          <a:stretch>
            <a:fillRect/>
          </a:stretch>
        </p:blipFill>
        <p:spPr bwMode="auto">
          <a:xfrm>
            <a:off x="2483768" y="1771128"/>
            <a:ext cx="3816424" cy="2593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326" t="13360" r="22270" b="8681"/>
          <a:stretch>
            <a:fillRect/>
          </a:stretch>
        </p:blipFill>
        <p:spPr bwMode="auto">
          <a:xfrm>
            <a:off x="-36512" y="4057070"/>
            <a:ext cx="4050082" cy="2756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0668" t="3125" r="14861" b="7672"/>
          <a:stretch>
            <a:fillRect/>
          </a:stretch>
        </p:blipFill>
        <p:spPr bwMode="auto">
          <a:xfrm>
            <a:off x="5652120" y="3996637"/>
            <a:ext cx="3528392" cy="2744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Алекси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Саламон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появившийся на свет с искривлёнными конечностями из-за воздействия радиации после аварии на Чернобыльской АЭС и усыновленный в возрасте шести лет семьей из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США. 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48" t="3814" r="24954" b="7090"/>
          <a:stretch>
            <a:fillRect/>
          </a:stretch>
        </p:blipFill>
        <p:spPr bwMode="auto">
          <a:xfrm>
            <a:off x="755576" y="1916832"/>
            <a:ext cx="3672408" cy="281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794" t="11610" r="19561" b="8657"/>
          <a:stretch>
            <a:fillRect/>
          </a:stretch>
        </p:blipFill>
        <p:spPr bwMode="auto">
          <a:xfrm>
            <a:off x="4932040" y="4005064"/>
            <a:ext cx="3600400" cy="253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44008" y="19168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У </a:t>
            </a:r>
            <a:r>
              <a:rPr lang="ru-RU" dirty="0" err="1">
                <a:solidFill>
                  <a:srgbClr val="0070C0"/>
                </a:solidFill>
              </a:rPr>
              <a:t>Алекси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Саламона</a:t>
            </a:r>
            <a:r>
              <a:rPr lang="ru-RU" dirty="0">
                <a:solidFill>
                  <a:srgbClr val="0070C0"/>
                </a:solidFill>
              </a:rPr>
              <a:t> есть </a:t>
            </a:r>
            <a:r>
              <a:rPr lang="ru-RU" dirty="0" smtClean="0">
                <a:solidFill>
                  <a:srgbClr val="0070C0"/>
                </a:solidFill>
              </a:rPr>
              <a:t>мечта: </a:t>
            </a:r>
            <a:r>
              <a:rPr lang="ru-RU" dirty="0">
                <a:solidFill>
                  <a:srgbClr val="0070C0"/>
                </a:solidFill>
              </a:rPr>
              <a:t>приехать в </a:t>
            </a:r>
            <a:r>
              <a:rPr lang="ru-RU" dirty="0" smtClean="0">
                <a:solidFill>
                  <a:srgbClr val="0070C0"/>
                </a:solidFill>
              </a:rPr>
              <a:t>Россию.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не взяли в сборную команду США по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следж-хоккею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для участия в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Паралимпиаде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Сочи-2014.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Tm="2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800"/>
                            </p:stCondLst>
                            <p:childTnLst>
                              <p:par>
                                <p:cTn id="21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Какие сильные герои! </a:t>
            </a:r>
            <a:endParaRPr lang="ru-RU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IMG_8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678894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9492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Это радует, вдохновляет и восхищает.</a:t>
            </a:r>
            <a:endParaRPr lang="ru-RU" sz="2800" dirty="0"/>
          </a:p>
        </p:txBody>
      </p:sp>
    </p:spTree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448" t="8485" r="20033" b="15719"/>
          <a:stretch>
            <a:fillRect/>
          </a:stretch>
        </p:blipFill>
        <p:spPr bwMode="auto">
          <a:xfrm>
            <a:off x="223317" y="1124744"/>
            <a:ext cx="8784976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Следж-хоккей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представляет спортсмен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сборной США </a:t>
            </a:r>
            <a:r>
              <a:rPr lang="ru-RU" sz="2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Рико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Роман, потерявший левую ногу во время прохождения военной службы 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Ираке.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6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916832"/>
            <a:ext cx="678966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259632" y="172378"/>
            <a:ext cx="71287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У каждого героя своя история.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Они все были искренними с нами, зрителями.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интересно, что мы увидим через секунду.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Очень динамично снят фильм.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pirit-2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5872075" cy="4237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Россию в фильме представляет семейная пара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колясочников-кёрлингистов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Оксана Слесаренко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попавшая в автомобильную аварию, и капитан команды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Андрей Смирнов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игравший с мальчишками и упавший в шахту заброшенного дома в двенадцать лет.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них спорт стал не только делом жизни, но и помог найти друг друга.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021288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Оксана и Андрей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получили инвалидность в один и тот же год и месяц, лежали в одной больнице, но </a:t>
            </a:r>
            <a:r>
              <a:rPr lang="ru-RU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познакомились много лет спустя, на льду для керлинга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04856" cy="1426170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пришла идея организовать показ официального фильма </a:t>
            </a:r>
            <a:r>
              <a:rPr lang="en-US" sz="27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XI</a:t>
            </a:r>
            <a:r>
              <a:rPr lang="ru-RU" sz="27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Зимних </a:t>
            </a:r>
            <a:r>
              <a:rPr lang="ru-RU" sz="27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Паралимпийских</a:t>
            </a:r>
            <a:r>
              <a:rPr lang="ru-RU" sz="27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игр в Сочи в </a:t>
            </a:r>
            <a:r>
              <a:rPr lang="ru-RU" sz="2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2014 г. на кураторском часу</a:t>
            </a:r>
            <a:br>
              <a:rPr lang="ru-RU" sz="27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100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712968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марта 2016 года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 со студентами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гр. 560801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посетила </a:t>
            </a: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музей Олимпийской славы при Национальном Олимпийском комитете (НОК) Республики Беларусь.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Наш экскурсовод,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секретарь пресс-службы НОК, Римма 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Милевская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рассказала у стенда с выставочной экспозицией, посвященной белорусским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паралимпийцам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о спортсменке, которая её восхищает и вдохновляет, </a:t>
            </a: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Людмиле </a:t>
            </a:r>
            <a:r>
              <a:rPr lang="ru-RU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Волчёк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809625" indent="0"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Трагедия 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жизни этой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спортсменки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косвенно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связана с терактом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11 сентября 2001 г.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Попытка настроить телевизионную антенну закончилась падением… и инвалидной коляской на всю жизнь.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809625" indent="0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Трехкратная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паралимпийская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чемпионка по лыжным гонкам, призер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паралимпиады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 Пекине (2008) и Лондоне (2012) в гребле на байдарках. Танцует бальные танцы, прыгает с парашютом, катается на горных лыжах, водит машину, заботится 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дочке.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Мне понравилась организация экскурсии в музее, выставочная экспозиция превзошла мои ожидания.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ыйдя из здания НОК не хотелось возвращаться в городскую суету. Так, я решила до Октябрьской площади пройтись пешком, и осмыслить всё увиденное и услышанное в музее Олимпийской славы.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Вспомнила о  кинокартине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«Дух в движении»,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снятой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выпускницами мастерской Сергея Мирошниченко во ВГИКе Софией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Гевейлер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Юлией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Бывшевой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Софией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Кучер, которую 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ноябре минувшего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года смотрела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кинотеатре «Мир» в рамках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XXII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Международного кинофестиваля «Л</a:t>
            </a:r>
            <a:r>
              <a:rPr lang="be-BY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істапад»,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решила, что моим студентам обязательно нужно её увидеть.</a:t>
            </a:r>
          </a:p>
          <a:p>
            <a:pPr marL="0" indent="0" algn="r">
              <a:buNone/>
            </a:pPr>
            <a:r>
              <a:rPr lang="ru-RU" sz="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Татьяна Печень, </a:t>
            </a:r>
          </a:p>
          <a:p>
            <a:pPr marL="0" indent="0" algn="r">
              <a:buNone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ассистент кафедры </a:t>
            </a:r>
          </a:p>
          <a:p>
            <a:pPr marL="0" indent="0" algn="r">
              <a:buNone/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 телекоммуникаций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394142"/>
      </p:ext>
    </p:extLst>
  </p:cSld>
  <p:clrMapOvr>
    <a:masterClrMapping/>
  </p:clrMapOvr>
  <p:transition advClick="0" advTm="3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mph" presetSubtype="0" nodeType="afterEffect">
                                  <p:stCondLst>
                                    <p:cond delay="3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3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9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3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93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История российских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спортсменов-паралимпийцев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была 7 завершающей.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996953"/>
            <a:ext cx="8661648" cy="2232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Всем присутствующим студентам в аудитории 104-3 на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кинопоказе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фильма «Дух в движении» нужно было зарегистрироваться: в графе примечание напротив своей фамилии написать слово (фразу),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выражающее эмоционально 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чувство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возникшее после просмотра.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3" t="26848" b="16040"/>
          <a:stretch/>
        </p:blipFill>
        <p:spPr>
          <a:xfrm>
            <a:off x="611559" y="448494"/>
            <a:ext cx="8097909" cy="6294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964" y="4642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560801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3914411"/>
      </p:ext>
    </p:extLst>
  </p:cSld>
  <p:clrMapOvr>
    <a:masterClrMapping/>
  </p:clrMapOvr>
  <p:transition advTm="1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Сложно было выразить весь поток мыслей после просмотра этой кинокартины.</a:t>
            </a:r>
            <a:endParaRPr lang="ru-RU" sz="28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IMG_8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863" y="1600200"/>
            <a:ext cx="678827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46" t="28823" r="913" b="18729"/>
          <a:stretch/>
        </p:blipFill>
        <p:spPr>
          <a:xfrm>
            <a:off x="144016" y="684937"/>
            <a:ext cx="8892480" cy="5840407"/>
          </a:xfrm>
        </p:spPr>
      </p:pic>
      <p:sp>
        <p:nvSpPr>
          <p:cNvPr id="8" name="TextBox 7"/>
          <p:cNvSpPr txBox="1"/>
          <p:nvPr/>
        </p:nvSpPr>
        <p:spPr>
          <a:xfrm>
            <a:off x="1259632" y="1886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562901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6784360"/>
      </p:ext>
    </p:extLst>
  </p:cSld>
  <p:clrMapOvr>
    <a:masterClrMapping/>
  </p:clrMapOvr>
  <p:transition advTm="1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первом плане студент-спортсмен гр. 562901 Алексей </a:t>
            </a:r>
            <a:r>
              <a:rPr lang="ru-RU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Гулякевич</a:t>
            </a:r>
            <a:endParaRPr lang="ru-RU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IMG_8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678812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580526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«Это по-настоящему вдохновляющая на здоровый образ жизни кинолента.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в скором времени обязательно займусь ещё одним новым для себя видом спорта».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2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5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75"/>
                            </p:stCondLst>
                            <p:childTnLst>
                              <p:par>
                                <p:cTn id="14" presetID="18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95"/>
                            </p:stCondLst>
                            <p:childTnLst>
                              <p:par>
                                <p:cTn id="17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69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Обратная связь от студентов-зрителей фильма «Дух в движении»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54006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Стандартный способ использовали – </a:t>
            </a:r>
            <a:r>
              <a:rPr lang="ru-RU" sz="45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анкетирование</a:t>
            </a:r>
            <a:r>
              <a:rPr lang="ru-RU" sz="45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ru-RU" sz="45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героев в киноленте – 7 вопросов в анкете:</a:t>
            </a:r>
          </a:p>
          <a:p>
            <a:pPr marL="0" indent="0">
              <a:buNone/>
            </a:pP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 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Сколько видов спорта представлено в картине?</a:t>
            </a:r>
          </a:p>
          <a:p>
            <a:pPr marL="514350" indent="-514350">
              <a:buAutoNum type="arabicPeriod"/>
            </a:pPr>
            <a:endParaRPr lang="ru-RU" sz="45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Участники фильма, спортсмены-</a:t>
            </a:r>
            <a:r>
              <a:rPr lang="ru-RU" sz="45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паралимпийцы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из каких стран?</a:t>
            </a:r>
          </a:p>
          <a:p>
            <a:pPr marL="0" indent="0">
              <a:buNone/>
            </a:pPr>
            <a:endParaRPr lang="ru-RU" sz="45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 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экране Вы видели, что спорт порождает любовь. К каким двум героям    это относится?</a:t>
            </a:r>
          </a:p>
          <a:p>
            <a:pPr marL="0" indent="0">
              <a:buNone/>
            </a:pPr>
            <a:endParaRPr lang="ru-RU" sz="45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 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Кто из 7 спортсменов не принимал участие в Паралимпиаде-2014 в Сочи?</a:t>
            </a:r>
          </a:p>
          <a:p>
            <a:pPr marL="0" indent="0">
              <a:buNone/>
            </a:pPr>
            <a:endParaRPr lang="ru-RU" sz="45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Кто из героев Вам запомнился больше всего и, пожалуйста, аргументируйте свой ответ?</a:t>
            </a:r>
          </a:p>
          <a:p>
            <a:pPr marL="0" indent="0">
              <a:buNone/>
            </a:pPr>
            <a:endParaRPr lang="ru-RU" sz="45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5600" indent="-35560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 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что-нибудь измените в своей жизни после просмотра кинокартины «Дух в движении»? </a:t>
            </a:r>
          </a:p>
          <a:p>
            <a:pPr marL="0" indent="0">
              <a:buNone/>
            </a:pPr>
            <a:endParaRPr lang="ru-RU" sz="45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4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7.  </a:t>
            </a:r>
            <a:r>
              <a:rPr lang="ru-RU" sz="45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 бы </a:t>
            </a:r>
            <a:r>
              <a:rPr lang="ru-RU" sz="4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хотели сказать создателям фильма от себя?</a:t>
            </a:r>
            <a:endParaRPr lang="ru-RU" sz="4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142099"/>
      </p:ext>
    </p:extLst>
  </p:cSld>
  <p:clrMapOvr>
    <a:masterClrMapping/>
  </p:clrMapOvr>
  <p:transition advTm="3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675"/>
                            </p:stCondLst>
                            <p:childTnLst>
                              <p:par>
                                <p:cTn id="22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95"/>
                            </p:stCondLst>
                            <p:childTnLst>
                              <p:par>
                                <p:cTn id="2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95"/>
                            </p:stCondLst>
                            <p:childTnLst>
                              <p:par>
                                <p:cTn id="2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55"/>
                            </p:stCondLst>
                            <p:childTnLst>
                              <p:par>
                                <p:cTn id="31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880"/>
                            </p:stCondLst>
                            <p:childTnLst>
                              <p:par>
                                <p:cTn id="3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Иван Поцелуев, ст. гр. 562901, заполняет анкету «О фильме»</a:t>
            </a: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IMG_8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145" y="1600200"/>
            <a:ext cx="6789709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2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Анкетирование анонимное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4000" b="1" u="sng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31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анкеты отобраны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Критерий выбора – полнота заполнения.</a:t>
            </a:r>
          </a:p>
          <a:p>
            <a:pPr marL="0" indent="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Ниже они представлены вашему вниманию.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1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8" cy="6346294"/>
          </a:xfrm>
        </p:spPr>
      </p:pic>
    </p:spTree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45"/>
          <a:stretch/>
        </p:blipFill>
        <p:spPr>
          <a:xfrm>
            <a:off x="395536" y="332655"/>
            <a:ext cx="8496944" cy="63481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1521873"/>
      </p:ext>
    </p:extLst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600" cy="6076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 мысли к реализации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748464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Заместитель декана ФТК по воспитательной работе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Бобков Юрий Юрьевич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поддержал мою идею.</a:t>
            </a:r>
          </a:p>
          <a:p>
            <a:pPr marL="0" indent="0">
              <a:buNone/>
            </a:pPr>
            <a:r>
              <a:rPr lang="ru-RU" sz="105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5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Методическую помощь в проведении кураторского часа в  таком формате мне оказала начальник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ОМиВР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Людмила Ивановна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Змитрачкова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Написав сообщение на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Facebook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400" u="sng" dirty="0" smtClean="0">
                <a:hlinkClick r:id="rId2"/>
              </a:rPr>
              <a:t>https://www.facebook.com/spiritinmotionfilm/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продюсерскому центру фильма «Дух в движении»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в ответ получила ссылку для скачивания файла с облака на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Google Disk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для некоммерческого </a:t>
            </a:r>
            <a:r>
              <a:rPr lang="ru-R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кинопоказа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БГУИР. Одна просьба у них была – это предоставление фотографий с показа.</a:t>
            </a:r>
          </a:p>
          <a:p>
            <a:pPr marL="0" indent="0">
              <a:buNone/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профессиональной фотосъёмкой этого мероприятия помогли в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пресс-службе университета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algn="ctr">
              <a:buNone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/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Благодарна и признательна всем за участие, содействие и помощь. </a:t>
            </a:r>
            <a:endParaRPr lang="ru-RU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5028343"/>
      </p:ext>
    </p:extLst>
  </p:cSld>
  <p:clrMapOvr>
    <a:masterClrMapping/>
  </p:clrMapOvr>
  <p:transition advClick="0" advTm="3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25"/>
                            </p:stCondLst>
                            <p:childTnLst>
                              <p:par>
                                <p:cTn id="1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45"/>
                            </p:stCondLst>
                            <p:childTnLst>
                              <p:par>
                                <p:cTn id="17" presetID="18" presetClass="emph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85"/>
                            </p:stCondLst>
                            <p:childTnLst>
                              <p:par>
                                <p:cTn id="20" presetID="5" presetClass="emph" presetSubtype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5" t="-1805" r="1320" b="12880"/>
          <a:stretch/>
        </p:blipFill>
        <p:spPr>
          <a:xfrm>
            <a:off x="683568" y="476672"/>
            <a:ext cx="7954682" cy="5386397"/>
          </a:xfrm>
        </p:spPr>
      </p:pic>
    </p:spTree>
    <p:extLst>
      <p:ext uri="{BB962C8B-B14F-4D97-AF65-F5344CB8AC3E}">
        <p14:creationId xmlns="" xmlns:p14="http://schemas.microsoft.com/office/powerpoint/2010/main" val="1921865607"/>
      </p:ext>
    </p:extLst>
  </p:cSld>
  <p:clrMapOvr>
    <a:masterClrMapping/>
  </p:clrMapOvr>
  <p:transition advTm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820472" cy="6152756"/>
          </a:xfrm>
        </p:spPr>
      </p:pic>
    </p:spTree>
    <p:extLst>
      <p:ext uri="{BB962C8B-B14F-4D97-AF65-F5344CB8AC3E}">
        <p14:creationId xmlns="" xmlns:p14="http://schemas.microsoft.com/office/powerpoint/2010/main" val="3707225022"/>
      </p:ext>
    </p:extLst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0" t="2315" r="51370" b="18455"/>
          <a:stretch/>
        </p:blipFill>
        <p:spPr>
          <a:xfrm>
            <a:off x="0" y="188640"/>
            <a:ext cx="9144000" cy="6410810"/>
          </a:xfrm>
        </p:spPr>
      </p:pic>
    </p:spTree>
    <p:extLst>
      <p:ext uri="{BB962C8B-B14F-4D97-AF65-F5344CB8AC3E}">
        <p14:creationId xmlns="" xmlns:p14="http://schemas.microsoft.com/office/powerpoint/2010/main" val="1286898245"/>
      </p:ext>
    </p:extLst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488832" cy="6131768"/>
          </a:xfrm>
        </p:spPr>
      </p:pic>
    </p:spTree>
    <p:extLst>
      <p:ext uri="{BB962C8B-B14F-4D97-AF65-F5344CB8AC3E}">
        <p14:creationId xmlns="" xmlns:p14="http://schemas.microsoft.com/office/powerpoint/2010/main" val="1731668208"/>
      </p:ext>
    </p:extLst>
  </p:cSld>
  <p:clrMapOvr>
    <a:masterClrMapping/>
  </p:clrMapOvr>
  <p:transition advTm="9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64" t="2135" r="2235" b="17918"/>
          <a:stretch/>
        </p:blipFill>
        <p:spPr>
          <a:xfrm>
            <a:off x="323528" y="404664"/>
            <a:ext cx="8208912" cy="6183585"/>
          </a:xfrm>
        </p:spPr>
      </p:pic>
    </p:spTree>
    <p:extLst>
      <p:ext uri="{BB962C8B-B14F-4D97-AF65-F5344CB8AC3E}">
        <p14:creationId xmlns="" xmlns:p14="http://schemas.microsoft.com/office/powerpoint/2010/main" val="539882168"/>
      </p:ext>
    </p:extLst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57" t="3367" r="1134" b="17932"/>
          <a:stretch/>
        </p:blipFill>
        <p:spPr>
          <a:xfrm>
            <a:off x="539552" y="332656"/>
            <a:ext cx="7992888" cy="6303946"/>
          </a:xfrm>
        </p:spPr>
      </p:pic>
    </p:spTree>
    <p:extLst>
      <p:ext uri="{BB962C8B-B14F-4D97-AF65-F5344CB8AC3E}">
        <p14:creationId xmlns="" xmlns:p14="http://schemas.microsoft.com/office/powerpoint/2010/main" val="639868428"/>
      </p:ext>
    </p:extLst>
  </p:cSld>
  <p:clrMapOvr>
    <a:masterClrMapping/>
  </p:clrMapOvr>
  <p:transition advTm="11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28092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Искренне надеюсь на активные перемены в жизни своих студентов.</a:t>
            </a: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«Дух в движении» - прекрасный мотивирующий и призывающий к здоровому образу жизни фильм!</a:t>
            </a:r>
          </a:p>
          <a:p>
            <a:pPr algn="ctr"/>
            <a:endParaRPr lang="ru-RU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БГУИР – университет огромных возможностей для интеллектуального и физического развития каждого студента.</a:t>
            </a: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Куратор гр. 562901 и 560801</a:t>
            </a:r>
          </a:p>
          <a:p>
            <a:pPr algn="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Татьяна Печень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БГУИР_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93280"/>
            <a:ext cx="1143000" cy="1383792"/>
          </a:xfrm>
          <a:prstGeom prst="rect">
            <a:avLst/>
          </a:prstGeom>
        </p:spPr>
      </p:pic>
    </p:spTree>
  </p:cSld>
  <p:clrMapOvr>
    <a:masterClrMapping/>
  </p:clrMapOvr>
  <p:transition advTm="2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mph" presetSubtype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900"/>
                            </p:stCondLst>
                            <p:childTnLst>
                              <p:par>
                                <p:cTn id="20" presetID="18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4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4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фильме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661648" cy="5544616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Фильм, динамичный, агрессивный, как видеоклип, длится чуть более часа, но за это время перед зрителем проносятся истории сразу нескольких спортсменов из разных частей мира.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Кто-то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 них рассказывает о том, как стал инвалидом.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Кто-то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о том, каково быть инвалидом от рождения.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Каждому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них пришлось очень непросто, да и сейчас их проблемы не решены. Большинство едва сводят концы с концами, многие так и не смогли устроить личную жизнь, все они постоянно борются с подступающей депрессией.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Спорт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стал для них единственной возможностью </a:t>
            </a:r>
            <a:r>
              <a:rPr lang="ru-RU" b="1" u="sng" cap="small" dirty="0"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дисциплинировать</a:t>
            </a:r>
            <a:r>
              <a:rPr lang="ru-RU" b="1" u="sng" dirty="0"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 тело и дух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он для них -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символ тяги к жизни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dirty="0">
                <a:latin typeface="Arial" pitchFamily="34" charset="0"/>
                <a:cs typeface="Arial" pitchFamily="34" charset="0"/>
              </a:rPr>
              <a:t> а не просто попытка интегрироваться в общество или часть патриотических настроений. Героям предлагается ответить на трудные вопросы о смысле их существования, о семье, о родине, о Боге. А потом авторы отступают в восхищении от людей, которые каждый день совершают невозможное. Слова и движение закручиваются не в иллюстрацию соревнования, а в манифест и отчасти притчу, проникнутую оптимизмом.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sz="15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Дух в движении» - необычайно радостный фильм.</a:t>
            </a:r>
          </a:p>
        </p:txBody>
      </p:sp>
    </p:spTree>
    <p:extLst>
      <p:ext uri="{BB962C8B-B14F-4D97-AF65-F5344CB8AC3E}">
        <p14:creationId xmlns="" xmlns:p14="http://schemas.microsoft.com/office/powerpoint/2010/main" val="3867359793"/>
      </p:ext>
    </p:extLst>
  </p:cSld>
  <p:clrMapOvr>
    <a:masterClrMapping/>
  </p:clrMapOvr>
  <p:transition advTm="3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92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42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920"/>
                            </p:stCondLst>
                            <p:childTnLst>
                              <p:par>
                                <p:cTn id="1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12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120"/>
                            </p:stCondLst>
                            <p:childTnLst>
                              <p:par>
                                <p:cTn id="27" presetID="10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60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2927" b="10156"/>
          <a:stretch/>
        </p:blipFill>
        <p:spPr>
          <a:xfrm>
            <a:off x="323528" y="116632"/>
            <a:ext cx="8280920" cy="42468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188" b="9999"/>
          <a:stretch/>
        </p:blipFill>
        <p:spPr>
          <a:xfrm>
            <a:off x="252536" y="3760555"/>
            <a:ext cx="8423920" cy="2965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3848" y="116632"/>
            <a:ext cx="424847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Моё вступительное слово</a:t>
            </a:r>
          </a:p>
          <a:p>
            <a:pPr indent="355600"/>
            <a:r>
              <a:rPr lang="ru-RU" sz="500" dirty="0" smtClean="0">
                <a:solidFill>
                  <a:schemeClr val="bg1"/>
                </a:solidFill>
              </a:rPr>
              <a:t/>
            </a:r>
            <a:br>
              <a:rPr lang="ru-RU" sz="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В БГУИР уделяется огромное внимание  здоровому образу жизни. Спортивная база университета позволяет заниматься в различных спортивных секциях.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Главное только желание!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СПОРТ </a:t>
            </a:r>
            <a:r>
              <a:rPr lang="ru-RU" sz="1400" dirty="0">
                <a:solidFill>
                  <a:schemeClr val="bg1"/>
                </a:solidFill>
              </a:rPr>
              <a:t>помогает вырабатывать </a:t>
            </a:r>
            <a:r>
              <a:rPr lang="ru-RU" sz="1400" dirty="0" smtClean="0">
                <a:solidFill>
                  <a:schemeClr val="bg1"/>
                </a:solidFill>
              </a:rPr>
              <a:t> характер. В жизни это очень важно. </a:t>
            </a:r>
          </a:p>
          <a:p>
            <a:pPr indent="355600"/>
            <a:r>
              <a:rPr lang="ru-RU" sz="1400" dirty="0" smtClean="0">
                <a:solidFill>
                  <a:schemeClr val="bg1"/>
                </a:solidFill>
              </a:rPr>
              <a:t>Сейчас вам предоставляется возможность увидеть киноленту,  призывающую </a:t>
            </a:r>
            <a:r>
              <a:rPr lang="ru-RU" sz="1400" dirty="0">
                <a:solidFill>
                  <a:schemeClr val="bg1"/>
                </a:solidFill>
              </a:rPr>
              <a:t>жить и радоваться каждому моменту, воспринимая превратности судьбы, как шанс стать сильнее и лучше.</a:t>
            </a:r>
          </a:p>
        </p:txBody>
      </p:sp>
    </p:spTree>
  </p:cSld>
  <p:clrMapOvr>
    <a:masterClrMapping/>
  </p:clrMapOvr>
  <p:transition advTm="2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3" calcmode="lin" valueType="num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" presetClass="emph" presetSubtype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4605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13.30 начало показа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1620" y="548680"/>
            <a:ext cx="6840760" cy="384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4437112"/>
            <a:ext cx="83529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«…Совершенно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разные жизненные обстоятельства могут привести к подобным физическим катастрофам каждого из нас.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тебя есть два пути: либо твой дух силен, и ты поднимаешься, либо смиряешься и падаешь.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Важно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помнить, чтобы с тобой ни случилось, именно </a:t>
            </a:r>
            <a:r>
              <a:rPr lang="ru-RU" sz="1600" u="sng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0000"/>
                  </a:solidFill>
                </a:uFill>
                <a:latin typeface="Arial" pitchFamily="34" charset="0"/>
                <a:cs typeface="Arial" pitchFamily="34" charset="0"/>
              </a:rPr>
              <a:t>ты должен найти в себе внутренние силы, чтобы подняться, показать этот пример другим и жить в обществе. </a:t>
            </a:r>
            <a:endParaRPr lang="ru-RU" sz="1600" u="sng" dirty="0" smtClean="0">
              <a:solidFill>
                <a:schemeClr val="accent1">
                  <a:lumMod val="75000"/>
                </a:schemeClr>
              </a:solidFill>
              <a:uFill>
                <a:solidFill>
                  <a:srgbClr val="FF0000"/>
                </a:solidFill>
              </a:u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Несмотря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инвалидность, у героев фильма есть </a:t>
            </a:r>
            <a:r>
              <a:rPr lang="ru-RU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любовь, и успешный бизнес, и интересная работа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Люди с инвалидностью могут не только существовать, но и полноценно и красиво жить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…»</a:t>
            </a:r>
          </a:p>
          <a:p>
            <a:endParaRPr lang="ru-RU" sz="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Сергей Мирошниченко, </a:t>
            </a:r>
            <a:r>
              <a:rPr lang="ru-RU" sz="1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продюсер фильма </a:t>
            </a:r>
          </a:p>
        </p:txBody>
      </p:sp>
    </p:spTree>
  </p:cSld>
  <p:clrMapOvr>
    <a:masterClrMapping/>
  </p:clrMapOvr>
  <p:transition advTm="3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920"/>
                            </p:stCondLst>
                            <p:childTnLst>
                              <p:par>
                                <p:cTn id="16" presetID="5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2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76672"/>
            <a:ext cx="5565304" cy="135416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Сергей Мирошниченко о возникновении идеи фильма</a:t>
            </a:r>
            <a:endParaRPr 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492896"/>
            <a:ext cx="88022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«Мой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отец был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инвалидом Великой Отечественной войны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за несколько дней до ее окончания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потерял зрение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Ему было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всего 20 лет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Но он не опустил руки, а смог подняться и достичь успеха в жизни.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После войны стал историком, заведующим кафедрой истории, профессором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Однажды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приснился мне и сказал: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«Знаешь, ты много документальных фильмов сделал, но про меня не снял ничего…».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мне пришла идея предложить своим трем выпускницам – Софии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Гевейлер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Юлии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Бывшевой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Софии Кучер – сделать фильм о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паралимпийцах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людях, которые смогли подняться после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испытаний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за год до </a:t>
            </a:r>
            <a:r>
              <a:rPr 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Паралимпийских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игр. Эту идею поддержали ректор ВГИКа Владимир Малышев, заведующий кафедрой Владимир Хотиненко, руководитель «ВГИКа-Дебюта» продюсер Федор Попов. И впервые столь масштабный проект смогли осуществить выпускники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ВГИКа».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Сергей Мирошничен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2962275" cy="2047875"/>
          </a:xfrm>
          <a:prstGeom prst="rect">
            <a:avLst/>
          </a:prstGeom>
        </p:spPr>
      </p:pic>
    </p:spTree>
  </p:cSld>
  <p:clrMapOvr>
    <a:masterClrMapping/>
  </p:clrMapOvr>
  <p:transition advTm="3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800"/>
                            </p:stCondLst>
                            <p:childTnLst>
                              <p:par>
                                <p:cTn id="2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880"/>
                            </p:stCondLst>
                            <p:childTnLst>
                              <p:par>
                                <p:cTn id="24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76672"/>
            <a:ext cx="61310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София </a:t>
            </a:r>
            <a:r>
              <a:rPr lang="ru-RU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Гевейлер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7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режессер</a:t>
            </a:r>
            <a:r>
              <a:rPr lang="ru-RU" sz="27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фильма)</a:t>
            </a:r>
            <a:endParaRPr lang="ru-RU" sz="27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507288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 картина – не о победе или о поражении сборной какой-либо страны или какого-либо спортсмена, а о том, что, </a:t>
            </a:r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какие бы судьба ни накладывала ограничения и беды на человека, он способен сам менять свою судьбу. </a:t>
            </a:r>
            <a:endParaRPr lang="ru-RU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Фильм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«Дух в движении» уникален тем, что это не только документальная картина, но и анимационная. </a:t>
            </a:r>
            <a:endParaRPr lang="ru-RU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Картина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эта начиналась, как дебютная картина трех выпускников ВГИКа, и нас поддержал наш мастер Сергей Валентинович Мирошниченко – взял производство картины на студию «Остров», и совместно с продюсерским центром «ВГИК-Дебют» мы получили грант от Министерства культуры.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Идею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также постепенно поддержало Федеральное Агентство по печати и массовым коммуникациям, телеканал «Россия-1», и во время съемок проектом заинтересовался Международный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Паралимпийский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Комитет. Они написали нам письмо, и когда они увидели отснятые материалы, они присвоили фильму статус первого в истории официального фильма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Паралимпийских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Игр.</a:t>
            </a:r>
          </a:p>
        </p:txBody>
      </p:sp>
      <p:pic>
        <p:nvPicPr>
          <p:cNvPr id="4" name="Рисунок 3" descr="София Гевейл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2230"/>
            <a:ext cx="2448272" cy="1958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5559221"/>
      </p:ext>
    </p:extLst>
  </p:cSld>
  <p:clrMapOvr>
    <a:masterClrMapping/>
  </p:clrMapOvr>
  <p:transition advTm="3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80"/>
                            </p:stCondLst>
                            <p:childTnLst>
                              <p:par>
                                <p:cTn id="25" presetID="15" presetClass="emph" presetSubtype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105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Кадры из кинофильма</a:t>
            </a:r>
            <a:b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«Дух в движении»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Arial Black" pitchFamily="34" charset="0"/>
            </a:endParaRPr>
          </a:p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7 главных героев</a:t>
            </a:r>
          </a:p>
          <a:p>
            <a:pPr marL="0" indent="0">
              <a:buNone/>
            </a:pPr>
            <a:endParaRPr lang="ru-RU" sz="4000" dirty="0" smtClean="0">
              <a:latin typeface="Arial Black" pitchFamily="34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Arial Black" pitchFamily="34" charset="0"/>
              </a:rPr>
              <a:t>                     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6 видов спорта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01194237"/>
      </p:ext>
    </p:extLst>
  </p:cSld>
  <p:clrMapOvr>
    <a:masterClrMapping/>
  </p:clrMapOvr>
  <p:transition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570</TotalTime>
  <Words>1197</Words>
  <Application>Microsoft Office PowerPoint</Application>
  <PresentationFormat>Экран (4:3)</PresentationFormat>
  <Paragraphs>114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Как пришла идея организовать показ официального фильма XI Зимних Паралимпийских игр в Сочи в 2014 г. на кураторском часу  </vt:lpstr>
      <vt:lpstr>От мысли к реализации</vt:lpstr>
      <vt:lpstr>О фильме</vt:lpstr>
      <vt:lpstr>Слайд 5</vt:lpstr>
      <vt:lpstr>13.30 начало показа</vt:lpstr>
      <vt:lpstr>Сергей Мирошниченко о возникновении идеи фильма</vt:lpstr>
      <vt:lpstr>София Гевейлер (режессер фильма)</vt:lpstr>
      <vt:lpstr>Кадры из кинофильма «Дух в движении»</vt:lpstr>
      <vt:lpstr>Слайд 10</vt:lpstr>
      <vt:lpstr>Незрячая от рождения биатлонистка из Германии Вивиан Хёш</vt:lpstr>
      <vt:lpstr>Слайд 12</vt:lpstr>
      <vt:lpstr>Мы смотрели затаив дыхание.</vt:lpstr>
      <vt:lpstr>Австралийский горнолыжник Джейсон Сауер, переживший ампутацию обеих ног в Рождественскую ночь в результате передозировки наркотиками.</vt:lpstr>
      <vt:lpstr>Алекси Саламон, появившийся на свет с искривлёнными конечностями из-за воздействия радиации после аварии на Чернобыльской АЭС и усыновленный в возрасте шести лет семьей из США. </vt:lpstr>
      <vt:lpstr>Какие сильные герои! </vt:lpstr>
      <vt:lpstr>Слайд 17</vt:lpstr>
      <vt:lpstr>Слайд 18</vt:lpstr>
      <vt:lpstr>Слайд 19</vt:lpstr>
      <vt:lpstr>История российских спортсменов-паралимпийцев была 7 завершающей.</vt:lpstr>
      <vt:lpstr>Слайд 21</vt:lpstr>
      <vt:lpstr>Сложно было выразить весь поток мыслей после просмотра этой кинокартины.</vt:lpstr>
      <vt:lpstr>Слайд 23</vt:lpstr>
      <vt:lpstr>На первом плане студент-спортсмен гр. 562901 Алексей Гулякевич</vt:lpstr>
      <vt:lpstr>Обратная связь от студентов-зрителей фильма «Дух в движении»</vt:lpstr>
      <vt:lpstr>Иван Поцелуев, ст. гр. 562901, заполняет анкету «О фильме»</vt:lpstr>
      <vt:lpstr>Анкетирование анонимное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104</cp:revision>
  <dcterms:created xsi:type="dcterms:W3CDTF">2016-03-18T20:47:09Z</dcterms:created>
  <dcterms:modified xsi:type="dcterms:W3CDTF">2016-04-03T17:16:18Z</dcterms:modified>
</cp:coreProperties>
</file>