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88" r:id="rId4"/>
    <p:sldId id="289" r:id="rId5"/>
    <p:sldId id="290" r:id="rId6"/>
    <p:sldId id="291" r:id="rId7"/>
    <p:sldId id="286" r:id="rId8"/>
    <p:sldId id="282" r:id="rId9"/>
    <p:sldId id="280" r:id="rId10"/>
    <p:sldId id="283" r:id="rId11"/>
    <p:sldId id="269" r:id="rId12"/>
    <p:sldId id="257" r:id="rId13"/>
    <p:sldId id="258" r:id="rId14"/>
    <p:sldId id="281" r:id="rId15"/>
    <p:sldId id="273" r:id="rId16"/>
    <p:sldId id="275" r:id="rId17"/>
    <p:sldId id="276" r:id="rId18"/>
    <p:sldId id="272" r:id="rId19"/>
    <p:sldId id="277" r:id="rId20"/>
    <p:sldId id="274" r:id="rId21"/>
    <p:sldId id="259" r:id="rId22"/>
    <p:sldId id="270" r:id="rId23"/>
    <p:sldId id="271" r:id="rId24"/>
    <p:sldId id="278" r:id="rId25"/>
    <p:sldId id="279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705" autoAdjust="0"/>
  </p:normalViewPr>
  <p:slideViewPr>
    <p:cSldViewPr>
      <p:cViewPr varScale="1">
        <p:scale>
          <a:sx n="65" d="100"/>
          <a:sy n="65" d="100"/>
        </p:scale>
        <p:origin x="-91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07504-E925-4E4A-A899-16EA2E5D7AD1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CF2F-E88B-4FF8-867B-43A2A6C77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6538936"/>
      </p:ext>
    </p:extLst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07504-E925-4E4A-A899-16EA2E5D7AD1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CF2F-E88B-4FF8-867B-43A2A6C77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7659275"/>
      </p:ext>
    </p:extLst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07504-E925-4E4A-A899-16EA2E5D7AD1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CF2F-E88B-4FF8-867B-43A2A6C77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5955142"/>
      </p:ext>
    </p:extLst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07504-E925-4E4A-A899-16EA2E5D7AD1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CF2F-E88B-4FF8-867B-43A2A6C77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8379670"/>
      </p:ext>
    </p:extLst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07504-E925-4E4A-A899-16EA2E5D7AD1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CF2F-E88B-4FF8-867B-43A2A6C77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2920790"/>
      </p:ext>
    </p:extLst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07504-E925-4E4A-A899-16EA2E5D7AD1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CF2F-E88B-4FF8-867B-43A2A6C77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673908"/>
      </p:ext>
    </p:extLst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07504-E925-4E4A-A899-16EA2E5D7AD1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CF2F-E88B-4FF8-867B-43A2A6C77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1569170"/>
      </p:ext>
    </p:extLst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07504-E925-4E4A-A899-16EA2E5D7AD1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CF2F-E88B-4FF8-867B-43A2A6C77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5519572"/>
      </p:ext>
    </p:extLst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07504-E925-4E4A-A899-16EA2E5D7AD1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CF2F-E88B-4FF8-867B-43A2A6C77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5348551"/>
      </p:ext>
    </p:extLst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07504-E925-4E4A-A899-16EA2E5D7AD1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CF2F-E88B-4FF8-867B-43A2A6C77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987439"/>
      </p:ext>
    </p:extLst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07504-E925-4E4A-A899-16EA2E5D7AD1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CF2F-E88B-4FF8-867B-43A2A6C77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3846593"/>
      </p:ext>
    </p:extLst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07504-E925-4E4A-A899-16EA2E5D7AD1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6CF2F-E88B-4FF8-867B-43A2A6C77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988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704" y="1628800"/>
            <a:ext cx="9144000" cy="281074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ЗДОРОВЫЙ ОБРАЗ ЖИЗНИ</a:t>
            </a:r>
            <a:b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</a:t>
            </a:r>
            <a:b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ОЛИМПИЙСКОЕ ДВИЖЕНИЕ В БЕЛАРУСИ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4292" y="4653136"/>
            <a:ext cx="8820472" cy="17526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Подготовили:	</a:t>
            </a:r>
            <a:r>
              <a:rPr lang="ru-RU" sz="2400" dirty="0" smtClean="0"/>
              <a:t>			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проекта: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гр. 562901 и 560801</a:t>
            </a:r>
            <a:r>
              <a:rPr lang="ru-RU" sz="2400" dirty="0" smtClean="0"/>
              <a:t>			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куратор групп</a:t>
            </a:r>
          </a:p>
          <a:p>
            <a:pPr algn="l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             Татьяна Михайловна Печень</a:t>
            </a:r>
          </a:p>
          <a:p>
            <a:pPr algn="l"/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32656"/>
            <a:ext cx="1872208" cy="100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8492555"/>
      </p:ext>
    </p:extLst>
  </p:cSld>
  <p:clrMapOvr>
    <a:masterClrMapping/>
  </p:clrMapOvr>
  <p:transition spd="med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0"/>
            <a:ext cx="828092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этой книге 3 раздела: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«КАК ЗАКАЛЕННЫМ СТАЛ»</a:t>
            </a:r>
            <a:b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«БОРИСЬ И ПОБЕЖДАЙ»</a:t>
            </a:r>
            <a:b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«НЕ ДУМАЙ О СЕКУНДАХ СВЫСОКА».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третьем разделе есть 2 интересных параграфа «Мой НОК» и «Мой университет».</a:t>
            </a:r>
            <a:b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Мы со студентами решили сходить на экскурсию в штаб-квартиру Национального Олимпийского комитета, где активно и продуктивно работал профессор кафедры </a:t>
            </a:r>
            <a:r>
              <a:rPr lang="ru-RU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физвоспитания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БГУИР Александр Медведь.</a:t>
            </a:r>
          </a:p>
          <a:p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ransition spd="med"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4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" presetID="5" presetClass="emph" presetSubtype="1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группа  560801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00200"/>
            <a:ext cx="828092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Экскурсия в музей Олимпийской славы, расположенный в штаб-квартире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Национального олимпийского комитета Республики Беларусь.</a:t>
            </a:r>
          </a:p>
          <a:p>
            <a:pPr marL="0" indent="0">
              <a:buNone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Адрес: г. Минск, ул. Радужная, д. 27</a:t>
            </a:r>
          </a:p>
          <a:p>
            <a:pPr marL="0" indent="0">
              <a:buNone/>
            </a:pPr>
            <a:endParaRPr lang="ru-RU" b="1" i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045989"/>
      </p:ext>
    </p:extLst>
  </p:cSld>
  <p:clrMapOvr>
    <a:masterClrMapping/>
  </p:clrMapOvr>
  <p:transition spd="med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Экскурсия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это </a:t>
            </a:r>
            <a:r>
              <a:rPr lang="ru-RU" dirty="0">
                <a:solidFill>
                  <a:srgbClr val="002060"/>
                </a:solidFill>
              </a:rPr>
              <a:t>специфическое учебно-воспитательное занятие, перенесенное в соответствии с определенной образовательной или воспитательной целью на предприятие, в музей, на </a:t>
            </a:r>
            <a:r>
              <a:rPr lang="ru-RU" dirty="0" smtClean="0">
                <a:solidFill>
                  <a:srgbClr val="002060"/>
                </a:solidFill>
              </a:rPr>
              <a:t>выставку и т.д.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7332434"/>
      </p:ext>
    </p:extLst>
  </p:cSld>
  <p:clrMapOvr>
    <a:masterClrMapping/>
  </p:clrMapOvr>
  <p:transition spd="med" advTm="1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85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85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Образовательно-воспитательное значение экскурсий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997838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состоит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в том, что они служат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накоплению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наглядных представлений и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жизненных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фактов,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обогащению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чувственного опыта воспитанников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; </a:t>
            </a:r>
            <a:r>
              <a:rPr lang="ru-RU" sz="2800" u="sng" dirty="0" smtClean="0">
                <a:solidFill>
                  <a:schemeClr val="tx2">
                    <a:lumMod val="75000"/>
                  </a:schemeClr>
                </a:solidFill>
              </a:rPr>
              <a:t>помогают </a:t>
            </a:r>
            <a:r>
              <a:rPr lang="ru-RU" sz="2800" u="sng" dirty="0">
                <a:solidFill>
                  <a:schemeClr val="tx2">
                    <a:lumMod val="75000"/>
                  </a:schemeClr>
                </a:solidFill>
              </a:rPr>
              <a:t>установлению связи теории с практикой, обучения и воспитания с жизнью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;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</a:rPr>
              <a:t>способствуют решению задач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эстетического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</a:rPr>
              <a:t>воспитания, развитию чувства любви к родному краю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219919006"/>
      </p:ext>
    </p:extLst>
  </p:cSld>
  <p:clrMapOvr>
    <a:masterClrMapping/>
  </p:clrMapOvr>
  <p:transition spd="med" advTm="1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021985"/>
            <a:ext cx="7848872" cy="5575367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Из книги А.В. Медведя узнали, что среди экспонатов музейной экспозиции мы сможем увидеть и его награды.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5574538"/>
      </p:ext>
    </p:extLst>
  </p:cSld>
  <p:clrMapOvr>
    <a:masterClrMapping/>
  </p:clrMapOvr>
  <p:transition spd="med" advTm="1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Наш экскурсовод Римма </a:t>
            </a:r>
            <a:r>
              <a:rPr lang="ru-RU" sz="3600" dirty="0" err="1" smtClean="0">
                <a:solidFill>
                  <a:srgbClr val="002060"/>
                </a:solidFill>
              </a:rPr>
              <a:t>Милевская</a:t>
            </a:r>
            <a:r>
              <a:rPr lang="ru-RU" sz="3600" dirty="0" smtClean="0">
                <a:solidFill>
                  <a:srgbClr val="002060"/>
                </a:solidFill>
              </a:rPr>
              <a:t>, секретарь пресс-службы НОК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989" y="1600200"/>
            <a:ext cx="8068021" cy="4525963"/>
          </a:xfrm>
        </p:spPr>
      </p:pic>
      <p:sp>
        <p:nvSpPr>
          <p:cNvPr id="8" name="Стрелка вправо 7"/>
          <p:cNvSpPr/>
          <p:nvPr/>
        </p:nvSpPr>
        <p:spPr>
          <a:xfrm rot="5400000">
            <a:off x="6084168" y="980728"/>
            <a:ext cx="1224136" cy="50405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1273130"/>
      </p:ext>
    </p:extLst>
  </p:cSld>
  <p:clrMapOvr>
    <a:masterClrMapping/>
  </p:clrMapOvr>
  <p:transition spd="med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90000" y="1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0000FF"/>
                </a:solidFill>
              </a:rPr>
              <a:t>В экспозиции отображена история создания НОК Беларуси и развития олимпийского движения в нашей стране, успехи белорусских спортсменов в контексте зимних и летних Олимпийских игр.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989" y="1927373"/>
            <a:ext cx="8068021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82807599"/>
      </p:ext>
    </p:extLst>
  </p:cSld>
  <p:clrMapOvr>
    <a:masterClrMapping/>
  </p:clrMapOvr>
  <p:transition spd="med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</a:rPr>
              <a:t>В экспозиции собраны экспонаты многих олимпийских чемпионов, предметы, переданные белорусскими федерациями по видам спорта и управлениями по физической культуре и спорту областных центров нашей республики.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989" y="1600200"/>
            <a:ext cx="8068021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86980105"/>
      </p:ext>
    </p:extLst>
  </p:cSld>
  <p:clrMapOvr>
    <a:masterClrMapping/>
  </p:clrMapOvr>
  <p:transition spd="med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Экспозиция нас удивила!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Было интересно смотреть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и приятно слушать экскурсовода.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989" y="1855365"/>
            <a:ext cx="8068021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45493657"/>
      </p:ext>
    </p:extLst>
  </p:cSld>
  <p:clrMapOvr>
    <a:masterClrMapping/>
  </p:clrMapOvr>
  <p:transition spd="med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 Зале ОЛИМПИЙСКОЙ СЛАВЫ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989" y="1855365"/>
            <a:ext cx="8068021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040273931"/>
      </p:ext>
    </p:extLst>
  </p:cSld>
  <p:clrMapOvr>
    <a:masterClrMapping/>
  </p:clrMapOvr>
  <p:transition spd="med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562901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8579296" cy="356125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 Narrow" pitchFamily="34" charset="0"/>
              </a:rPr>
              <a:t>На кураторском часу обсуждали вопросы здорового образа жизни в контексте Олимпийского движения в Беларуси.</a:t>
            </a:r>
          </a:p>
          <a:p>
            <a:pPr marL="0" indent="0">
              <a:buNone/>
            </a:pPr>
            <a:r>
              <a:rPr lang="ru-RU" dirty="0" smtClean="0">
                <a:latin typeface="Arial Narrow" pitchFamily="34" charset="0"/>
              </a:rPr>
              <a:t/>
            </a:r>
            <a:br>
              <a:rPr lang="ru-RU" dirty="0" smtClean="0">
                <a:latin typeface="Arial Narrow" pitchFamily="34" charset="0"/>
              </a:rPr>
            </a:br>
            <a:r>
              <a:rPr lang="ru-RU" dirty="0" smtClean="0">
                <a:latin typeface="Arial Narrow" pitchFamily="34" charset="0"/>
              </a:rPr>
              <a:t>Студенты подготовили сообщения.</a:t>
            </a:r>
            <a:endParaRPr lang="ru-RU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38280"/>
      </p:ext>
    </p:extLst>
  </p:cSld>
  <p:clrMapOvr>
    <a:masterClrMapping/>
  </p:clrMapOvr>
  <p:transition spd="med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002060"/>
                </a:solidFill>
              </a:rPr>
              <a:t>Возле стенда с почтовой продукцией, посвященной успехам олимпийских чемпионов и деятельности НОК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989" y="1600200"/>
            <a:ext cx="8068021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83990673"/>
      </p:ext>
    </p:extLst>
  </p:cSld>
  <p:clrMapOvr>
    <a:masterClrMapping/>
  </p:clrMapOvr>
  <p:transition spd="med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36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Награды наших чемпионов с Зимней Олимпиады в Сочи-2014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989" y="1600200"/>
            <a:ext cx="8068021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49351537"/>
      </p:ext>
    </p:extLst>
  </p:cSld>
  <p:clrMapOvr>
    <a:masterClrMapping/>
  </p:clrMapOvr>
  <p:transition spd="med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2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32" y="260648"/>
            <a:ext cx="871296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 Олимпийской Славы НОК – </a:t>
            </a: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многофункциональный!</a:t>
            </a:r>
            <a:endParaRPr lang="ru-RU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2491" y="1844824"/>
            <a:ext cx="8068021" cy="45259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1102305898"/>
      </p:ext>
    </p:extLst>
  </p:cSld>
  <p:clrMapOvr>
    <a:masterClrMapping/>
  </p:clrMapOvr>
  <p:transition spd="med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752"/>
            <a:ext cx="8892480" cy="1143000"/>
          </a:xfrm>
        </p:spPr>
        <p:txBody>
          <a:bodyPr>
            <a:noAutofit/>
          </a:bodyPr>
          <a:lstStyle/>
          <a:p>
            <a:pPr algn="l"/>
            <a:r>
              <a:rPr lang="ru-RU" sz="2600" dirty="0" smtClean="0">
                <a:solidFill>
                  <a:srgbClr val="002060"/>
                </a:solidFill>
              </a:rPr>
              <a:t>Здесь проходят встречи, конференции и именно отсюда наши Олимпийские команды отправляются на соревнования</a:t>
            </a:r>
            <a:r>
              <a:rPr lang="ru-RU" sz="2600" dirty="0" smtClean="0"/>
              <a:t>.</a:t>
            </a:r>
            <a:endParaRPr lang="ru-RU" sz="2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475" y="1783357"/>
            <a:ext cx="8068021" cy="45259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3975502573"/>
      </p:ext>
    </p:extLst>
  </p:cSld>
  <p:clrMapOvr>
    <a:masterClrMapping/>
  </p:clrMapOvr>
  <p:transition spd="med" advTm="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72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«У нас глаза разбегались…»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989" y="1600200"/>
            <a:ext cx="8068021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53323916"/>
      </p:ext>
    </p:extLst>
  </p:cSld>
  <p:clrMapOvr>
    <a:masterClrMapping/>
  </p:clrMapOvr>
  <p:transition spd="med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Фотография на память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989" y="1600200"/>
            <a:ext cx="8068021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82766196"/>
      </p:ext>
    </p:extLst>
  </p:cSld>
  <p:clrMapOvr>
    <a:masterClrMapping/>
  </p:clrMapOvr>
  <p:transition spd="med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229600" cy="4054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1520" y="4797152"/>
            <a:ext cx="86409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Из параграфа «Мой НОК» книги Александра Медведя «Вся жизнь – борьба»: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«…Воздвигли это здание, которое не стыдно передать в руки потомкам. Пользуйтесь и берегите!»</a:t>
            </a: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6021288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СПАСИБО!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320"/>
                            </p:stCondLst>
                            <p:childTnLst>
                              <p:par>
                                <p:cTn id="12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48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980"/>
                            </p:stCondLst>
                            <p:childTnLst>
                              <p:par>
                                <p:cTn id="2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696744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Алексей </a:t>
            </a:r>
            <a:r>
              <a:rPr lang="ru-RU" dirty="0" err="1" smtClean="0"/>
              <a:t>Конопацкий</a:t>
            </a:r>
            <a:endParaRPr lang="ru-RU" dirty="0"/>
          </a:p>
        </p:txBody>
      </p:sp>
      <p:pic>
        <p:nvPicPr>
          <p:cNvPr id="9" name="Содержимое 8" descr="Конопацкий Лёш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60648"/>
            <a:ext cx="1296144" cy="1657003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323528" y="2060847"/>
            <a:ext cx="8407644" cy="45361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198884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История Олимпийского </a:t>
            </a:r>
            <a:r>
              <a:rPr lang="ru-RU" b="1" dirty="0" smtClean="0"/>
              <a:t>движения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2564904"/>
            <a:ext cx="7704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Современные Олимпийский Игры-крупнейшие международные комплексные олимпийские </a:t>
            </a:r>
            <a:r>
              <a:rPr lang="ru-RU" sz="2400" dirty="0" smtClean="0"/>
              <a:t>соревнования, </a:t>
            </a:r>
            <a:r>
              <a:rPr lang="ru-RU" sz="2400" dirty="0" smtClean="0"/>
              <a:t>которые проводятся раз в 4 года.</a:t>
            </a:r>
          </a:p>
          <a:p>
            <a:r>
              <a:rPr lang="ru-RU" sz="2400" dirty="0" smtClean="0"/>
              <a:t>Современные Олимпийские игры были возрождены в конце 19 века. Первые Олимпийские Игры были проведены в 1896 году. В 1924 году были учреждены зимние Олимпийские Игры.</a:t>
            </a:r>
          </a:p>
          <a:p>
            <a:r>
              <a:rPr lang="ru-RU" sz="2400" dirty="0" smtClean="0"/>
              <a:t>В тех же местах проведение </a:t>
            </a:r>
            <a:r>
              <a:rPr lang="ru-RU" sz="2400" dirty="0" err="1" smtClean="0"/>
              <a:t>Олимпийсих</a:t>
            </a:r>
            <a:r>
              <a:rPr lang="ru-RU" sz="2400" dirty="0" smtClean="0"/>
              <a:t> игр спустя несколько дней проводятся </a:t>
            </a:r>
            <a:r>
              <a:rPr lang="ru-RU" sz="2400" dirty="0" err="1" smtClean="0"/>
              <a:t>Паралимпийские</a:t>
            </a:r>
            <a:r>
              <a:rPr lang="ru-RU" sz="2400" dirty="0" smtClean="0"/>
              <a:t> игры для людей с ограниченными возможностями.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501067215"/>
      </p:ext>
    </p:extLst>
  </p:cSld>
  <p:clrMapOvr>
    <a:masterClrMapping/>
  </p:clrMapOvr>
  <p:transition spd="med" advTm="2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7584" y="404664"/>
            <a:ext cx="72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2060848"/>
            <a:ext cx="8208912" cy="43204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Спортсмены </a:t>
            </a:r>
            <a:r>
              <a:rPr lang="ru-RU" sz="2400" dirty="0" smtClean="0"/>
              <a:t>Беларуси впервые приняли участие в XV Олимпийских играх в 1952 г., которые прошли в Хельсинки (Финляндия). В составе сборной команды СССР тогда было 4 белорусских легкоатлета и 2 фехтовальщика. Первую олимпийскую серебряную медаль среди белорусских спортсменов завоевал М. Кривоносов (метание молота) на XVI Олимпийских играх (1956) в Мельбурне (Австралия).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2132856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Участие белорусских спортсменов</a:t>
            </a:r>
            <a:endParaRPr lang="en-US" sz="2400" b="1" dirty="0" smtClean="0"/>
          </a:p>
          <a:p>
            <a:pPr algn="ctr"/>
            <a:r>
              <a:rPr lang="ru-RU" sz="2400" b="1" dirty="0" smtClean="0"/>
              <a:t>в Олимпийских играх</a:t>
            </a:r>
            <a:endParaRPr lang="ru-RU" sz="2400" b="1" dirty="0"/>
          </a:p>
        </p:txBody>
      </p:sp>
      <p:pic>
        <p:nvPicPr>
          <p:cNvPr id="1026" name="Picture 2" descr="C:\Users\NeW\Desktop\BAwYIResn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1417340" cy="14173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15816" y="692696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Никита </a:t>
            </a:r>
            <a:r>
              <a:rPr lang="ru-RU" sz="36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Хамрителёв</a:t>
            </a:r>
            <a:endParaRPr lang="ru-RU" sz="3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7478150"/>
      </p:ext>
    </p:extLst>
  </p:cSld>
  <p:clrMapOvr>
    <a:masterClrMapping/>
  </p:clrMapOvr>
  <p:transition spd="med" advTm="2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Денис Ерох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2267744" cy="2257884"/>
          </a:xfrm>
        </p:spPr>
      </p:pic>
      <p:sp>
        <p:nvSpPr>
          <p:cNvPr id="8" name="Скругленный прямоугольник 7"/>
          <p:cNvSpPr/>
          <p:nvPr/>
        </p:nvSpPr>
        <p:spPr>
          <a:xfrm>
            <a:off x="467544" y="2852936"/>
            <a:ext cx="8208912" cy="37444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err="1" smtClean="0"/>
              <a:t>Да́рья</a:t>
            </a:r>
            <a:r>
              <a:rPr lang="ru-RU" dirty="0" smtClean="0"/>
              <a:t> </a:t>
            </a:r>
            <a:r>
              <a:rPr lang="ru-RU" dirty="0" err="1" smtClean="0"/>
              <a:t>Влади́мировна</a:t>
            </a:r>
            <a:r>
              <a:rPr lang="ru-RU" dirty="0" smtClean="0"/>
              <a:t> </a:t>
            </a:r>
            <a:r>
              <a:rPr lang="ru-RU" dirty="0" err="1" smtClean="0"/>
              <a:t>До́мрачева</a:t>
            </a:r>
            <a:r>
              <a:rPr lang="ru-RU" dirty="0" smtClean="0"/>
              <a:t> ( — белорусская </a:t>
            </a:r>
            <a:r>
              <a:rPr lang="ru-RU" dirty="0" err="1" smtClean="0"/>
              <a:t>биатлонистка</a:t>
            </a:r>
            <a:r>
              <a:rPr lang="ru-RU" dirty="0" smtClean="0"/>
              <a:t>, трёхкратная олимпийская чемпионка 2014 года, двукратная чемпионка мира (2012 и 2013), обладательница Кубка мира 2014/15, обладательница 5 малых Хрустальных глобусов Кубка мира по биатлону, заслуженный мастер спорта Республики Беларусь. Самая титулованная белорусская спортсменка в истории зимних Олимпийских игр, а также первая в мире трёхкратная олимпийская чемпионка, одержавшая все свои победы в личных гонках. В день завоевания третьей золотой медали на Играх 2014 года Дарье было присвоено звание «Герой Беларуси</a:t>
            </a:r>
            <a:r>
              <a:rPr lang="ru-RU" dirty="0" smtClean="0"/>
              <a:t>», </a:t>
            </a:r>
            <a:r>
              <a:rPr lang="ru-RU" dirty="0" smtClean="0"/>
              <a:t>она стала первой в истории страны женщиной, удостоенной высшей награды. Одна из сильнейших </a:t>
            </a:r>
            <a:r>
              <a:rPr lang="ru-RU" dirty="0" err="1" smtClean="0"/>
              <a:t>биатлонисток</a:t>
            </a:r>
            <a:r>
              <a:rPr lang="ru-RU" dirty="0" smtClean="0"/>
              <a:t> мира 2010-х годов.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23928" y="2204864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 Дарье </a:t>
            </a:r>
            <a:r>
              <a:rPr lang="ru-RU" sz="2800" b="1" dirty="0" err="1" smtClean="0"/>
              <a:t>Домрачевой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87824" y="98072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Денис Ерохов</a:t>
            </a:r>
            <a:endParaRPr lang="ru-RU" sz="3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4351714"/>
      </p:ext>
    </p:extLst>
  </p:cSld>
  <p:clrMapOvr>
    <a:masterClrMapping/>
  </p:clrMapOvr>
  <p:transition spd="med" advTm="3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67544" y="2204864"/>
            <a:ext cx="8208912" cy="43924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Выдающийся белорусский теннисист, заслуженный мастер спорта Республики Беларусь. Один из лучших игроков в парном разряде в истории мирового тенниса.</a:t>
            </a:r>
          </a:p>
          <a:p>
            <a:r>
              <a:rPr lang="ru-RU" dirty="0" smtClean="0"/>
              <a:t>Неоднократно становился первой ракеткой мира в парном разряде. Выиграл 47 турниров, в том числе одержал 6 побед (с четырьмя разными партнерами) на турнирах Большого шлема.</a:t>
            </a:r>
          </a:p>
          <a:p>
            <a:r>
              <a:rPr lang="ru-RU" dirty="0" smtClean="0"/>
              <a:t>В дуэте с Викторией </a:t>
            </a:r>
            <a:r>
              <a:rPr lang="ru-RU" dirty="0" err="1" smtClean="0"/>
              <a:t>Азаренко</a:t>
            </a:r>
            <a:r>
              <a:rPr lang="ru-RU" dirty="0" smtClean="0"/>
              <a:t> выиграл Олимпийский турнир в Лондоне в миксте.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Многолетний лидер команды Беларуси в Кубке Дэвиса. После победы над командой России в феврале 2004 года был награжден орденом Отечества III степени.</a:t>
            </a:r>
          </a:p>
          <a:p>
            <a:r>
              <a:rPr lang="ru-RU" dirty="0" smtClean="0"/>
              <a:t>В 2013 году был награжден премией </a:t>
            </a:r>
            <a:r>
              <a:rPr lang="ru-RU" dirty="0" err="1" smtClean="0"/>
              <a:t>Tennis</a:t>
            </a:r>
            <a:r>
              <a:rPr lang="ru-RU" dirty="0" smtClean="0"/>
              <a:t> </a:t>
            </a:r>
            <a:r>
              <a:rPr lang="ru-RU" dirty="0" err="1" smtClean="0"/>
              <a:t>Europe</a:t>
            </a:r>
            <a:r>
              <a:rPr lang="ru-RU" dirty="0" smtClean="0"/>
              <a:t> </a:t>
            </a:r>
            <a:r>
              <a:rPr lang="ru-RU" dirty="0" err="1" smtClean="0"/>
              <a:t>Award</a:t>
            </a:r>
            <a:r>
              <a:rPr lang="ru-RU" dirty="0" smtClean="0"/>
              <a:t> за значительный вклад в развитие и популяризацию тенниса в Европе.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148478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 Максиме Мирном</a:t>
            </a:r>
            <a:endParaRPr lang="ru-RU" sz="2800" b="1" dirty="0"/>
          </a:p>
        </p:txBody>
      </p:sp>
      <p:pic>
        <p:nvPicPr>
          <p:cNvPr id="6" name="Содержимое 9" descr="Алексей Гулякевич.jpg"/>
          <p:cNvPicPr>
            <a:picLocks noChangeAspect="1"/>
          </p:cNvPicPr>
          <p:nvPr/>
        </p:nvPicPr>
        <p:blipFill>
          <a:blip r:embed="rId2" cstate="print"/>
          <a:srcRect l="16981" r="9434" b="45283"/>
          <a:stretch>
            <a:fillRect/>
          </a:stretch>
        </p:blipFill>
        <p:spPr>
          <a:xfrm>
            <a:off x="395536" y="188640"/>
            <a:ext cx="2376264" cy="1766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987824" y="404664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Алексей </a:t>
            </a:r>
            <a:r>
              <a:rPr lang="ru-RU" sz="36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Гулякевич</a:t>
            </a:r>
            <a:endParaRPr lang="ru-RU" sz="3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304352"/>
      </p:ext>
    </p:extLst>
  </p:cSld>
  <p:clrMapOvr>
    <a:masterClrMapping/>
  </p:clrMapOvr>
  <p:transition spd="med" advTm="3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Дима Дроз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2749"/>
            <a:ext cx="1179483" cy="1456051"/>
          </a:xfrm>
        </p:spPr>
      </p:pic>
      <p:sp>
        <p:nvSpPr>
          <p:cNvPr id="8" name="Скругленный прямоугольник 7"/>
          <p:cNvSpPr/>
          <p:nvPr/>
        </p:nvSpPr>
        <p:spPr>
          <a:xfrm>
            <a:off x="179512" y="1772816"/>
            <a:ext cx="8820472" cy="49685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err="1" smtClean="0"/>
              <a:t>Алекса́ндр</a:t>
            </a:r>
            <a:r>
              <a:rPr lang="ru-RU" sz="1600" dirty="0" smtClean="0"/>
              <a:t> </a:t>
            </a:r>
            <a:r>
              <a:rPr lang="ru-RU" sz="1600" dirty="0" err="1" smtClean="0"/>
              <a:t>Васи́льевич</a:t>
            </a:r>
            <a:r>
              <a:rPr lang="ru-RU" sz="1600" dirty="0" smtClean="0"/>
              <a:t> </a:t>
            </a:r>
            <a:r>
              <a:rPr lang="ru-RU" sz="1600" dirty="0" err="1" smtClean="0"/>
              <a:t>Медве́дь</a:t>
            </a:r>
            <a:r>
              <a:rPr lang="ru-RU" sz="1600" dirty="0" smtClean="0"/>
              <a:t> (род. 16 сентября 1937, Белая Церковь, Киевская область) — советский спортсмен, борец вольного стиля, трёхкратный олимпийский чемпион, многократный чемпион мира, Европы и СССР. Заслуженный мастер спорта СССР (1962), автор двух книг по борьбе. Обыгрывал одного и того же спортсмена (Османа </a:t>
            </a:r>
            <a:r>
              <a:rPr lang="ru-RU" sz="1600" dirty="0" err="1" smtClean="0"/>
              <a:t>Дуралиева</a:t>
            </a:r>
            <a:r>
              <a:rPr lang="ru-RU" sz="1600" dirty="0" smtClean="0"/>
              <a:t>) в финалах престижных соревнований 8 раз. Вице-президент НОК Республики Беларусь.</a:t>
            </a:r>
            <a:br>
              <a:rPr lang="ru-RU" sz="1600" dirty="0" smtClean="0"/>
            </a:br>
            <a:r>
              <a:rPr lang="ru-RU" sz="1600" dirty="0" smtClean="0"/>
              <a:t>Александр Медведь три раза становился олимпийским чемпионом по вольной борьбе (1964, 1968, 1972), причём в трёх разных весовых категориях (полутяжёлой, тяжёлой и абсолютной), 7 раз (1962—1963, 1966—1967, 1969—1971) становился чемпионом мира, 3 раза (1966, 1968 и 1972) — чемпионом Европы. В 1961—1970 годах 9 раз становился чемпионом СССР.</a:t>
            </a:r>
            <a:br>
              <a:rPr lang="ru-RU" sz="1600" dirty="0" smtClean="0"/>
            </a:br>
            <a:r>
              <a:rPr lang="ru-RU" sz="1600" dirty="0" smtClean="0"/>
              <a:t>В 1962 году после своего первого чемпионства стал заслуженным мастером спорта, в 1964 году после победы на Олимпиаде награждён Орденом Ленина, с 1965 года стал членом КПСС.</a:t>
            </a:r>
            <a:br>
              <a:rPr lang="ru-RU" sz="1600" dirty="0" smtClean="0"/>
            </a:br>
            <a:r>
              <a:rPr lang="ru-RU" sz="1600" dirty="0" smtClean="0"/>
              <a:t>В 1972 году нёс флаг СССР на церемонии открытия Олимпиады в Мюнхене. В 2001 году признан лучшим спортсменом Белоруссии XX века.</a:t>
            </a:r>
            <a:br>
              <a:rPr lang="ru-RU" sz="1600" dirty="0" smtClean="0"/>
            </a:br>
            <a:r>
              <a:rPr lang="ru-RU" sz="1600" dirty="0" smtClean="0"/>
              <a:t>В 2004 году на церемонии открытия Олимпийских игр в Афинах нёс флаг Беларуси.</a:t>
            </a:r>
            <a:br>
              <a:rPr lang="ru-RU" sz="1600" dirty="0" smtClean="0"/>
            </a:br>
            <a:r>
              <a:rPr lang="ru-RU" sz="1600" dirty="0" smtClean="0"/>
              <a:t>В 2005 году был признан лучшим борцом вольного стиля в истории спорта и введён в Зал спортивной славы борьбы.</a:t>
            </a:r>
            <a:br>
              <a:rPr lang="ru-RU" sz="1600" dirty="0" smtClean="0"/>
            </a:br>
            <a:r>
              <a:rPr lang="ru-RU" sz="1600" dirty="0" smtClean="0"/>
              <a:t>В настоящее время является ответственным за цикл борьбы в БГУИР.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691680" y="836712"/>
            <a:ext cx="7452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 </a:t>
            </a:r>
            <a:r>
              <a:rPr lang="ru-RU" sz="2400" b="1" dirty="0" smtClean="0"/>
              <a:t>легендарном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Александре </a:t>
            </a:r>
            <a:r>
              <a:rPr lang="ru-RU" sz="2400" b="1" dirty="0" smtClean="0"/>
              <a:t>Васильевиче Медведе 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188640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Дмитрий Дрозд</a:t>
            </a:r>
            <a:endParaRPr lang="ru-RU" sz="32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0587074"/>
      </p:ext>
    </p:extLst>
  </p:cSld>
  <p:clrMapOvr>
    <a:masterClrMapping/>
  </p:clrMapOvr>
  <p:transition spd="med" advTm="4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Обл. книги Вся жизнь борьб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2523480" cy="36874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260646"/>
            <a:ext cx="8208912" cy="634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2012 году к  75-ему ЮБИЛЕЮ Александра Медведя вышла книга издательства «</a:t>
            </a:r>
            <a:r>
              <a:rPr lang="be-BY" dirty="0" smtClean="0">
                <a:solidFill>
                  <a:srgbClr val="002060"/>
                </a:solidFill>
              </a:rPr>
              <a:t>Мастацкая літаратура».</a:t>
            </a:r>
          </a:p>
          <a:p>
            <a:endParaRPr lang="be-BY" dirty="0" smtClean="0">
              <a:solidFill>
                <a:srgbClr val="002060"/>
              </a:solidFill>
            </a:endParaRPr>
          </a:p>
          <a:p>
            <a:pPr marL="2773363"/>
            <a:r>
              <a:rPr lang="ru-RU" dirty="0" smtClean="0">
                <a:solidFill>
                  <a:srgbClr val="002060"/>
                </a:solidFill>
              </a:rPr>
              <a:t>В этой книге эпоха и судьба сплелись в клубок жаркой борцовской схватки. Эти строчки окроплены тяжелым потом ежедневных тренировок, а слова пронизаны верой в свои силы, в успех, в победу. На этих страницах вся жизнь трехкратного олимпийского чемпиона и легенды мирового спорта Александра Медведя: от детства в немецкой оккупации и первых шагов на борцовском ковре до неизвестных ранее тонкостей больших побед. Через что пришлось пройти чемпиону, как закалялась сталь его характера, какую жизнь он вел вне борцовского зала и постоянных соревнований, во что верил и кого любил? </a:t>
            </a:r>
          </a:p>
          <a:p>
            <a:pPr indent="2773363"/>
            <a:endParaRPr lang="ru-RU" sz="1050" dirty="0" smtClean="0">
              <a:solidFill>
                <a:srgbClr val="002060"/>
              </a:solidFill>
            </a:endParaRPr>
          </a:p>
          <a:p>
            <a:pPr indent="442913"/>
            <a:r>
              <a:rPr lang="ru-RU" dirty="0" smtClean="0">
                <a:solidFill>
                  <a:srgbClr val="002060"/>
                </a:solidFill>
              </a:rPr>
              <a:t>Эта книга больше, чем мемуары величайшего чемпиона всех времен,— это исповедь его жизни, рассказанная без прикрас и лукавства. Это философия борьбы, переданная устами человека, посвятившего себя ей без остатка. Это любопытная, поучительная и временами очень забавная история большого человека в большом спорте. Александр Медведь и его борьба… Они так и идут. Вместе.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Tm="3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47284"/>
            <a:ext cx="8640960" cy="6322075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116632"/>
            <a:ext cx="842493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этом году 50 лет трудовой деятельности 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А.В. Медведя в нашем университете.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5373216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Фотография из книги А.В. Медведя «Вся жизнь – борьба»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002092"/>
      </p:ext>
    </p:extLst>
  </p:cSld>
  <p:clrMapOvr>
    <a:masterClrMapping/>
  </p:clrMapOvr>
  <p:transition spd="med" advTm="1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900</Words>
  <Application>Microsoft Office PowerPoint</Application>
  <PresentationFormat>Экран (4:3)</PresentationFormat>
  <Paragraphs>65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ЗДОРОВЫЙ ОБРАЗ ЖИЗНИ и ОЛИМПИЙСКОЕ ДВИЖЕНИЕ В БЕЛАРУСИ</vt:lpstr>
      <vt:lpstr>группа 562901</vt:lpstr>
      <vt:lpstr>Алексей Конопацкий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группа  560801</vt:lpstr>
      <vt:lpstr>Экскурсия </vt:lpstr>
      <vt:lpstr>Образовательно-воспитательное значение экскурсий </vt:lpstr>
      <vt:lpstr>Слайд 14</vt:lpstr>
      <vt:lpstr>Наш экскурсовод Римма Милевская, секретарь пресс-службы НОК</vt:lpstr>
      <vt:lpstr>В экспозиции отображена история создания НОК Беларуси и развития олимпийского движения в нашей стране, успехи белорусских спортсменов в контексте зимних и летних Олимпийских игр.</vt:lpstr>
      <vt:lpstr>В экспозиции собраны экспонаты многих олимпийских чемпионов, предметы, переданные белорусскими федерациями по видам спорта и управлениями по физической культуре и спорту областных центров нашей республики.</vt:lpstr>
      <vt:lpstr>Экспозиция нас удивила! Было интересно смотреть  и приятно слушать экскурсовода.</vt:lpstr>
      <vt:lpstr>В Зале ОЛИМПИЙСКОЙ СЛАВЫ</vt:lpstr>
      <vt:lpstr>Возле стенда с почтовой продукцией, посвященной успехам олимпийских чемпионов и деятельности НОК</vt:lpstr>
      <vt:lpstr>Награды наших чемпионов с Зимней Олимпиады в Сочи-2014</vt:lpstr>
      <vt:lpstr>Зал Олимпийской Славы НОК – многофункциональный!</vt:lpstr>
      <vt:lpstr>Здесь проходят встречи, конференции и именно отсюда наши Олимпийские команды отправляются на соревнования.</vt:lpstr>
      <vt:lpstr>«У нас глаза разбегались…»</vt:lpstr>
      <vt:lpstr>Фотография на память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HP</cp:lastModifiedBy>
  <cp:revision>47</cp:revision>
  <dcterms:created xsi:type="dcterms:W3CDTF">2016-03-24T10:26:24Z</dcterms:created>
  <dcterms:modified xsi:type="dcterms:W3CDTF">2016-04-03T17:11:33Z</dcterms:modified>
</cp:coreProperties>
</file>