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053" r:id="rId2"/>
  </p:sldMasterIdLst>
  <p:notesMasterIdLst>
    <p:notesMasterId r:id="rId25"/>
  </p:notesMasterIdLst>
  <p:sldIdLst>
    <p:sldId id="256" r:id="rId3"/>
    <p:sldId id="268" r:id="rId4"/>
    <p:sldId id="275" r:id="rId5"/>
    <p:sldId id="291" r:id="rId6"/>
    <p:sldId id="292" r:id="rId7"/>
    <p:sldId id="269" r:id="rId8"/>
    <p:sldId id="279" r:id="rId9"/>
    <p:sldId id="282" r:id="rId10"/>
    <p:sldId id="281" r:id="rId11"/>
    <p:sldId id="284" r:id="rId12"/>
    <p:sldId id="274" r:id="rId13"/>
    <p:sldId id="259" r:id="rId14"/>
    <p:sldId id="286" r:id="rId15"/>
    <p:sldId id="260" r:id="rId16"/>
    <p:sldId id="276" r:id="rId17"/>
    <p:sldId id="262" r:id="rId18"/>
    <p:sldId id="278" r:id="rId19"/>
    <p:sldId id="266" r:id="rId20"/>
    <p:sldId id="267" r:id="rId21"/>
    <p:sldId id="287" r:id="rId22"/>
    <p:sldId id="289" r:id="rId23"/>
    <p:sldId id="263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21689C"/>
    <a:srgbClr val="22699D"/>
    <a:srgbClr val="3494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60"/>
  </p:normalViewPr>
  <p:slideViewPr>
    <p:cSldViewPr>
      <p:cViewPr varScale="1">
        <p:scale>
          <a:sx n="117" d="100"/>
          <a:sy n="117" d="100"/>
        </p:scale>
        <p:origin x="184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B630-9FBF-421C-B088-5118B59CA0C6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76FA-E464-4F14-AAAB-BD531D79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6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76FA-E464-4F14-AAAB-BD531D796D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8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AAD-3895-4F9D-9A2B-2404C11B02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1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BB2-C5DF-4BCA-B127-498BEBFFAA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9B65-65F7-4C4F-99D7-4ECC7310F6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2914650"/>
            <a:ext cx="10871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3638550"/>
            <a:ext cx="10871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73177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08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544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2057400"/>
            <a:ext cx="4775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037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876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781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45AB-368F-44A4-88AA-76B6F0418F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4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27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043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1100" y="808038"/>
            <a:ext cx="28956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" y="808038"/>
            <a:ext cx="84836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61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7821-7FD7-461B-BFB8-25E2962027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6B2-9E11-40AD-9AD3-66797D133F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9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89B9-466D-4FE6-97A5-0EF71A88453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667E-0B28-41C6-ABB8-005D0228B7C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B104-097B-48C8-A384-C012FC6DE2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11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155E-041E-4BB1-BDB7-14B9F63C07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1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23A9-C147-470C-8D6B-42871BD6D4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5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40E7-4C6B-4F11-8B93-D837FAC927B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9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808038"/>
            <a:ext cx="11582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39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suir.by/ru/kaf-piks/proizvodstvennaya-praktika" TargetMode="Externa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ru/kaf-piks/proizvodstvennaya-praktika" TargetMode="External"/><Relationship Id="rId2" Type="http://schemas.openxmlformats.org/officeDocument/2006/relationships/hyperlink" Target="https://www.bsuir.by/ru/kaf-piks/preddiplomnaya-praktik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suir.by/ru/kaf-piks/proizvodstvennaya-praktik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ven.geran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79550"/>
            <a:ext cx="12192000" cy="2082876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СОБРАНИЕ ПО ПРОИЗВОДСТВЕННОЙ (ТЕХНОЛОГИЧЕСКОЙ) ПРАКТИКЕ</a:t>
            </a: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Специальности ПМС, ЭСБ,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ИСиТ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вБМ</a:t>
            </a: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),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МиКПРЭС</a:t>
            </a:r>
            <a:endParaRPr lang="ru-RU" alt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(дневное обучение)</a:t>
            </a:r>
            <a:b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Место практики: ЗАО «Атлант»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0305"/>
            <a:ext cx="2277759" cy="12485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04664"/>
            <a:ext cx="4367101" cy="1039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8032" y="1270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068" y="1331476"/>
            <a:ext cx="499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BAE4BC-24E2-4202-8F42-75BC9E2D5DE8}"/>
              </a:ext>
            </a:extLst>
          </p:cNvPr>
          <p:cNvSpPr/>
          <p:nvPr/>
        </p:nvSpPr>
        <p:spPr>
          <a:xfrm>
            <a:off x="263353" y="1988840"/>
            <a:ext cx="11568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4.18. Дифференцированный зачет принимает руководитель практики от кафедры. На дифференцированном зачете оценивается полнота выполненного индивидуального задания.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Неявка студента при отсутствии уважительных причин в установленный университетом срок проведения дифференцированного зачета является академической задолженностью по производственной практике. 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Ликвидация академической задолженности при отсутствии уважительных причин по итогам производственной практики осуществляется студентом на платной основе в соответствии с приказом ректора университета.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Пересдача дифференцированного зачета после неявки студента в установленные сроки без уважительной причины допускается не более двух раз. Вторая пересдача принимается комиссией в количестве не менее трех человек, формируемой заведующим кафедрой по распоряжению декана факультета.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C9C50F-F447-4DEB-ADF6-EEB70811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618"/>
            <a:ext cx="3555449" cy="1768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A189C7-5CED-40B9-808A-A151A6999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9" y="5661248"/>
            <a:ext cx="4459375" cy="1763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C80C8D-5D7B-4653-8203-B65B554E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269" y="5660206"/>
            <a:ext cx="4162731" cy="16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68" y="1112148"/>
            <a:ext cx="110892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СРОКИ ПРОИЗВОДСТВЕННОЙ ПРАКТИКИ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студентов дневной формы обучения </a:t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ФКП БГУИР</a:t>
            </a:r>
          </a:p>
          <a:p>
            <a:pPr algn="ctr"/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Специальность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ЭСБ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013301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ПМС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013801–2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ИСиТ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вБМ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014301–2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и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МиКПРЭС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(012601)</a:t>
            </a:r>
          </a:p>
          <a:p>
            <a:pPr algn="ctr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Место практики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ЗАО «Атлант»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532" y="5782623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с 05.06.2023 по 02.07.2023</a:t>
            </a:r>
          </a:p>
        </p:txBody>
      </p:sp>
    </p:spTree>
    <p:extLst>
      <p:ext uri="{BB962C8B-B14F-4D97-AF65-F5344CB8AC3E}">
        <p14:creationId xmlns:p14="http://schemas.microsoft.com/office/powerpoint/2010/main" val="128602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4" y="1028329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УТОЧНЕНИЕ</a:t>
            </a:r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Всем студентам необходимо было:</a:t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636912"/>
            <a:ext cx="11305256" cy="410445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1.Зарегистрироваться в регистрационном листе и журнале по технике безопасности.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2.Получить дневники по практике (при регистрации).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b="1" dirty="0">
                <a:latin typeface="Bookman Old Style" panose="02050604050505020204" pitchFamily="18" charset="0"/>
                <a:ea typeface="Times New Roman"/>
              </a:rPr>
              <a:t>3.Заполнить дневники.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52" y="764704"/>
            <a:ext cx="11737302" cy="1752599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5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Прошу </a:t>
            </a:r>
            <a:r>
              <a:rPr lang="ru-RU" alt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УТОЧНИТЬ</a:t>
            </a:r>
            <a:b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предприятие, где вы проходите практику и руководителя от кафедры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ECCC5-9AC8-4CED-BE7D-B795805A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767" y="3356992"/>
            <a:ext cx="2736304" cy="273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2EF34-D8EE-44B5-92F2-621902572A86}"/>
              </a:ext>
            </a:extLst>
          </p:cNvPr>
          <p:cNvSpPr txBox="1"/>
          <p:nvPr/>
        </p:nvSpPr>
        <p:spPr>
          <a:xfrm>
            <a:off x="5015880" y="3501008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Информация размещена на странице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hlinkClick r:id="rId5"/>
              </a:rPr>
              <a:t>https://www.bsuir.by/ru/kaf-piks/proizvodstvennaya-praktika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в подразделе </a:t>
            </a:r>
            <a:r>
              <a:rPr lang="ru-RU" sz="2800" b="1" dirty="0">
                <a:solidFill>
                  <a:srgbClr val="FFFF00"/>
                </a:solidFill>
              </a:rPr>
              <a:t>::ПРИКАЗЫ</a:t>
            </a:r>
          </a:p>
        </p:txBody>
      </p:sp>
    </p:spTree>
    <p:extLst>
      <p:ext uri="{BB962C8B-B14F-4D97-AF65-F5344CB8AC3E}">
        <p14:creationId xmlns:p14="http://schemas.microsoft.com/office/powerpoint/2010/main" val="23102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963217"/>
            <a:ext cx="11449272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Заполнение титульного листа  дневника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 t="25606" r="19527" b="42990"/>
          <a:stretch>
            <a:fillRect/>
          </a:stretch>
        </p:blipFill>
        <p:spPr bwMode="auto">
          <a:xfrm>
            <a:off x="1078596" y="2492896"/>
            <a:ext cx="10153128" cy="42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CE37F5-5F97-487A-CA36-578407B1406C}"/>
              </a:ext>
            </a:extLst>
          </p:cNvPr>
          <p:cNvSpPr/>
          <p:nvPr/>
        </p:nvSpPr>
        <p:spPr>
          <a:xfrm>
            <a:off x="2582123" y="4221088"/>
            <a:ext cx="6335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7343A4-DD5D-D955-4ABB-5EFF0BEE13FA}"/>
              </a:ext>
            </a:extLst>
          </p:cNvPr>
          <p:cNvSpPr/>
          <p:nvPr/>
        </p:nvSpPr>
        <p:spPr>
          <a:xfrm>
            <a:off x="3153723" y="5229200"/>
            <a:ext cx="481448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ПМС, </a:t>
            </a:r>
            <a:r>
              <a:rPr lang="ru-RU" sz="2400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ИСиТ</a:t>
            </a:r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(БМ), </a:t>
            </a:r>
            <a:r>
              <a:rPr lang="ru-RU" sz="2400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МиКПРЭС</a:t>
            </a:r>
            <a:r>
              <a:rPr lang="ru-RU" sz="24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ЭСБ</a:t>
            </a:r>
          </a:p>
        </p:txBody>
      </p:sp>
    </p:spTree>
    <p:extLst>
      <p:ext uri="{BB962C8B-B14F-4D97-AF65-F5344CB8AC3E}">
        <p14:creationId xmlns:p14="http://schemas.microsoft.com/office/powerpoint/2010/main" val="231106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75345"/>
            <a:ext cx="11377264" cy="10256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титульного листа 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28902" r="25096" b="28923"/>
          <a:stretch>
            <a:fillRect/>
          </a:stretch>
        </p:blipFill>
        <p:spPr bwMode="auto">
          <a:xfrm>
            <a:off x="2351584" y="1710445"/>
            <a:ext cx="8089820" cy="49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F66E20-98DD-F250-23F1-C0235BEEFF48}"/>
              </a:ext>
            </a:extLst>
          </p:cNvPr>
          <p:cNvSpPr/>
          <p:nvPr/>
        </p:nvSpPr>
        <p:spPr>
          <a:xfrm>
            <a:off x="6466200" y="3083458"/>
            <a:ext cx="372409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014301-2, 013801–2</a:t>
            </a:r>
            <a:r>
              <a:rPr lang="en-US" u="sng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012601, 013301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0B0B35-E250-5946-FF49-C6F180D407C4}"/>
              </a:ext>
            </a:extLst>
          </p:cNvPr>
          <p:cNvSpPr/>
          <p:nvPr/>
        </p:nvSpPr>
        <p:spPr bwMode="auto">
          <a:xfrm>
            <a:off x="6672064" y="2708920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5CAD15-D671-82FB-9BCF-D0D59ADFE4BD}"/>
              </a:ext>
            </a:extLst>
          </p:cNvPr>
          <p:cNvSpPr/>
          <p:nvPr/>
        </p:nvSpPr>
        <p:spPr bwMode="auto">
          <a:xfrm>
            <a:off x="8328248" y="2705284"/>
            <a:ext cx="144016" cy="332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E0942A-52B9-FE4A-9F4C-D0D4DBF4D5F6}"/>
              </a:ext>
            </a:extLst>
          </p:cNvPr>
          <p:cNvSpPr/>
          <p:nvPr/>
        </p:nvSpPr>
        <p:spPr>
          <a:xfrm>
            <a:off x="6600056" y="265345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99D7C-E8E9-A641-24DD-DFA0512D1940}"/>
              </a:ext>
            </a:extLst>
          </p:cNvPr>
          <p:cNvSpPr/>
          <p:nvPr/>
        </p:nvSpPr>
        <p:spPr>
          <a:xfrm>
            <a:off x="8216014" y="265141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16FBB3-44E1-41EB-2DD0-A1A3BDEA67C4}"/>
              </a:ext>
            </a:extLst>
          </p:cNvPr>
          <p:cNvSpPr/>
          <p:nvPr/>
        </p:nvSpPr>
        <p:spPr bwMode="auto">
          <a:xfrm>
            <a:off x="5807968" y="537321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BY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C5ADC-A0B2-B73C-299F-F6C21C82BE6A}"/>
              </a:ext>
            </a:extLst>
          </p:cNvPr>
          <p:cNvSpPr/>
          <p:nvPr/>
        </p:nvSpPr>
        <p:spPr>
          <a:xfrm>
            <a:off x="5735960" y="537321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2A530B6-1A30-8EEE-2E0B-CACC641B30B8}"/>
              </a:ext>
            </a:extLst>
          </p:cNvPr>
          <p:cNvSpPr/>
          <p:nvPr/>
        </p:nvSpPr>
        <p:spPr bwMode="auto">
          <a:xfrm>
            <a:off x="5663952" y="2755371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DB8ABC2-AFBB-C60E-C38A-14793D353E26}"/>
              </a:ext>
            </a:extLst>
          </p:cNvPr>
          <p:cNvSpPr/>
          <p:nvPr/>
        </p:nvSpPr>
        <p:spPr bwMode="auto">
          <a:xfrm>
            <a:off x="7301678" y="2755371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8400349-885D-E255-2069-7A721B66B0DE}"/>
              </a:ext>
            </a:extLst>
          </p:cNvPr>
          <p:cNvSpPr/>
          <p:nvPr/>
        </p:nvSpPr>
        <p:spPr bwMode="auto">
          <a:xfrm>
            <a:off x="4787964" y="5413286"/>
            <a:ext cx="1236548" cy="360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6950524-FE49-CD84-10C5-68708101EC09}"/>
              </a:ext>
            </a:extLst>
          </p:cNvPr>
          <p:cNvSpPr/>
          <p:nvPr/>
        </p:nvSpPr>
        <p:spPr bwMode="auto">
          <a:xfrm>
            <a:off x="4367808" y="4581128"/>
            <a:ext cx="3240360" cy="2568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«Атлант»</a:t>
            </a:r>
            <a:endParaRPr kumimoji="0" lang="ru-BY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213" y="1124744"/>
            <a:ext cx="10018713" cy="11590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Индивидуальное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792" y="2924944"/>
            <a:ext cx="7968208" cy="244827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Индивидуальное задание по производственной практике  размещено на</a:t>
            </a:r>
          </a:p>
          <a:p>
            <a:pPr marL="0" indent="0" algn="just">
              <a:buNone/>
            </a:pPr>
            <a:endParaRPr lang="ru-RU" sz="51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n-US" sz="5400" dirty="0">
                <a:hlinkClick r:id="rId3"/>
              </a:rPr>
              <a:t>https://www.bsuir.by/ru/kaf-piks/proizvodstvennaya-praktika</a:t>
            </a:r>
            <a:endParaRPr lang="ru-RU" sz="5400" dirty="0"/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 подразделе </a:t>
            </a:r>
            <a:r>
              <a:rPr lang="ru-RU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::ПРИМЕРЫ ОФОРМЛЕНИЯ</a:t>
            </a:r>
          </a:p>
          <a:p>
            <a:pPr marL="0" indent="0" algn="just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  <a:p>
            <a:pPr marL="0" indent="0">
              <a:buNone/>
            </a:pPr>
            <a:endParaRPr lang="ru-RU" sz="3200" dirty="0"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C7458D-C3C1-4F50-8925-8AA4DA5851F8}"/>
              </a:ext>
            </a:extLst>
          </p:cNvPr>
          <p:cNvSpPr/>
          <p:nvPr/>
        </p:nvSpPr>
        <p:spPr>
          <a:xfrm>
            <a:off x="3719736" y="75780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2-я страница дневника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FC5B8-0DF9-4DFA-94AC-4BFA61C34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831" y="278092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44" y="775345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Заполнение дневника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022A15-6937-4865-8B5B-3503BB4D3F58}"/>
              </a:ext>
            </a:extLst>
          </p:cNvPr>
          <p:cNvSpPr/>
          <p:nvPr/>
        </p:nvSpPr>
        <p:spPr>
          <a:xfrm>
            <a:off x="119337" y="16288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3-я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3544" r="19180" b="23758"/>
          <a:stretch>
            <a:fillRect/>
          </a:stretch>
        </p:blipFill>
        <p:spPr bwMode="auto">
          <a:xfrm>
            <a:off x="2804368" y="1700808"/>
            <a:ext cx="7344816" cy="50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AE8640A-20F9-98A8-D434-DE8BAD16149C}"/>
              </a:ext>
            </a:extLst>
          </p:cNvPr>
          <p:cNvSpPr/>
          <p:nvPr/>
        </p:nvSpPr>
        <p:spPr bwMode="auto">
          <a:xfrm>
            <a:off x="2999656" y="2832582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A55F2DC-CE60-C002-F564-C1142BB8A31D}"/>
              </a:ext>
            </a:extLst>
          </p:cNvPr>
          <p:cNvSpPr/>
          <p:nvPr/>
        </p:nvSpPr>
        <p:spPr bwMode="auto">
          <a:xfrm>
            <a:off x="2999656" y="3429000"/>
            <a:ext cx="1152128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0EFBED9-DC16-B44B-F430-E0B8FD291973}"/>
              </a:ext>
            </a:extLst>
          </p:cNvPr>
          <p:cNvSpPr/>
          <p:nvPr/>
        </p:nvSpPr>
        <p:spPr bwMode="auto">
          <a:xfrm>
            <a:off x="3032387" y="4274237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B24E308-A237-D7E0-E62F-7A66ED379A70}"/>
              </a:ext>
            </a:extLst>
          </p:cNvPr>
          <p:cNvSpPr/>
          <p:nvPr/>
        </p:nvSpPr>
        <p:spPr bwMode="auto">
          <a:xfrm>
            <a:off x="3032386" y="4987742"/>
            <a:ext cx="1047389" cy="745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A067092-7CCE-7D13-B227-14A5C13889C2}"/>
              </a:ext>
            </a:extLst>
          </p:cNvPr>
          <p:cNvSpPr/>
          <p:nvPr/>
        </p:nvSpPr>
        <p:spPr bwMode="auto">
          <a:xfrm>
            <a:off x="2999656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08.06.2023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E4DD109-AE41-0435-55CD-3E8A5FB91563}"/>
              </a:ext>
            </a:extLst>
          </p:cNvPr>
          <p:cNvSpPr/>
          <p:nvPr/>
        </p:nvSpPr>
        <p:spPr bwMode="auto">
          <a:xfrm>
            <a:off x="2999655" y="5940991"/>
            <a:ext cx="1047389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D0AD562-D56A-8882-A8CE-DC1DC1505E88}"/>
              </a:ext>
            </a:extLst>
          </p:cNvPr>
          <p:cNvSpPr/>
          <p:nvPr/>
        </p:nvSpPr>
        <p:spPr bwMode="auto">
          <a:xfrm>
            <a:off x="7464152" y="3048606"/>
            <a:ext cx="1728192" cy="216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танкевич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kumimoji="0" lang="ru-BY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B7EB1-A76D-461C-9D30-73C1B65C40D9}"/>
              </a:ext>
            </a:extLst>
          </p:cNvPr>
          <p:cNvSpPr/>
          <p:nvPr/>
        </p:nvSpPr>
        <p:spPr>
          <a:xfrm>
            <a:off x="515379" y="1449650"/>
            <a:ext cx="270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/>
              </a:rPr>
              <a:t>5-я страница дневника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38624" t="57692" r="21149" b="28205"/>
          <a:stretch/>
        </p:blipFill>
        <p:spPr bwMode="auto">
          <a:xfrm>
            <a:off x="1415480" y="3068960"/>
            <a:ext cx="8894370" cy="24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93640" y="-62040"/>
            <a:ext cx="8256240" cy="1025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n-ea"/>
                <a:cs typeface="+mn-cs"/>
              </a:rPr>
              <a:t>Титульный лист отчёта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8624" t="22564" r="22752" b="48462"/>
          <a:stretch/>
        </p:blipFill>
        <p:spPr bwMode="auto">
          <a:xfrm>
            <a:off x="2135560" y="1484784"/>
            <a:ext cx="784887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8B3FE9-65F3-2C8C-9E54-7BB28881D666}"/>
              </a:ext>
            </a:extLst>
          </p:cNvPr>
          <p:cNvSpPr/>
          <p:nvPr/>
        </p:nvSpPr>
        <p:spPr bwMode="auto">
          <a:xfrm>
            <a:off x="6200738" y="2852936"/>
            <a:ext cx="2919598" cy="3854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.06.2023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kumimoji="0" lang="ru-BY" sz="2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9757E-E6FE-0110-ACAA-4FAA04F4B607}"/>
              </a:ext>
            </a:extLst>
          </p:cNvPr>
          <p:cNvSpPr txBox="1"/>
          <p:nvPr/>
        </p:nvSpPr>
        <p:spPr>
          <a:xfrm>
            <a:off x="8088560" y="3544167"/>
            <a:ext cx="1175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014301</a:t>
            </a:r>
            <a:endParaRPr lang="ru-BY" sz="2200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3987E43-CA4A-059A-1570-E9C54B54540D}"/>
              </a:ext>
            </a:extLst>
          </p:cNvPr>
          <p:cNvSpPr/>
          <p:nvPr/>
        </p:nvSpPr>
        <p:spPr bwMode="auto">
          <a:xfrm>
            <a:off x="6101206" y="2547179"/>
            <a:ext cx="3240360" cy="3057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«Атлант», </a:t>
            </a:r>
            <a:r>
              <a:rPr lang="ru-RU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</a:t>
            </a:r>
            <a:endParaRPr kumimoji="0" lang="ru-BY" sz="20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1501934"/>
            <a:ext cx="1769890" cy="25031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7568" y="1501934"/>
            <a:ext cx="9793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  <a:p>
            <a:pPr algn="just"/>
            <a:endParaRPr lang="ru-RU" sz="2000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Положение об организации производственной практики (по специальности) в БГУИР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Настоящее Положение разработано на основании части второй пункта 3 статьи 212 Кодекса Республики Беларусь об образовании и определяет порядок организации, проведения, подведения итогов и материального обеспечения практики студентов учреждений высшего образования Республики Беларусь.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1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НЕОБХОДИМО ВЫПОЛНИТЬ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44" y="1916832"/>
            <a:ext cx="11809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1. </a:t>
            </a:r>
            <a:r>
              <a:rPr lang="ru-RU" sz="2400" b="1" dirty="0">
                <a:solidFill>
                  <a:schemeClr val="bg1"/>
                </a:solidFill>
              </a:rPr>
              <a:t>До 12.00 час. 05.06.2023 </a:t>
            </a:r>
            <a:r>
              <a:rPr lang="ru-RU" sz="2400" b="1" dirty="0">
                <a:solidFill>
                  <a:srgbClr val="FFFF00"/>
                </a:solidFill>
              </a:rPr>
              <a:t>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 сообщить старосте группы о том, что вы приступили к практике. </a:t>
            </a:r>
          </a:p>
          <a:p>
            <a:pPr algn="just"/>
            <a:endParaRPr lang="ru-RU" sz="1000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2. Старостам групп </a:t>
            </a:r>
            <a:r>
              <a:rPr lang="ru-RU" sz="2400" b="1" dirty="0">
                <a:solidFill>
                  <a:schemeClr val="bg1"/>
                </a:solidFill>
              </a:rPr>
              <a:t>до 16.00 час. 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ru-RU" sz="2400" b="1" dirty="0">
                <a:solidFill>
                  <a:schemeClr val="bg1"/>
                </a:solidFill>
              </a:rPr>
              <a:t>.06.2023 </a:t>
            </a:r>
            <a:r>
              <a:rPr lang="ru-RU" sz="2400" b="1" dirty="0">
                <a:solidFill>
                  <a:srgbClr val="FFFF00"/>
                </a:solidFill>
              </a:rPr>
              <a:t>сообщать по 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mail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2000" dirty="0"/>
              <a:t> </a:t>
            </a:r>
            <a:r>
              <a:rPr lang="ru-RU" sz="20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о студентах, которые приступили и которые не приступили к практике.</a:t>
            </a:r>
          </a:p>
          <a:p>
            <a:pPr algn="just"/>
            <a:endParaRPr lang="ru-RU" sz="1000" b="1" dirty="0">
              <a:solidFill>
                <a:srgbClr val="FFFF00"/>
              </a:solidFill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3. Пройти </a:t>
            </a:r>
            <a:r>
              <a:rPr lang="ru-RU" sz="2400" b="1" dirty="0">
                <a:solidFill>
                  <a:schemeClr val="bg1"/>
                </a:solidFill>
              </a:rPr>
              <a:t>05.06.202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необходимые инструктажи по технике безопасности, оформиться на предприятии (должен быть приказ, возможная форма которого указана на странице сайта 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https://www.bsuir.by/ru/kaf-piks/proizvodstvennaya-praktika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в подразделе </a:t>
            </a:r>
            <a:r>
              <a:rPr lang="ru-RU" sz="2400" b="1" dirty="0">
                <a:solidFill>
                  <a:srgbClr val="FF0066"/>
                </a:solidFill>
              </a:rPr>
              <a:t>::ПРИМЕРЫ ОФОРМЛЕНИЯ</a:t>
            </a:r>
            <a:endParaRPr lang="en-US" sz="2400" b="1" dirty="0">
              <a:solidFill>
                <a:srgbClr val="FF0066"/>
              </a:solidFill>
            </a:endParaRPr>
          </a:p>
          <a:p>
            <a:pPr algn="just"/>
            <a:endParaRPr lang="ru-RU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5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3632" y="146002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Станкевич Анастасия Дмитриевна – ассистент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– ответственная за организацию технологической практики на кафедре ПИКС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Адрес: 220013, г. Минск, ул. П. Бровки, 6, БГУИР,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            ауд. 412-1 корп.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E-mail: </a:t>
            </a:r>
            <a:r>
              <a:rPr lang="en-US" sz="2000" b="1" u="sng" dirty="0">
                <a:solidFill>
                  <a:schemeClr val="bg1"/>
                </a:solidFill>
              </a:rPr>
              <a:t>anastankevich18</a:t>
            </a:r>
            <a:r>
              <a:rPr lang="ru-RU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28DF9C-1DE3-4FE2-A1E3-BAADA746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45D424-B2E6-4B41-8EC7-58CDDC99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018713" cy="14470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01 Электронные системы безопасности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4479" t="36729" r="57223" b="45569"/>
          <a:stretch/>
        </p:blipFill>
        <p:spPr bwMode="auto">
          <a:xfrm>
            <a:off x="407368" y="1556792"/>
            <a:ext cx="1588624" cy="224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84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1-39 03 02 Программируемые мобильные системы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517" t="48878" r="57248" b="32660"/>
          <a:stretch/>
        </p:blipFill>
        <p:spPr bwMode="auto">
          <a:xfrm>
            <a:off x="590695" y="1513639"/>
            <a:ext cx="1574882" cy="226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696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501934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Программа производственной практики специальности 1-40 05 01-10 Информационные системы и технологии в бизнес-менеджменте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Программа определяет основные цели и задачи практики, раскрывает ее содержание, определяет требования к индивидуальному заданию. Приведены темы индивидуальных заданий.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Рассмотрены вопросы контроля и подведения итогов прохождения практики.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477" t="68923" r="57319" b="12374"/>
          <a:stretch/>
        </p:blipFill>
        <p:spPr bwMode="auto">
          <a:xfrm>
            <a:off x="407369" y="1556792"/>
            <a:ext cx="1588624" cy="2249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054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Практика является обязательным компонентом высшего образования, организуется и проводится учреждениями высшего образования в тесном взаимодействии с государственными органами и иными организациями, для которых осуществляется подготовка специалистов.</a:t>
            </a:r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4077072"/>
            <a:ext cx="116652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Задачами производственной практики являются освоение и закрепление знаний и умений студентов, полученных в учреждении высшего образования по всему курсу обучения, проверка возможностей самостоятельной работы будущего специалиста в условиях конкретного производства.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производственной практики определяется темой индивидуального задания, а также потребностью изучения методов решения технических, экономических, творческих, управленческих и других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9251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2690336"/>
            <a:ext cx="11665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Производственную практику студенты заочной сокращённой формы обучения проходят на выпускном курсе в организациях, соответствующих профилю подготовки специалистов.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производственной практики студенты выполняют отдельные работы, предусмотренные должностными обязанностями квалификационной характеристики Единого квалификационного справочника должностей служащих по соответствующей должности. В период данной практики студенты могут приниматься на работу на вакантные должности в соответствии с законодательством.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7978B-23E3-4823-980F-7EA084B2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176"/>
            <a:ext cx="12192000" cy="2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1A64C6-6F21-42DF-97FE-0455F7AF5F73}"/>
              </a:ext>
            </a:extLst>
          </p:cNvPr>
          <p:cNvSpPr/>
          <p:nvPr/>
        </p:nvSpPr>
        <p:spPr>
          <a:xfrm>
            <a:off x="119336" y="2554327"/>
            <a:ext cx="1180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Организация осуществляет проведение практики, ее документальное оформление и обеспечивает: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по организации о зачислении студентов на практику согласно договорам об организации практики студентов;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студентам необходимых условий для прохождения практики и выполнения ее программы;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студентов по охране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студентов к работам, предусмотренным программой практики.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7B51E-AD5B-488D-BBC1-05533512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12192000" cy="15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260648"/>
            <a:ext cx="2952328" cy="7029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0" y="1124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Постановление Совета Министров Республики Беларусь от 03.06.2010 N860 «Об утверждении Положения о практике студентов, курсантов, слушателей» (в ред. постановления Совмина от 04.08.2011 N1049)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НЕКОТОРЫЕ ВЫДЕРЖКИ ИЗ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F1C77-B102-4756-89E9-F3874DD8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1192"/>
            <a:ext cx="12192000" cy="15902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CA390F-BD68-45EA-B1CB-C41634792D39}"/>
              </a:ext>
            </a:extLst>
          </p:cNvPr>
          <p:cNvSpPr/>
          <p:nvPr/>
        </p:nvSpPr>
        <p:spPr>
          <a:xfrm>
            <a:off x="119336" y="2564904"/>
            <a:ext cx="11881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Во время прохождения практики студент под контролем непосредственного руководителя практики от организации выполняет программу практики и отражает ход ее выполнения в дневнике прохождения практики. Форма дневника прохождения практики разрабатывается учреждением высшего образования в соответствии с программой практики.</a:t>
            </a:r>
          </a:p>
          <a:p>
            <a:pPr algn="just"/>
            <a:endParaRPr lang="ru-RU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последней недели практики студент составляет письменный отчет о выполнении программы практики. Отчет должен быть подписан студентом, непосредственным руководителем практики от организации и утвержден руководителем (заместителем руководителя) организации. По окончании практики непосредственный руководитель практики от организации оформляет письменный отзыв о прохождении практики студентом.</a:t>
            </a:r>
          </a:p>
        </p:txBody>
      </p:sp>
    </p:spTree>
    <p:extLst>
      <p:ext uri="{BB962C8B-B14F-4D97-AF65-F5344CB8AC3E}">
        <p14:creationId xmlns:p14="http://schemas.microsoft.com/office/powerpoint/2010/main" val="36541005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3013</TotalTime>
  <Words>1199</Words>
  <Application>Microsoft Macintosh PowerPoint</Application>
  <PresentationFormat>Широкоэкранный</PresentationFormat>
  <Paragraphs>119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Microsoft Sans Serif</vt:lpstr>
      <vt:lpstr>Times New Roman</vt:lpstr>
      <vt:lpstr>Wingdings</vt:lpstr>
      <vt:lpstr>Wingdings 2</vt:lpstr>
      <vt:lpstr>HDOfficeLightV0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УТОЧНЕНИЕ Всем студентам необходимо было: </vt:lpstr>
      <vt:lpstr> Прошу УТОЧНИТЬ предприятие, где вы проходите практику и руководителя от кафедры</vt:lpstr>
      <vt:lpstr>Заполнение титульного листа  дневника</vt:lpstr>
      <vt:lpstr>Заполнение титульного листа  дневника</vt:lpstr>
      <vt:lpstr>Индивидуальное задание</vt:lpstr>
      <vt:lpstr>Заполнение дневника</vt:lpstr>
      <vt:lpstr>Презентация PowerPoint</vt:lpstr>
      <vt:lpstr>Титульный лист отчёта</vt:lpstr>
      <vt:lpstr>Презентация PowerPoint</vt:lpstr>
      <vt:lpstr>Презентация PowerPoint</vt:lpstr>
      <vt:lpstr>Спасибо за внимание!</vt:lpstr>
    </vt:vector>
  </TitlesOfParts>
  <Company>bsuir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kafres</dc:creator>
  <cp:lastModifiedBy>Настя Станкевич</cp:lastModifiedBy>
  <cp:revision>195</cp:revision>
  <dcterms:created xsi:type="dcterms:W3CDTF">2010-01-25T10:02:29Z</dcterms:created>
  <dcterms:modified xsi:type="dcterms:W3CDTF">2023-06-10T13:02:49Z</dcterms:modified>
</cp:coreProperties>
</file>