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2F5C0F-BCBE-4EB9-8A9E-F7C4008E5B8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6726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FFAF-61CB-44A0-9D5F-39C923500AB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5518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5B673-653D-40B7-A4A6-262AF24BE97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7746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C66571-3F4E-4EAE-B54B-4F5FFFDF7A9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86327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998AED-8BBF-44B9-9AE1-7F89FBA72E2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88293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7881E3-A68F-429A-8425-898DF311AA5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4907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EB6A9-0FCA-422C-B4B4-B928CAF9DD2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9965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1559D-4747-4376-AD60-389868E4012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0085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07D12-2EEB-479A-BD53-47598811054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004571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9FDE1-58DC-49BD-BA00-8B721684C94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81610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82BE1-E5DB-4D89-BC47-591F8DB6AA7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45989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8034E-4122-418F-881C-F9CD45C1904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2665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FBCA2-DA9B-4791-A47F-A50CEBCD104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10781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EC319-83E5-468E-A67C-D3042572F43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46359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214B91-5B50-4260-B075-A8832B033B34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9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advClick="0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оптимальных решений средствами </a:t>
            </a:r>
            <a:r>
              <a:rPr lang="ru-RU" sz="36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3600" b="1" i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162880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FF0000"/>
                </a:solidFill>
              </a:rPr>
              <a:t>Задача об оптимальном планировании штатного расписания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456" y="2564904"/>
            <a:ext cx="81020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Рассмотрим задачу оптимального планирования штатов. Авиакомпании "Перманентный рейс" требуется определить, сколько стюардесс следует принять на работу в течение шести месяцев при условии, что каждая из них, прежде чем приступить к самостоятельному выполнению обязанностей стюардессы, должна пройти предварительную подготовку. Потребности в количестве (с.-ч.) летного времени известны и приведены в </a:t>
            </a:r>
            <a:r>
              <a:rPr lang="ru-RU" sz="2000" dirty="0" smtClean="0"/>
              <a:t>таблице.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409061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оптимальных решений средствами </a:t>
            </a:r>
            <a:r>
              <a:rPr lang="ru-RU" sz="36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3600" b="1" i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1628800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C00000"/>
                </a:solidFill>
              </a:rPr>
              <a:t>Вывод</a:t>
            </a:r>
            <a:endParaRPr lang="ru-RU" sz="2000" b="1" i="1" dirty="0">
              <a:solidFill>
                <a:srgbClr val="C00000"/>
              </a:solidFill>
            </a:endParaRPr>
          </a:p>
          <a:p>
            <a:pPr algn="just"/>
            <a:r>
              <a:rPr lang="ru-RU" sz="2000" dirty="0"/>
              <a:t>Интересной особенностью этого решения является то, что фирма в последний месяц планового периода берет на обучение 17 новых стюардесс.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b="1" i="1" dirty="0" smtClean="0">
                <a:solidFill>
                  <a:srgbClr val="C00000"/>
                </a:solidFill>
              </a:rPr>
              <a:t>Посмотреть вариант</a:t>
            </a:r>
          </a:p>
          <a:p>
            <a:pPr algn="just"/>
            <a:r>
              <a:rPr lang="ru-RU" sz="2000" dirty="0" smtClean="0"/>
              <a:t>Предполо­жим</a:t>
            </a:r>
            <a:r>
              <a:rPr lang="ru-RU" sz="2000" dirty="0"/>
              <a:t>, что авиакомпания не так уверена в будущих перспективах и решила в ию­не не брать на обучение новых сотрудников. Тогда в поле Ограничения диало­гового окна Поиск решения надо добавить </a:t>
            </a:r>
            <a:r>
              <a:rPr lang="ru-RU" sz="2000" b="1" dirty="0"/>
              <a:t>В8=0</a:t>
            </a:r>
            <a:r>
              <a:rPr lang="ru-RU" sz="2000" dirty="0"/>
              <a:t>. Оптимальное решение при этом дополнительном ограничении приведет к временному повышению теку­щих затрат.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105153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оптимальных решений средствами </a:t>
            </a:r>
            <a:r>
              <a:rPr lang="ru-RU" sz="36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3600" b="1" i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162850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Таблица </a:t>
            </a:r>
            <a:r>
              <a:rPr lang="ru-RU" dirty="0" smtClean="0"/>
              <a:t>1 - </a:t>
            </a:r>
            <a:r>
              <a:rPr lang="ru-RU" dirty="0"/>
              <a:t>Потребности в </a:t>
            </a:r>
            <a:r>
              <a:rPr lang="ru-RU" dirty="0" err="1" smtClean="0"/>
              <a:t>стюардессо</a:t>
            </a:r>
            <a:r>
              <a:rPr lang="ru-RU" dirty="0" smtClean="0"/>
              <a:t>-часах в </a:t>
            </a:r>
            <a:r>
              <a:rPr lang="ru-RU" dirty="0"/>
              <a:t>задаче об оптимальном планировании штатного расписания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55536"/>
              </p:ext>
            </p:extLst>
          </p:nvPr>
        </p:nvGraphicFramePr>
        <p:xfrm>
          <a:off x="827584" y="2279909"/>
          <a:ext cx="7992888" cy="2013187"/>
        </p:xfrm>
        <a:graphic>
          <a:graphicData uri="http://schemas.openxmlformats.org/drawingml/2006/table">
            <a:tbl>
              <a:tblPr/>
              <a:tblGrid>
                <a:gridCol w="1998222"/>
                <a:gridCol w="1998222"/>
                <a:gridCol w="1998222"/>
                <a:gridCol w="1998222"/>
              </a:tblGrid>
              <a:tr h="769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</a:rPr>
                        <a:t>Месяц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5400" marR="2540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</a:rPr>
                        <a:t>Потребность, с.-ч.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5400" marR="2540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</a:rPr>
                        <a:t>Месяц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5400" marR="2540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</a:rPr>
                        <a:t>Потребность, с.-ч.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5400" marR="2540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</a:rPr>
                        <a:t>Январь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</a:rPr>
                        <a:t>8000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Апрель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10000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31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</a:rPr>
                        <a:t>Февраль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</a:rPr>
                        <a:t>9000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</a:rPr>
                        <a:t>Май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9000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390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</a:rPr>
                        <a:t>Март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</a:rPr>
                        <a:t>8000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</a:rPr>
                        <a:t>Июнь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12000</a:t>
                      </a:r>
                    </a:p>
                  </a:txBody>
                  <a:tcPr marL="25400" marR="2540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5153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оптимальных решений средствами </a:t>
            </a:r>
            <a:r>
              <a:rPr lang="ru-RU" sz="36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3600" b="1" i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700808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Подготовка стюардессы к выполнению своих обязанностей на регулярных авиалиниях занимает один месяц. Следовательно, прием на работу должен, по крайней мере, на месяц опережать тот момент, когда стюардесса приступит к работе. Кроме того, каждая обучаемая стюардесса должна в течение месяца, отведенного на ее подготовку, пройти 100-часовую практику непосредственно во время полетов. Таким образом, за счет каждой обучаемой стюардессы в течение месяца освобождается 100 ч рабочего времени, отведенного для уже обученных стюардесс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Каждая полностью обученная стюардесса в течение месяца может иметь налет до 150 ч. Авиакомпания в начале января уже имеет 60 опытных стюардесс. При этом ни одну из них не снимают с работы. Установлено так-же, что приблизительно 10% обученных стюардесс увольняются по </a:t>
            </a:r>
            <a:r>
              <a:rPr lang="ru-RU" sz="2000" dirty="0" err="1" smtClean="0"/>
              <a:t>соб-ственному</a:t>
            </a:r>
            <a:r>
              <a:rPr lang="ru-RU" sz="2000" dirty="0" smtClean="0"/>
              <a:t> желанию по семейным или другим обстоятельствам.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105153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оптимальных решений средствами </a:t>
            </a:r>
            <a:r>
              <a:rPr lang="ru-RU" sz="36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3600" b="1" i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7361" y="1700808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Опытная стюардесса обходится авиакомпании в $800, а обучаемая − в $400 в месяц.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>
                <a:solidFill>
                  <a:srgbClr val="0000FF"/>
                </a:solidFill>
              </a:rPr>
              <a:t>Необходимо спланировать штат авиакомпании, </a:t>
            </a:r>
            <a:r>
              <a:rPr lang="ru-RU" sz="2000" dirty="0" err="1" smtClean="0">
                <a:solidFill>
                  <a:srgbClr val="0000FF"/>
                </a:solidFill>
              </a:rPr>
              <a:t>минимизирующий</a:t>
            </a:r>
            <a:r>
              <a:rPr lang="ru-RU" sz="2000" dirty="0" smtClean="0">
                <a:solidFill>
                  <a:srgbClr val="0000FF"/>
                </a:solidFill>
              </a:rPr>
              <a:t> издержки за отчетные шесть месяцев.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2573" y="4215279"/>
            <a:ext cx="804968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FF"/>
                </a:solidFill>
              </a:rPr>
              <a:t>РЕШЕНИЕ</a:t>
            </a:r>
            <a:endParaRPr lang="ru-RU" sz="2400" i="1" dirty="0">
              <a:solidFill>
                <a:srgbClr val="0000FF"/>
              </a:solidFill>
            </a:endParaRPr>
          </a:p>
          <a:p>
            <a:r>
              <a:rPr lang="ru-RU" dirty="0"/>
              <a:t> </a:t>
            </a:r>
          </a:p>
          <a:p>
            <a:pPr algn="just"/>
            <a:r>
              <a:rPr lang="ru-RU" sz="2000" dirty="0"/>
              <a:t>Для решения задачи необходимо составить математическую модель. Такую модель в данном случае удобнее проанализировать в более развернутой форме. А именно:</a:t>
            </a:r>
          </a:p>
        </p:txBody>
      </p:sp>
    </p:spTree>
    <p:extLst>
      <p:ext uri="{BB962C8B-B14F-4D97-AF65-F5344CB8AC3E}">
        <p14:creationId xmlns:p14="http://schemas.microsoft.com/office/powerpoint/2010/main" val="33105153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оптимальных решений средствами </a:t>
            </a:r>
            <a:r>
              <a:rPr lang="ru-RU" sz="36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3600" b="1" i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700808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1.Отведите </a:t>
            </a:r>
            <a:r>
              <a:rPr lang="ru-RU" sz="2000" dirty="0"/>
              <a:t>диапазон ячеек </a:t>
            </a:r>
            <a:r>
              <a:rPr lang="ru-RU" sz="2000" b="1" dirty="0"/>
              <a:t>ВЗ:В8</a:t>
            </a:r>
            <a:r>
              <a:rPr lang="ru-RU" sz="2000" dirty="0"/>
              <a:t> под число новых стюардесс, принимаемых на работу с января по июнь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7907887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5153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оптимальных решений средствами </a:t>
            </a:r>
            <a:r>
              <a:rPr lang="ru-RU" sz="36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3600" b="1" i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628800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/>
              <a:t>2. В </a:t>
            </a:r>
            <a:r>
              <a:rPr lang="ru-RU" sz="2000" dirty="0"/>
              <a:t>ячейку </a:t>
            </a:r>
            <a:r>
              <a:rPr lang="ru-RU" sz="2000" b="1" dirty="0"/>
              <a:t>В2 </a:t>
            </a:r>
            <a:r>
              <a:rPr lang="ru-RU" sz="2000" dirty="0"/>
              <a:t>введем число работающих стюардесс в декабре.</a:t>
            </a:r>
          </a:p>
          <a:p>
            <a:pPr lvl="0" algn="just"/>
            <a:endParaRPr lang="ru-RU" sz="2000" dirty="0" smtClean="0"/>
          </a:p>
          <a:p>
            <a:pPr lvl="0" algn="just"/>
            <a:r>
              <a:rPr lang="ru-RU" sz="2000" dirty="0" smtClean="0"/>
              <a:t>3. В </a:t>
            </a:r>
            <a:r>
              <a:rPr lang="ru-RU" sz="2000" dirty="0"/>
              <a:t>ячейках диапазона </a:t>
            </a:r>
            <a:r>
              <a:rPr lang="en-US" sz="2000" b="1" dirty="0"/>
              <a:t>D</a:t>
            </a:r>
            <a:r>
              <a:rPr lang="ru-RU" sz="2000" b="1" dirty="0"/>
              <a:t>3:</a:t>
            </a:r>
            <a:r>
              <a:rPr lang="en-US" sz="2000" b="1" dirty="0"/>
              <a:t>D</a:t>
            </a:r>
            <a:r>
              <a:rPr lang="ru-RU" sz="2000" b="1" dirty="0"/>
              <a:t>8</a:t>
            </a:r>
            <a:r>
              <a:rPr lang="ru-RU" sz="2000" dirty="0"/>
              <a:t> будем вычислять число постоянно работающих стюардесс в текущем месяце. Для </a:t>
            </a:r>
            <a:r>
              <a:rPr lang="ru-RU" sz="2000" dirty="0" smtClean="0"/>
              <a:t>этого</a:t>
            </a:r>
          </a:p>
          <a:p>
            <a:pPr algn="just"/>
            <a:r>
              <a:rPr lang="ru-RU" sz="2000" dirty="0" smtClean="0"/>
              <a:t>• В </a:t>
            </a:r>
            <a:r>
              <a:rPr lang="ru-RU" sz="2000" dirty="0"/>
              <a:t>ячейку </a:t>
            </a:r>
            <a:r>
              <a:rPr lang="en-US" sz="2000" b="1" dirty="0"/>
              <a:t>D3</a:t>
            </a:r>
            <a:r>
              <a:rPr lang="en-US" sz="2000" dirty="0"/>
              <a:t> </a:t>
            </a:r>
            <a:r>
              <a:rPr lang="ru-RU" sz="2000" dirty="0"/>
              <a:t>введите формулу</a:t>
            </a:r>
          </a:p>
          <a:p>
            <a:pPr algn="just"/>
            <a:r>
              <a:rPr lang="ru-RU" sz="2000" dirty="0"/>
              <a:t>=</a:t>
            </a:r>
            <a:r>
              <a:rPr lang="ru-RU" sz="2000" dirty="0" smtClean="0"/>
              <a:t>В2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• В </a:t>
            </a:r>
            <a:r>
              <a:rPr lang="ru-RU" sz="2000" dirty="0"/>
              <a:t>ячейку </a:t>
            </a:r>
            <a:r>
              <a:rPr lang="en-US" sz="2000" b="1" dirty="0"/>
              <a:t>D</a:t>
            </a:r>
            <a:r>
              <a:rPr lang="ru-RU" sz="2000" b="1" dirty="0"/>
              <a:t>4</a:t>
            </a:r>
            <a:r>
              <a:rPr lang="ru-RU" sz="2000" dirty="0"/>
              <a:t> введите формулу</a:t>
            </a:r>
          </a:p>
          <a:p>
            <a:pPr algn="just"/>
            <a:r>
              <a:rPr lang="ru-RU" sz="2000" dirty="0"/>
              <a:t>=</a:t>
            </a:r>
            <a:r>
              <a:rPr lang="en-US" sz="2000" dirty="0"/>
              <a:t>D</a:t>
            </a:r>
            <a:r>
              <a:rPr lang="ru-RU" sz="2000" dirty="0"/>
              <a:t>3+0.9*</a:t>
            </a:r>
            <a:r>
              <a:rPr lang="en-US" sz="2000" dirty="0"/>
              <a:t>B</a:t>
            </a:r>
            <a:r>
              <a:rPr lang="ru-RU" sz="2000" dirty="0" smtClean="0"/>
              <a:t>3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• Выберите </a:t>
            </a:r>
            <a:r>
              <a:rPr lang="ru-RU" sz="2000" dirty="0"/>
              <a:t>ячейку </a:t>
            </a:r>
            <a:r>
              <a:rPr lang="en-US" sz="2000" b="1" dirty="0"/>
              <a:t>D</a:t>
            </a:r>
            <a:r>
              <a:rPr lang="ru-RU" sz="2000" b="1" dirty="0"/>
              <a:t>4</a:t>
            </a:r>
            <a:r>
              <a:rPr lang="ru-RU" sz="2000" dirty="0"/>
              <a:t>, расположите указатель мыши на ее маркере заполнения и протяните его вниз на диапазон </a:t>
            </a:r>
            <a:r>
              <a:rPr lang="en-US" sz="2000" b="1" dirty="0"/>
              <a:t>D5:D8</a:t>
            </a:r>
            <a:r>
              <a:rPr lang="ru-RU" sz="2000" dirty="0"/>
              <a:t>. Теперь, в ячейках диапазона </a:t>
            </a:r>
            <a:r>
              <a:rPr lang="en-US" sz="2000" b="1" dirty="0"/>
              <a:t>D3:D8</a:t>
            </a:r>
            <a:r>
              <a:rPr lang="ru-RU" sz="2000" dirty="0"/>
              <a:t> будем вычислять число постоянно работающих стюардесс в текущем месяце.</a:t>
            </a:r>
          </a:p>
        </p:txBody>
      </p:sp>
    </p:spTree>
    <p:extLst>
      <p:ext uri="{BB962C8B-B14F-4D97-AF65-F5344CB8AC3E}">
        <p14:creationId xmlns:p14="http://schemas.microsoft.com/office/powerpoint/2010/main" val="33105153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оптимальных решений средствами </a:t>
            </a:r>
            <a:r>
              <a:rPr lang="ru-RU" sz="36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3600" b="1" i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1915085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4. В </a:t>
            </a:r>
            <a:r>
              <a:rPr lang="ru-RU" sz="2000" dirty="0"/>
              <a:t>ячейках диапазона </a:t>
            </a:r>
            <a:r>
              <a:rPr lang="en-US" sz="2000" b="1" dirty="0"/>
              <a:t>ЕЗ:Е8</a:t>
            </a:r>
            <a:r>
              <a:rPr lang="ru-RU" sz="2000" dirty="0"/>
              <a:t> вычислим налет по месяцам. Для этого</a:t>
            </a:r>
          </a:p>
          <a:p>
            <a:pPr algn="just"/>
            <a:r>
              <a:rPr lang="ru-RU" sz="2000" dirty="0" smtClean="0"/>
              <a:t>• Введите </a:t>
            </a:r>
            <a:r>
              <a:rPr lang="ru-RU" sz="2000" dirty="0"/>
              <a:t>в ячейку </a:t>
            </a:r>
            <a:r>
              <a:rPr lang="en-US" sz="2000" b="1" dirty="0"/>
              <a:t>ЕЗ</a:t>
            </a:r>
            <a:r>
              <a:rPr lang="ru-RU" sz="2000" dirty="0"/>
              <a:t> формулу</a:t>
            </a:r>
          </a:p>
          <a:p>
            <a:pPr algn="just"/>
            <a:r>
              <a:rPr lang="ru-RU" sz="2000" dirty="0"/>
              <a:t>=</a:t>
            </a:r>
            <a:r>
              <a:rPr lang="en-US" sz="2000" dirty="0"/>
              <a:t>D</a:t>
            </a:r>
            <a:r>
              <a:rPr lang="ru-RU" sz="2000" dirty="0"/>
              <a:t>3*$</a:t>
            </a:r>
            <a:r>
              <a:rPr lang="en-US" sz="2000" dirty="0"/>
              <a:t>G</a:t>
            </a:r>
            <a:r>
              <a:rPr lang="ru-RU" sz="2000" dirty="0"/>
              <a:t>$12+</a:t>
            </a:r>
            <a:r>
              <a:rPr lang="en-US" sz="2000" dirty="0"/>
              <a:t>B</a:t>
            </a:r>
            <a:r>
              <a:rPr lang="ru-RU" sz="2000" dirty="0"/>
              <a:t>3*$</a:t>
            </a:r>
            <a:r>
              <a:rPr lang="en-US" sz="2000" dirty="0"/>
              <a:t>F</a:t>
            </a:r>
            <a:r>
              <a:rPr lang="ru-RU" sz="2000" dirty="0"/>
              <a:t>$12</a:t>
            </a:r>
          </a:p>
          <a:p>
            <a:pPr algn="just"/>
            <a:r>
              <a:rPr lang="ru-RU" sz="2000" dirty="0"/>
              <a:t>где в ячейки </a:t>
            </a:r>
            <a:r>
              <a:rPr lang="en-US" sz="2000" b="1" dirty="0"/>
              <a:t>F</a:t>
            </a:r>
            <a:r>
              <a:rPr lang="ru-RU" sz="2000" b="1" dirty="0"/>
              <a:t>12</a:t>
            </a:r>
            <a:r>
              <a:rPr lang="ru-RU" sz="2000" dirty="0"/>
              <a:t> и </a:t>
            </a:r>
            <a:r>
              <a:rPr lang="en-US" sz="2000" b="1" dirty="0"/>
              <a:t>G</a:t>
            </a:r>
            <a:r>
              <a:rPr lang="ru-RU" sz="2000" b="1" dirty="0"/>
              <a:t>12</a:t>
            </a:r>
            <a:r>
              <a:rPr lang="ru-RU" sz="2000" dirty="0"/>
              <a:t> введен допустимый налет обучаемой и работающей стюардессы.</a:t>
            </a:r>
          </a:p>
          <a:p>
            <a:pPr algn="just"/>
            <a:r>
              <a:rPr lang="ru-RU" sz="2000" dirty="0" smtClean="0"/>
              <a:t>• Выберите </a:t>
            </a:r>
            <a:r>
              <a:rPr lang="ru-RU" sz="2000" dirty="0"/>
              <a:t>ячейку </a:t>
            </a:r>
            <a:r>
              <a:rPr lang="ru-RU" sz="2000" b="1" dirty="0"/>
              <a:t>ЕЗ</a:t>
            </a:r>
            <a:r>
              <a:rPr lang="ru-RU" sz="2000" dirty="0"/>
              <a:t>, расположите указатель мыши на ее маркере заполнения и протяните его вниз на диапазон </a:t>
            </a:r>
            <a:r>
              <a:rPr lang="ru-RU" sz="2000" b="1" dirty="0"/>
              <a:t>E4:Е8</a:t>
            </a:r>
            <a:r>
              <a:rPr lang="ru-RU" sz="2000" dirty="0"/>
              <a:t>. Теперь, в ячейках диапазона </a:t>
            </a:r>
            <a:r>
              <a:rPr lang="ru-RU" sz="2000" b="1" dirty="0"/>
              <a:t>ЕЗ</a:t>
            </a:r>
            <a:r>
              <a:rPr lang="ru-RU" sz="2000" dirty="0"/>
              <a:t>:</a:t>
            </a:r>
            <a:r>
              <a:rPr lang="ru-RU" sz="2000" b="1" dirty="0"/>
              <a:t>Е8</a:t>
            </a:r>
            <a:r>
              <a:rPr lang="ru-RU" sz="2000" dirty="0"/>
              <a:t> будем вычислять налет по месяцам.</a:t>
            </a:r>
          </a:p>
        </p:txBody>
      </p:sp>
    </p:spTree>
    <p:extLst>
      <p:ext uri="{BB962C8B-B14F-4D97-AF65-F5344CB8AC3E}">
        <p14:creationId xmlns:p14="http://schemas.microsoft.com/office/powerpoint/2010/main" val="33105153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оптимальных решений средствами </a:t>
            </a:r>
            <a:r>
              <a:rPr lang="ru-RU" sz="36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3600" b="1" i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1720840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5</a:t>
            </a:r>
            <a:r>
              <a:rPr lang="ru-RU" sz="2000" dirty="0" smtClean="0"/>
              <a:t>. В </a:t>
            </a:r>
            <a:r>
              <a:rPr lang="ru-RU" sz="2000" dirty="0"/>
              <a:t>ячейках диапазона </a:t>
            </a:r>
            <a:r>
              <a:rPr lang="en-US" sz="2000" b="1" dirty="0"/>
              <a:t>F</a:t>
            </a:r>
            <a:r>
              <a:rPr lang="ru-RU" sz="2000" b="1" dirty="0"/>
              <a:t>3:</a:t>
            </a:r>
            <a:r>
              <a:rPr lang="en-US" sz="2000" b="1" dirty="0"/>
              <a:t>F</a:t>
            </a:r>
            <a:r>
              <a:rPr lang="ru-RU" sz="2000" b="1" dirty="0"/>
              <a:t>8</a:t>
            </a:r>
            <a:r>
              <a:rPr lang="ru-RU" sz="2000" dirty="0"/>
              <a:t> вычислим затраты по месяцам. Для этого</a:t>
            </a:r>
          </a:p>
          <a:p>
            <a:pPr algn="just"/>
            <a:r>
              <a:rPr lang="ru-RU" sz="2000" dirty="0" smtClean="0"/>
              <a:t>• Введите </a:t>
            </a:r>
            <a:r>
              <a:rPr lang="ru-RU" sz="2000" dirty="0"/>
              <a:t>в ячейку </a:t>
            </a:r>
            <a:r>
              <a:rPr lang="en-US" sz="2000" b="1" dirty="0"/>
              <a:t>F3</a:t>
            </a:r>
            <a:r>
              <a:rPr lang="ru-RU" sz="2000" dirty="0"/>
              <a:t> формулу</a:t>
            </a:r>
          </a:p>
          <a:p>
            <a:pPr algn="just"/>
            <a:r>
              <a:rPr lang="ru-RU" sz="2000" dirty="0"/>
              <a:t>=</a:t>
            </a:r>
            <a:r>
              <a:rPr lang="en-US" sz="2000" dirty="0"/>
              <a:t>D</a:t>
            </a:r>
            <a:r>
              <a:rPr lang="ru-RU" sz="2000" dirty="0"/>
              <a:t>3*$</a:t>
            </a:r>
            <a:r>
              <a:rPr lang="en-US" sz="2000" dirty="0"/>
              <a:t>E</a:t>
            </a:r>
            <a:r>
              <a:rPr lang="ru-RU" sz="2000" dirty="0"/>
              <a:t>$12+</a:t>
            </a:r>
            <a:r>
              <a:rPr lang="en-US" sz="2000" dirty="0"/>
              <a:t>B</a:t>
            </a:r>
            <a:r>
              <a:rPr lang="ru-RU" sz="2000" dirty="0"/>
              <a:t>3*$</a:t>
            </a:r>
            <a:r>
              <a:rPr lang="en-US" sz="2000" dirty="0"/>
              <a:t>D</a:t>
            </a:r>
            <a:r>
              <a:rPr lang="ru-RU" sz="2000" dirty="0"/>
              <a:t>$12</a:t>
            </a:r>
          </a:p>
          <a:p>
            <a:pPr algn="just"/>
            <a:r>
              <a:rPr lang="ru-RU" sz="2000" dirty="0"/>
              <a:t>где в ячейки </a:t>
            </a:r>
            <a:r>
              <a:rPr lang="en-US" sz="2000" b="1" dirty="0"/>
              <a:t>D</a:t>
            </a:r>
            <a:r>
              <a:rPr lang="ru-RU" sz="2000" b="1" dirty="0"/>
              <a:t>12</a:t>
            </a:r>
            <a:r>
              <a:rPr lang="ru-RU" sz="2000" dirty="0"/>
              <a:t> и </a:t>
            </a:r>
            <a:r>
              <a:rPr lang="ru-RU" sz="2000" b="1" dirty="0"/>
              <a:t>Е12</a:t>
            </a:r>
            <a:r>
              <a:rPr lang="ru-RU" sz="2000" dirty="0"/>
              <a:t> введены зарплата обучающейся и работающей стюардессы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• Выберите </a:t>
            </a:r>
            <a:r>
              <a:rPr lang="ru-RU" sz="2000" dirty="0"/>
              <a:t>ячейку </a:t>
            </a:r>
            <a:r>
              <a:rPr lang="en-US" sz="2000" b="1" dirty="0"/>
              <a:t>F</a:t>
            </a:r>
            <a:r>
              <a:rPr lang="ru-RU" sz="2000" b="1" dirty="0"/>
              <a:t>3</a:t>
            </a:r>
            <a:r>
              <a:rPr lang="ru-RU" sz="2000" dirty="0"/>
              <a:t>, расположите указатель мыши на ее маркере заполнения и протяните его на диапазон </a:t>
            </a:r>
            <a:r>
              <a:rPr lang="en-US" sz="2000" b="1" dirty="0"/>
              <a:t>F</a:t>
            </a:r>
            <a:r>
              <a:rPr lang="ru-RU" sz="2000" b="1" dirty="0"/>
              <a:t>4</a:t>
            </a:r>
            <a:r>
              <a:rPr lang="ru-RU" sz="2000" dirty="0"/>
              <a:t>:</a:t>
            </a:r>
            <a:r>
              <a:rPr lang="en-US" sz="2000" b="1" dirty="0"/>
              <a:t>F</a:t>
            </a:r>
            <a:r>
              <a:rPr lang="ru-RU" sz="2000" b="1" dirty="0"/>
              <a:t>8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ru-RU" sz="2000" dirty="0"/>
              <a:t>6. </a:t>
            </a:r>
            <a:r>
              <a:rPr lang="ru-RU" sz="2000" dirty="0" smtClean="0"/>
              <a:t>Вычислим </a:t>
            </a:r>
            <a:r>
              <a:rPr lang="ru-RU" sz="2000" dirty="0"/>
              <a:t>суммарные затраты за планируемый </a:t>
            </a:r>
            <a:r>
              <a:rPr lang="ru-RU" sz="2000" dirty="0" smtClean="0"/>
              <a:t>период</a:t>
            </a:r>
            <a:r>
              <a:rPr lang="ru-RU" sz="2000" dirty="0"/>
              <a:t>. Для этого в ячейку </a:t>
            </a:r>
            <a:r>
              <a:rPr lang="ru-RU" sz="2000" b="1" dirty="0"/>
              <a:t>F9</a:t>
            </a:r>
            <a:r>
              <a:rPr lang="ru-RU" sz="2000" dirty="0"/>
              <a:t> введите формулу</a:t>
            </a:r>
          </a:p>
          <a:p>
            <a:pPr algn="just"/>
            <a:r>
              <a:rPr lang="ru-RU" sz="2000" dirty="0"/>
              <a:t>=СУММ(F3:F8</a:t>
            </a:r>
            <a:r>
              <a:rPr lang="ru-RU" sz="2000" dirty="0" smtClean="0"/>
              <a:t>)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Используя команду </a:t>
            </a:r>
            <a:r>
              <a:rPr lang="ru-RU" sz="2000" b="1" dirty="0"/>
              <a:t>Сервис − Поиск </a:t>
            </a:r>
            <a:r>
              <a:rPr lang="ru-RU" sz="2000" dirty="0" smtClean="0"/>
              <a:t>решения найдем оптимальное решение.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105153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оптимальных решений средствами </a:t>
            </a:r>
            <a:r>
              <a:rPr lang="ru-RU" sz="36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3600" b="1" i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8280920" cy="4968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5153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677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Слои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АЛЕКСЕЕВ</dc:creator>
  <cp:lastModifiedBy>Виктор АЛЕКСЕЕВ</cp:lastModifiedBy>
  <cp:revision>9</cp:revision>
  <dcterms:created xsi:type="dcterms:W3CDTF">2018-03-27T04:29:33Z</dcterms:created>
  <dcterms:modified xsi:type="dcterms:W3CDTF">2018-04-10T03:23:35Z</dcterms:modified>
</cp:coreProperties>
</file>